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60" r:id="rId6"/>
    <p:sldId id="270" r:id="rId7"/>
    <p:sldId id="263" r:id="rId8"/>
    <p:sldId id="264" r:id="rId9"/>
    <p:sldId id="265" r:id="rId10"/>
    <p:sldId id="266" r:id="rId11"/>
    <p:sldId id="267" r:id="rId12"/>
    <p:sldId id="26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99" autoAdjust="0"/>
  </p:normalViewPr>
  <p:slideViewPr>
    <p:cSldViewPr snapToGrid="0">
      <p:cViewPr varScale="1">
        <p:scale>
          <a:sx n="79" d="100"/>
          <a:sy n="79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5E39-A43F-41A9-B16C-D1C49BD2F817}" type="datetimeFigureOut">
              <a:rPr lang="cs-CZ" smtClean="0"/>
              <a:t>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F734-7D37-4275-9777-9C8CCE396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Michal Jilka - Propagace a média (nk2285)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TMGOMh7y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Propagace a média (nk2285)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378412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cs-CZ" dirty="0"/>
              <a:t>Reklama (dresy, oděvy, start. čísla, mantinely, nářadí, náčiní, tabule, panely)</a:t>
            </a:r>
          </a:p>
          <a:p>
            <a:r>
              <a:rPr lang="cs-CZ" dirty="0"/>
              <a:t>Podpora prodeje (snížení cen, programy pro věrné zákazníky, kupóny)</a:t>
            </a:r>
          </a:p>
          <a:p>
            <a:r>
              <a:rPr lang="cs-CZ" dirty="0"/>
              <a:t>Osobní prodej</a:t>
            </a:r>
          </a:p>
          <a:p>
            <a:r>
              <a:rPr lang="cs-CZ" dirty="0"/>
              <a:t>Direct marketing (e-mailing, telemarketing, SMS marketing, katalogy)</a:t>
            </a:r>
          </a:p>
          <a:p>
            <a:r>
              <a:rPr lang="cs-CZ" dirty="0"/>
              <a:t>Event marketing (program pro zákazníky – sport, umění, gastro, dětské)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6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Guerilla marketing (netradiční využívání </a:t>
            </a:r>
            <a:r>
              <a:rPr lang="cs-CZ" dirty="0" err="1"/>
              <a:t>mark</a:t>
            </a:r>
            <a:r>
              <a:rPr lang="cs-CZ" dirty="0"/>
              <a:t>. prostředků, maximální efekt za minimum nákladů)</a:t>
            </a:r>
          </a:p>
          <a:p>
            <a:r>
              <a:rPr lang="cs-CZ" dirty="0"/>
              <a:t>Virální marketing (sociální sítě, pošta, mobilní telefon)</a:t>
            </a:r>
          </a:p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endParaRPr lang="cs-CZ" dirty="0"/>
          </a:p>
          <a:p>
            <a:r>
              <a:rPr lang="cs-CZ" dirty="0"/>
              <a:t>Public relations</a:t>
            </a:r>
          </a:p>
          <a:p>
            <a:r>
              <a:rPr lang="cs-CZ" dirty="0"/>
              <a:t>Internetová komunikace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8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366" cy="1325563"/>
          </a:xfrm>
        </p:spPr>
        <p:txBody>
          <a:bodyPr/>
          <a:lstStyle/>
          <a:p>
            <a:r>
              <a:rPr lang="cs-CZ" dirty="0" err="1"/>
              <a:t>Corporate</a:t>
            </a:r>
            <a:r>
              <a:rPr lang="cs-CZ" dirty="0"/>
              <a:t> identity (Vysekalová &amp; Mikeš, 2009)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1455849"/>
            <a:ext cx="5770691" cy="450860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5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Corporate</a:t>
            </a:r>
            <a:r>
              <a:rPr lang="cs-CZ" sz="3600" dirty="0"/>
              <a:t> design (Black, 1994; </a:t>
            </a:r>
            <a:r>
              <a:rPr lang="cs-CZ" sz="3600" dirty="0" err="1"/>
              <a:t>Clow</a:t>
            </a:r>
            <a:r>
              <a:rPr lang="cs-CZ" sz="3600" dirty="0"/>
              <a:t> &amp; </a:t>
            </a:r>
            <a:r>
              <a:rPr lang="cs-CZ" sz="3600" dirty="0" err="1"/>
              <a:t>Baack</a:t>
            </a:r>
            <a:r>
              <a:rPr lang="cs-CZ" sz="3600" dirty="0"/>
              <a:t>, 2008; Svoboda, 2009; Voráček, 2012; Vysekalová &amp; Mikeš, 2009)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Název organizace</a:t>
            </a:r>
          </a:p>
          <a:p>
            <a:r>
              <a:rPr lang="cs-CZ" dirty="0"/>
              <a:t>Logo a jeho zkratka (písmo + typografie)</a:t>
            </a:r>
          </a:p>
          <a:p>
            <a:r>
              <a:rPr lang="cs-CZ" dirty="0"/>
              <a:t>Emblém nebo symbol</a:t>
            </a:r>
          </a:p>
          <a:p>
            <a:r>
              <a:rPr lang="cs-CZ" dirty="0"/>
              <a:t>Uniformy a oblečení</a:t>
            </a:r>
          </a:p>
          <a:p>
            <a:r>
              <a:rPr lang="cs-CZ" dirty="0"/>
              <a:t>Firemní produkty a jejich grafika</a:t>
            </a:r>
          </a:p>
          <a:p>
            <a:r>
              <a:rPr lang="cs-CZ" dirty="0"/>
              <a:t>Interiér, označení budov, </a:t>
            </a:r>
            <a:r>
              <a:rPr lang="cs-CZ" dirty="0" err="1"/>
              <a:t>fanshopů</a:t>
            </a:r>
            <a:endParaRPr lang="cs-CZ" dirty="0"/>
          </a:p>
          <a:p>
            <a:r>
              <a:rPr lang="cs-CZ" dirty="0"/>
              <a:t>Tiskoviny</a:t>
            </a:r>
          </a:p>
          <a:p>
            <a:r>
              <a:rPr lang="cs-CZ" dirty="0"/>
              <a:t>Fotografie, videa</a:t>
            </a:r>
          </a:p>
          <a:p>
            <a:r>
              <a:rPr lang="cs-CZ" dirty="0"/>
              <a:t>Webové stránky, online prezentace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46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astr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957638" y="1224504"/>
            <a:ext cx="3168352" cy="1131555"/>
          </a:xfrm>
          <a:prstGeom prst="rect">
            <a:avLst/>
          </a:prstGeom>
        </p:spPr>
      </p:pic>
      <p:pic>
        <p:nvPicPr>
          <p:cNvPr id="9" name="Obrázek 8" descr="Logo 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029" y="3259600"/>
            <a:ext cx="2993571" cy="2748508"/>
          </a:xfrm>
          <a:prstGeom prst="rect">
            <a:avLst/>
          </a:prstGeom>
        </p:spPr>
      </p:pic>
      <p:pic>
        <p:nvPicPr>
          <p:cNvPr id="10" name="Picture 3" descr="C:\Users\Michal\Desktop\Značka\Open Game pozadí.png"/>
          <p:cNvPicPr>
            <a:picLocks noChangeAspect="1" noChangeArrowheads="1"/>
          </p:cNvPicPr>
          <p:nvPr/>
        </p:nvPicPr>
        <p:blipFill>
          <a:blip r:embed="rId4" cstate="print"/>
          <a:srcRect b="15789"/>
          <a:stretch>
            <a:fillRect/>
          </a:stretch>
        </p:blipFill>
        <p:spPr bwMode="auto">
          <a:xfrm>
            <a:off x="5642384" y="396167"/>
            <a:ext cx="6070346" cy="2788231"/>
          </a:xfrm>
          <a:prstGeom prst="rect">
            <a:avLst/>
          </a:prstGeom>
          <a:noFill/>
        </p:spPr>
      </p:pic>
      <p:pic>
        <p:nvPicPr>
          <p:cNvPr id="11" name="Picture 2" descr="C:\Users\Michal\Desktop\Značka\Ukázka plakát.png"/>
          <p:cNvPicPr>
            <a:picLocks noChangeAspect="1" noChangeArrowheads="1"/>
          </p:cNvPicPr>
          <p:nvPr/>
        </p:nvPicPr>
        <p:blipFill>
          <a:blip r:embed="rId5" cstate="print"/>
          <a:srcRect r="7181" b="18303"/>
          <a:stretch>
            <a:fillRect/>
          </a:stretch>
        </p:blipFill>
        <p:spPr bwMode="auto">
          <a:xfrm>
            <a:off x="5642384" y="3402408"/>
            <a:ext cx="6070346" cy="2735931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8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pengame.cz/modul/clanek/soubory/154/hlavni/zmensene/IMG_0620-_1_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" y="2121071"/>
            <a:ext cx="5395640" cy="22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ummel16.opengame.cz/modul/galerie/soubory/58/original/DSC_1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32" y="1150880"/>
            <a:ext cx="6286500" cy="41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b 2016.jpg"/>
          <p:cNvPicPr>
            <a:picLocks noChangeAspect="1"/>
          </p:cNvPicPr>
          <p:nvPr/>
        </p:nvPicPr>
        <p:blipFill>
          <a:blip r:embed="rId2" cstate="print"/>
          <a:srcRect r="1963"/>
          <a:stretch>
            <a:fillRect/>
          </a:stretch>
        </p:blipFill>
        <p:spPr>
          <a:xfrm>
            <a:off x="1570262" y="572253"/>
            <a:ext cx="9144000" cy="1909699"/>
          </a:xfrm>
          <a:prstGeom prst="rect">
            <a:avLst/>
          </a:prstGeom>
        </p:spPr>
      </p:pic>
      <p:pic>
        <p:nvPicPr>
          <p:cNvPr id="7" name="Picture 2" descr="C:\Users\Michal\Desktop\Značka\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227" y="2800469"/>
            <a:ext cx="8518071" cy="3361201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2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2174966"/>
            <a:ext cx="7211291" cy="4136187"/>
          </a:xfrm>
        </p:spPr>
        <p:txBody>
          <a:bodyPr/>
          <a:lstStyle/>
          <a:p>
            <a:r>
              <a:rPr lang="cs-CZ" dirty="0"/>
              <a:t>Povědomí</a:t>
            </a:r>
          </a:p>
          <a:p>
            <a:pPr lvl="1"/>
            <a:r>
              <a:rPr lang="cs-CZ" dirty="0"/>
              <a:t>Přední mládežnické týmy hrající nejvyšší soutěže.</a:t>
            </a:r>
          </a:p>
          <a:p>
            <a:pPr lvl="1"/>
            <a:r>
              <a:rPr lang="cs-CZ" dirty="0"/>
              <a:t>Týmy ze zahraničí – Švédsko, Švýcarsko, Lotyšsko, Maďarsko aj.</a:t>
            </a:r>
          </a:p>
          <a:p>
            <a:pPr lvl="1"/>
            <a:r>
              <a:rPr lang="cs-CZ" dirty="0"/>
              <a:t>Dospělý turnaj navštěvují hráči elitních superligových týmů, vč. hráčů/trenérů, kteří dříve působili v reprezentacích (Billy </a:t>
            </a:r>
            <a:r>
              <a:rPr lang="cs-CZ" dirty="0" err="1"/>
              <a:t>Nilson</a:t>
            </a:r>
            <a:r>
              <a:rPr lang="cs-CZ" dirty="0"/>
              <a:t>, Johan Von Der </a:t>
            </a:r>
            <a:r>
              <a:rPr lang="cs-CZ" dirty="0" err="1"/>
              <a:t>Pahlen</a:t>
            </a:r>
            <a:r>
              <a:rPr lang="cs-CZ" dirty="0"/>
              <a:t>, Martin Koutný, Martin </a:t>
            </a:r>
            <a:r>
              <a:rPr lang="cs-CZ" dirty="0" err="1"/>
              <a:t>Tokoš</a:t>
            </a:r>
            <a:r>
              <a:rPr lang="cs-CZ" dirty="0"/>
              <a:t>,…).</a:t>
            </a:r>
          </a:p>
          <a:p>
            <a:pPr lvl="1"/>
            <a:r>
              <a:rPr lang="cs-CZ" dirty="0"/>
              <a:t>2016 – 324 týmů, okolo 5,5 tis. hráčů + realizační týmy a fanoušci</a:t>
            </a:r>
          </a:p>
        </p:txBody>
      </p:sp>
      <p:pic>
        <p:nvPicPr>
          <p:cNvPr id="3074" name="Picture 2" descr="http://hummel16.opengame.cz/data/images/Michal%20Jilka/DSC_1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/>
          <a:stretch/>
        </p:blipFill>
        <p:spPr bwMode="auto">
          <a:xfrm>
            <a:off x="8049491" y="1427451"/>
            <a:ext cx="3812662" cy="50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81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84248"/>
            <a:ext cx="10515600" cy="4873752"/>
          </a:xfrm>
        </p:spPr>
        <p:txBody>
          <a:bodyPr/>
          <a:lstStyle/>
          <a:p>
            <a:r>
              <a:rPr lang="cs-CZ" dirty="0"/>
              <a:t>Dodatečné služby</a:t>
            </a:r>
          </a:p>
          <a:p>
            <a:pPr lvl="1"/>
            <a:r>
              <a:rPr lang="cs-CZ" dirty="0"/>
              <a:t>Shot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Save</a:t>
            </a:r>
            <a:r>
              <a:rPr lang="cs-CZ" dirty="0"/>
              <a:t> – soutěž střelců a brankářů</a:t>
            </a:r>
          </a:p>
          <a:p>
            <a:pPr lvl="1"/>
            <a:r>
              <a:rPr lang="cs-CZ" dirty="0"/>
              <a:t>Bohatý doprovodný program – koupaliště Riviéra, Technické muzeum, Vida Park, vila </a:t>
            </a:r>
            <a:r>
              <a:rPr lang="cs-CZ" dirty="0" err="1"/>
              <a:t>Tugendhat</a:t>
            </a:r>
            <a:r>
              <a:rPr lang="cs-CZ" dirty="0"/>
              <a:t>, </a:t>
            </a:r>
            <a:r>
              <a:rPr lang="cs-CZ" dirty="0" err="1"/>
              <a:t>Jungle</a:t>
            </a:r>
            <a:r>
              <a:rPr lang="cs-CZ" dirty="0"/>
              <a:t> Park, minigolf, památky (labyrint, Stará radnice)</a:t>
            </a:r>
          </a:p>
          <a:p>
            <a:endParaRPr lang="cs-CZ" dirty="0"/>
          </a:p>
          <a:p>
            <a:r>
              <a:rPr lang="cs-CZ" dirty="0"/>
              <a:t>Kvalita</a:t>
            </a:r>
          </a:p>
          <a:p>
            <a:pPr lvl="1"/>
            <a:r>
              <a:rPr lang="cs-CZ" dirty="0"/>
              <a:t>Vnímána především hráči, trenéry a fanoušky – přímá zpětná vazba</a:t>
            </a:r>
          </a:p>
          <a:p>
            <a:pPr lvl="1"/>
            <a:r>
              <a:rPr lang="cs-CZ" dirty="0"/>
              <a:t>Kvalitní zápasy – především ve vyřazovací fázi turnaje</a:t>
            </a:r>
          </a:p>
          <a:p>
            <a:pPr lvl="1"/>
            <a:r>
              <a:rPr lang="cs-CZ" dirty="0"/>
              <a:t>Haly, pořadatelská služba, doprovodný program…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199" y="1812472"/>
            <a:ext cx="10696303" cy="4873752"/>
          </a:xfrm>
        </p:spPr>
        <p:txBody>
          <a:bodyPr/>
          <a:lstStyle/>
          <a:p>
            <a:pPr lvl="0"/>
            <a:r>
              <a:rPr lang="cs-CZ" dirty="0"/>
              <a:t>Odlišnost</a:t>
            </a:r>
          </a:p>
          <a:p>
            <a:pPr lvl="1"/>
            <a:r>
              <a:rPr lang="cs-CZ" dirty="0"/>
              <a:t>Dětský turnaj vnímán prestižněji.</a:t>
            </a:r>
          </a:p>
          <a:p>
            <a:pPr lvl="1"/>
            <a:r>
              <a:rPr lang="cs-CZ" dirty="0"/>
              <a:t>Dospělý turnaj je více o zábavě, uvolnění, setkání se s přáteli (hlavně po večerech </a:t>
            </a:r>
            <a:r>
              <a:rPr lang="cs-CZ" dirty="0">
                <a:sym typeface="Wingdings"/>
              </a:rPr>
              <a:t></a:t>
            </a:r>
            <a:r>
              <a:rPr lang="cs-CZ" dirty="0"/>
              <a:t> ), odreagování před začátkem letní přípravy.</a:t>
            </a:r>
          </a:p>
          <a:p>
            <a:pPr lvl="1"/>
            <a:r>
              <a:rPr lang="cs-CZ" dirty="0"/>
              <a:t>Medaile – kvalitní odlité kovové medaile s logem turnaje (účastníky turnaje velmi ceněné) </a:t>
            </a:r>
          </a:p>
          <a:p>
            <a:pPr lvl="1"/>
            <a:r>
              <a:rPr lang="cs-CZ" dirty="0"/>
              <a:t>Foto/video soutěž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sz="2700" dirty="0"/>
              <a:t>Dlouhodobá perspektiva</a:t>
            </a:r>
          </a:p>
          <a:p>
            <a:pPr lvl="1"/>
            <a:r>
              <a:rPr lang="cs-CZ" dirty="0"/>
              <a:t>10. ročník</a:t>
            </a:r>
          </a:p>
          <a:p>
            <a:pPr lvl="1"/>
            <a:r>
              <a:rPr lang="cs-CZ" dirty="0"/>
              <a:t>Každoroční nárůst počtu týmů i hráčů – vyšší důvěra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43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splnění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Vypracování závěrečného projektu</a:t>
            </a:r>
          </a:p>
          <a:p>
            <a:r>
              <a:rPr lang="cs-CZ" dirty="0"/>
              <a:t>Zkouška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04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38200" y="1894115"/>
            <a:ext cx="81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Vystoupení Petra Slavíka na </a:t>
            </a:r>
            <a:r>
              <a:rPr lang="cs-CZ" sz="2800" dirty="0" err="1"/>
              <a:t>TEDeX</a:t>
            </a:r>
            <a:r>
              <a:rPr lang="cs-CZ" sz="2800" dirty="0"/>
              <a:t> </a:t>
            </a:r>
            <a:r>
              <a:rPr lang="cs-CZ" sz="2800" dirty="0" err="1"/>
              <a:t>Talks</a:t>
            </a:r>
            <a:r>
              <a:rPr lang="cs-CZ" sz="2800" dirty="0"/>
              <a:t>  </a:t>
            </a:r>
            <a:r>
              <a:rPr lang="cs-CZ" sz="2800" dirty="0">
                <a:hlinkClick r:id="rId2"/>
              </a:rPr>
              <a:t>https://www.youtube.com/watch?v=KQTMGOMh7yw</a:t>
            </a:r>
            <a:endParaRPr lang="cs-CZ" sz="28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10 věcí, které tě dostanou do </a:t>
            </a:r>
            <a:r>
              <a:rPr lang="cs-CZ" dirty="0" err="1"/>
              <a:t>repre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91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Závěrečný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Vypracování samostatně</a:t>
            </a:r>
          </a:p>
          <a:p>
            <a:r>
              <a:rPr lang="cs-CZ" dirty="0"/>
              <a:t>Nahrání projektu do odevzdávárny (30. 4.)</a:t>
            </a:r>
          </a:p>
          <a:p>
            <a:endParaRPr lang="cs-CZ" dirty="0"/>
          </a:p>
          <a:p>
            <a:r>
              <a:rPr lang="cs-CZ" dirty="0"/>
              <a:t>Téma: Propagace vybraného sportovního klubu/akce</a:t>
            </a:r>
          </a:p>
          <a:p>
            <a:pPr lvl="1"/>
            <a:r>
              <a:rPr lang="cs-CZ" dirty="0"/>
              <a:t>Analýza současného stavu</a:t>
            </a:r>
          </a:p>
          <a:p>
            <a:pPr lvl="1"/>
            <a:r>
              <a:rPr lang="cs-CZ" dirty="0"/>
              <a:t>Analýza konkurence a postoje veřejnosti</a:t>
            </a:r>
          </a:p>
          <a:p>
            <a:pPr lvl="1"/>
            <a:r>
              <a:rPr lang="cs-CZ" dirty="0"/>
              <a:t>Stanovení strategických cílů a stanovení cílů pro komunikaci a public relations</a:t>
            </a:r>
          </a:p>
          <a:p>
            <a:pPr lvl="1"/>
            <a:r>
              <a:rPr lang="cs-CZ" dirty="0"/>
              <a:t>Vypracování mediálního plánu</a:t>
            </a:r>
          </a:p>
          <a:p>
            <a:pPr lvl="1"/>
            <a:r>
              <a:rPr lang="cs-CZ" dirty="0"/>
              <a:t>Vypracování tiskové zprávy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seminářů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56326"/>
              </p:ext>
            </p:extLst>
          </p:nvPr>
        </p:nvGraphicFramePr>
        <p:xfrm>
          <a:off x="2379618" y="2008504"/>
          <a:ext cx="8128000" cy="2615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98">
                  <a:extLst>
                    <a:ext uri="{9D8B030D-6E8A-4147-A177-3AD203B41FA5}">
                      <a16:colId xmlns:a16="http://schemas.microsoft.com/office/drawing/2014/main" val="2326239344"/>
                    </a:ext>
                  </a:extLst>
                </a:gridCol>
                <a:gridCol w="6524702">
                  <a:extLst>
                    <a:ext uri="{9D8B030D-6E8A-4147-A177-3AD203B41FA5}">
                      <a16:colId xmlns:a16="http://schemas.microsoft.com/office/drawing/2014/main" val="1547862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Představení a seznámení s obsahem předmětu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Specifika sportovního marketingu, marketingová komunikace a komunikační mix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Corporate</a:t>
                      </a:r>
                      <a:r>
                        <a:rPr lang="cs-CZ" dirty="0"/>
                        <a:t>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34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Mediální plánování a public relations</a:t>
                      </a:r>
                    </a:p>
                    <a:p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16370"/>
                  </a:ext>
                </a:extLst>
              </a:tr>
              <a:tr h="416107">
                <a:tc>
                  <a:txBody>
                    <a:bodyPr/>
                    <a:lstStyle/>
                    <a:p>
                      <a:r>
                        <a:rPr lang="cs-CZ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 proces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557541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8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193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Teď něco o vás?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88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8130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Specifika sportovního marketingu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2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7" r="42644"/>
          <a:stretch/>
        </p:blipFill>
        <p:spPr>
          <a:xfrm>
            <a:off x="1464673" y="1580605"/>
            <a:ext cx="5312645" cy="36224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68089"/>
          <a:stretch/>
        </p:blipFill>
        <p:spPr>
          <a:xfrm>
            <a:off x="1452971" y="666205"/>
            <a:ext cx="9286058" cy="91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31757" r="452"/>
          <a:stretch/>
        </p:blipFill>
        <p:spPr>
          <a:xfrm>
            <a:off x="6766432" y="1580605"/>
            <a:ext cx="3895036" cy="362244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64673" y="5595031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 (2010)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618" y="262158"/>
            <a:ext cx="10515600" cy="1325563"/>
          </a:xfrm>
        </p:spPr>
        <p:txBody>
          <a:bodyPr/>
          <a:lstStyle/>
          <a:p>
            <a:r>
              <a:rPr lang="cs-CZ" dirty="0"/>
              <a:t>Sportovní produkt (Čáslavová, 2009)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85618" y="16509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Sportovní hra</a:t>
            </a:r>
          </a:p>
          <a:p>
            <a:r>
              <a:rPr lang="cs-CZ" dirty="0"/>
              <a:t>Přitažlivost sportovních hvězd</a:t>
            </a:r>
          </a:p>
          <a:p>
            <a:r>
              <a:rPr lang="cs-CZ" dirty="0"/>
              <a:t>Výbava a výstroj, </a:t>
            </a:r>
            <a:r>
              <a:rPr lang="cs-CZ" dirty="0" err="1"/>
              <a:t>merchandising</a:t>
            </a:r>
            <a:endParaRPr lang="cs-CZ" dirty="0"/>
          </a:p>
          <a:p>
            <a:r>
              <a:rPr lang="cs-CZ" dirty="0"/>
              <a:t>Novinky a nápady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Personál a proces</a:t>
            </a:r>
          </a:p>
          <a:p>
            <a:r>
              <a:rPr lang="cs-CZ" dirty="0"/>
              <a:t>Vstupenky a tiskové materiály</a:t>
            </a:r>
          </a:p>
          <a:p>
            <a:r>
              <a:rPr lang="cs-CZ" dirty="0"/>
              <a:t>Elektronické produkty</a:t>
            </a:r>
          </a:p>
          <a:p>
            <a:r>
              <a:rPr lang="cs-CZ" dirty="0"/>
              <a:t>Organizace</a:t>
            </a:r>
          </a:p>
        </p:txBody>
      </p:sp>
      <p:pic>
        <p:nvPicPr>
          <p:cNvPr id="1026" name="Picture 2" descr="http://www.francetvsport.fr/sites/default/files/styles/header_image_style/public/images/photos/2015/11/15/308365/fed-cup-2015-republique-tcheque-tennis-fed-cup_952ed8cdc7868609e3a67eed84a957de.jpg?itok=ewaPl_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49">
            <a:off x="5445262" y="1928416"/>
            <a:ext cx="4351338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nshop.fczbrno.cz/foto/male/na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70">
            <a:off x="9922838" y="611175"/>
            <a:ext cx="2159026" cy="21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6.hyperinzerce.cz/x-cz/inz/12079/12079406-prodam-dve-pekne-3-denni-permanentky-na-davis-cup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71" b="36762"/>
          <a:stretch/>
        </p:blipFill>
        <p:spPr bwMode="auto">
          <a:xfrm rot="179691">
            <a:off x="4311970" y="5056613"/>
            <a:ext cx="3809203" cy="13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BiathlonNMNM.cz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4936" r="10614" b="5389"/>
          <a:stretch/>
        </p:blipFill>
        <p:spPr>
          <a:xfrm>
            <a:off x="8208490" y="4435977"/>
            <a:ext cx="3813693" cy="2272435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46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marketingová komunikace (Přikrylová &amp; Jahodová, 2010)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Poskytnout informaci</a:t>
            </a:r>
          </a:p>
          <a:p>
            <a:r>
              <a:rPr lang="cs-CZ" dirty="0"/>
              <a:t>Vytvořit a stimulovat poptávku</a:t>
            </a:r>
          </a:p>
          <a:p>
            <a:r>
              <a:rPr lang="cs-CZ" dirty="0"/>
              <a:t>Odlišit produkt</a:t>
            </a:r>
          </a:p>
          <a:p>
            <a:r>
              <a:rPr lang="cs-CZ" dirty="0"/>
              <a:t>Zdůraznit užitek a hodnotu produktu</a:t>
            </a:r>
          </a:p>
          <a:p>
            <a:r>
              <a:rPr lang="cs-CZ" dirty="0"/>
              <a:t>Stabilizovat obrat</a:t>
            </a:r>
          </a:p>
          <a:p>
            <a:r>
              <a:rPr lang="cs-CZ" dirty="0"/>
              <a:t>Vybudovat a pěstovat značku</a:t>
            </a:r>
          </a:p>
          <a:p>
            <a:r>
              <a:rPr lang="cs-CZ" dirty="0"/>
              <a:t>Posílit firemní image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http://bit.ly/2mHBDaj</a:t>
            </a:r>
          </a:p>
        </p:txBody>
      </p:sp>
      <p:pic>
        <p:nvPicPr>
          <p:cNvPr id="6" name="Obrázek 5" descr="Biathlon NMNM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24652" r="46997" b="23429"/>
          <a:stretch/>
        </p:blipFill>
        <p:spPr>
          <a:xfrm>
            <a:off x="6479176" y="1272677"/>
            <a:ext cx="5520605" cy="5083673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(nk2285)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70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762</Words>
  <Application>Microsoft Office PowerPoint</Application>
  <PresentationFormat>Širokoúhlá obrazovka</PresentationFormat>
  <Paragraphs>138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Propagace a média (nk2285)</vt:lpstr>
      <vt:lpstr>Požadavky na splnění předmětu</vt:lpstr>
      <vt:lpstr>Závěrečný projekt</vt:lpstr>
      <vt:lpstr>Struktura seminářů</vt:lpstr>
      <vt:lpstr>Teď něco o vás?</vt:lpstr>
      <vt:lpstr>Specifika sportovního marketingu</vt:lpstr>
      <vt:lpstr>Prezentace aplikace PowerPoint</vt:lpstr>
      <vt:lpstr>Sportovní produkt (Čáslavová, 2009)</vt:lpstr>
      <vt:lpstr>Cíle marketingová komunikace (Přikrylová &amp; Jahodová, 2010)</vt:lpstr>
      <vt:lpstr>Komunikační mix (Vaštíková, 2008)</vt:lpstr>
      <vt:lpstr>Komunikační mix (Vaštíková, 2008)</vt:lpstr>
      <vt:lpstr>Corporate identity (Vysekalová &amp; Mikeš, 2009)</vt:lpstr>
      <vt:lpstr>Corporate design (Black, 1994; Clow &amp; Baack, 2008; Svoboda, 2009; Voráček, 2012; Vysekalová &amp; Mikeš, 2009) </vt:lpstr>
      <vt:lpstr>Prezentace aplikace PowerPoint</vt:lpstr>
      <vt:lpstr>Prezentace aplikace PowerPoint</vt:lpstr>
      <vt:lpstr>Prezentace aplikace PowerPoint</vt:lpstr>
      <vt:lpstr>Hodnota Hummel Open Game z pohledu „zákazníka“</vt:lpstr>
      <vt:lpstr>Hodnota Hummel Open Game z pohledu „zákazníka“</vt:lpstr>
      <vt:lpstr>Hodnota Hummel Open Game z pohledu „zákazníka“</vt:lpstr>
      <vt:lpstr>10 věcí, které tě dostanou do repre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média (np2285)</dc:title>
  <dc:creator>Michal Jilka</dc:creator>
  <cp:lastModifiedBy>MJILKA</cp:lastModifiedBy>
  <cp:revision>20</cp:revision>
  <dcterms:created xsi:type="dcterms:W3CDTF">2017-02-21T19:46:41Z</dcterms:created>
  <dcterms:modified xsi:type="dcterms:W3CDTF">2017-03-03T12:22:35Z</dcterms:modified>
</cp:coreProperties>
</file>