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85" r:id="rId2"/>
    <p:sldId id="28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9" r:id="rId12"/>
    <p:sldId id="300" r:id="rId13"/>
    <p:sldId id="302" r:id="rId14"/>
    <p:sldId id="303" r:id="rId15"/>
    <p:sldId id="297" r:id="rId16"/>
    <p:sldId id="29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8502" autoAdjust="0"/>
  </p:normalViewPr>
  <p:slideViewPr>
    <p:cSldViewPr snapToGrid="0">
      <p:cViewPr varScale="1">
        <p:scale>
          <a:sx n="77" d="100"/>
          <a:sy n="77" d="100"/>
        </p:scale>
        <p:origin x="81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20.04.2017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Inputs</a:t>
            </a:r>
            <a:r>
              <a:rPr lang="cs-CZ" dirty="0"/>
              <a:t> – strategické a materiální komponenty komunikačních programů + volba komunikačních programů, obsahu, formátu…</a:t>
            </a:r>
          </a:p>
          <a:p>
            <a:r>
              <a:rPr lang="cs-CZ" dirty="0" err="1"/>
              <a:t>Outputs</a:t>
            </a:r>
            <a:r>
              <a:rPr lang="cs-CZ" dirty="0"/>
              <a:t> – fyzické materiály a produkční aktivity (publicita, události, publikace, intranety) a s tím spojené procesy (psaní, design …)</a:t>
            </a:r>
          </a:p>
          <a:p>
            <a:r>
              <a:rPr lang="cs-CZ" dirty="0" err="1"/>
              <a:t>Outcomes</a:t>
            </a:r>
            <a:r>
              <a:rPr lang="cs-CZ" dirty="0"/>
              <a:t> – vliv a efekt komunikace – chování i postojů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FF734-7D37-4275-9777-9C8CCE3960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1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2727" y="2649263"/>
            <a:ext cx="10806545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Měření účinnosti public relations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Propagace a média (nk2285)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81061"/>
            <a:ext cx="9144000" cy="519293"/>
          </a:xfrm>
        </p:spPr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(</a:t>
            </a:r>
            <a:r>
              <a:rPr lang="cs-CZ" dirty="0" err="1"/>
              <a:t>Macnamara</a:t>
            </a:r>
            <a:r>
              <a:rPr lang="cs-CZ" dirty="0"/>
              <a:t>, 2011)</a:t>
            </a:r>
          </a:p>
        </p:txBody>
      </p:sp>
      <p:pic>
        <p:nvPicPr>
          <p:cNvPr id="12" name="Zástupný symbol pro obsah 11" descr="Výřez obrazovky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9" r="5824"/>
          <a:stretch/>
        </p:blipFill>
        <p:spPr>
          <a:xfrm>
            <a:off x="3822056" y="1690688"/>
            <a:ext cx="4331344" cy="4125497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7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- audit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932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Zhodnocení aktuální situace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Analýza vnitřního prostředí + marketingový mix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Analýza aktuálních komunikačních kanálů – všechny prvky marketingové komunikace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Analýza existujících dat – symboly, loga, design, návštěvy webu/soc. sítí, otevřenost e-mailů, shlédnutí videí, zobrazení obrázků/příspěvků…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Analýza konkurence a postoje veřejnosti</a:t>
            </a:r>
          </a:p>
        </p:txBody>
      </p:sp>
    </p:spTree>
    <p:extLst>
      <p:ext uri="{BB962C8B-B14F-4D97-AF65-F5344CB8AC3E}">
        <p14:creationId xmlns:p14="http://schemas.microsoft.com/office/powerpoint/2010/main" val="697914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Stanovit jasně definované cíle</a:t>
            </a:r>
          </a:p>
          <a:p>
            <a:r>
              <a:rPr lang="cs-CZ" dirty="0"/>
              <a:t>Kvantifikace a specifikace pomáhá k určení, zda se cílů dosáhlo</a:t>
            </a:r>
          </a:p>
          <a:p>
            <a:r>
              <a:rPr lang="cs-CZ" dirty="0"/>
              <a:t>Propojení se strategickými cíli celé organizace a následné navázání cílů pro propagaci a PR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– stanovení cílů</a:t>
            </a:r>
          </a:p>
        </p:txBody>
      </p:sp>
    </p:spTree>
    <p:extLst>
      <p:ext uri="{BB962C8B-B14F-4D97-AF65-F5344CB8AC3E}">
        <p14:creationId xmlns:p14="http://schemas.microsoft.com/office/powerpoint/2010/main" val="75734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Vymyšlení konkrétních strategií a taktiky na plnění stanovených cílů</a:t>
            </a:r>
          </a:p>
          <a:p>
            <a:r>
              <a:rPr lang="cs-CZ" dirty="0"/>
              <a:t>Usnadnění díky projektovému plánování (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solving</a:t>
            </a:r>
            <a:r>
              <a:rPr lang="cs-CZ" dirty="0"/>
              <a:t>,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tree</a:t>
            </a:r>
            <a:r>
              <a:rPr lang="cs-CZ" dirty="0"/>
              <a:t>…)</a:t>
            </a:r>
          </a:p>
          <a:p>
            <a:r>
              <a:rPr lang="cs-CZ" dirty="0"/>
              <a:t>Stanovení i způsobů měření – výstupů, vlivu na veřejnost, celkových výsledků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– strategie a plán</a:t>
            </a:r>
          </a:p>
        </p:txBody>
      </p:sp>
    </p:spTree>
    <p:extLst>
      <p:ext uri="{BB962C8B-B14F-4D97-AF65-F5344CB8AC3E}">
        <p14:creationId xmlns:p14="http://schemas.microsoft.com/office/powerpoint/2010/main" val="4230169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– průběžné měření a výsledky 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Průběžně měření </a:t>
            </a:r>
          </a:p>
          <a:p>
            <a:pPr lvl="1"/>
            <a:r>
              <a:rPr lang="cs-CZ" dirty="0"/>
              <a:t>Kontrola celkového průběhu vč. potřebných analýz</a:t>
            </a:r>
          </a:p>
          <a:p>
            <a:pPr lvl="1"/>
            <a:r>
              <a:rPr lang="cs-CZ" dirty="0"/>
              <a:t>Možná korekce projektů směřující k dosaženích cíli</a:t>
            </a:r>
          </a:p>
          <a:p>
            <a:pPr lvl="1"/>
            <a:endParaRPr lang="cs-CZ" dirty="0"/>
          </a:p>
          <a:p>
            <a:r>
              <a:rPr lang="cs-CZ" dirty="0"/>
              <a:t>Výsledky a hodnocení</a:t>
            </a:r>
          </a:p>
          <a:p>
            <a:pPr lvl="1"/>
            <a:r>
              <a:rPr lang="cs-CZ" dirty="0"/>
              <a:t>Hodnocení celkových výsledků</a:t>
            </a:r>
          </a:p>
          <a:p>
            <a:pPr lvl="1"/>
            <a:r>
              <a:rPr lang="cs-CZ" dirty="0"/>
              <a:t>Získané zkušenosti a poznatky</a:t>
            </a:r>
          </a:p>
          <a:p>
            <a:pPr lvl="1"/>
            <a:r>
              <a:rPr lang="cs-CZ" dirty="0"/>
              <a:t>Zhodnocení strategie</a:t>
            </a:r>
          </a:p>
          <a:p>
            <a:pPr lvl="1"/>
            <a:r>
              <a:rPr lang="cs-CZ" dirty="0"/>
              <a:t>Poskytnutí zpětné vazby na průběh PRE procesu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652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Co mají obsahovat projekty </a:t>
            </a:r>
            <a:br>
              <a:rPr lang="cs-CZ" sz="4000" dirty="0"/>
            </a:br>
            <a:r>
              <a:rPr lang="cs-CZ" sz="3200" dirty="0"/>
              <a:t>(detailně v předchozích prezentacích)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7314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Analýza současného stavu organizace</a:t>
            </a:r>
          </a:p>
          <a:p>
            <a:pPr marL="800100" lvl="2" indent="-342900"/>
            <a:r>
              <a:rPr lang="cs-CZ" dirty="0" err="1"/>
              <a:t>Corporate</a:t>
            </a:r>
            <a:r>
              <a:rPr lang="cs-CZ" dirty="0"/>
              <a:t> identity + grafické vyjadřování klubu/organizace/akce</a:t>
            </a:r>
          </a:p>
          <a:p>
            <a:pPr marL="800100" lvl="2" indent="-342900"/>
            <a:r>
              <a:rPr lang="cs-CZ" dirty="0"/>
              <a:t>Marketingový mix</a:t>
            </a:r>
          </a:p>
          <a:p>
            <a:pPr marL="800100" lvl="2" indent="-342900"/>
            <a:r>
              <a:rPr lang="cs-CZ" dirty="0"/>
              <a:t>Prvky reklamy</a:t>
            </a:r>
          </a:p>
          <a:p>
            <a:pPr marL="800100" lvl="2" indent="-342900"/>
            <a:r>
              <a:rPr lang="cs-CZ" dirty="0"/>
              <a:t>Prvky komunikačního mixu</a:t>
            </a:r>
          </a:p>
          <a:p>
            <a:pPr marL="342900" lvl="1" indent="-342900"/>
            <a:r>
              <a:rPr lang="cs-CZ" dirty="0"/>
              <a:t>Analýza konkurence a postoje veřejnosti (hodnota značky z pohledu zákazníka)</a:t>
            </a:r>
          </a:p>
          <a:p>
            <a:pPr marL="342900" lvl="1" indent="-342900"/>
            <a:r>
              <a:rPr lang="cs-CZ" dirty="0"/>
              <a:t>Stanovení strategických cílů a stanovení cílů pro komunikaci a public relations</a:t>
            </a:r>
          </a:p>
          <a:p>
            <a:pPr marL="342900" lvl="1" indent="-342900"/>
            <a:r>
              <a:rPr lang="cs-CZ" dirty="0"/>
              <a:t>Vymyslet novou formu propagace</a:t>
            </a:r>
          </a:p>
          <a:p>
            <a:pPr marL="800100" lvl="2" indent="-342900"/>
            <a:r>
              <a:rPr lang="cs-CZ" dirty="0"/>
              <a:t>Dle vámi zvolených komunikačních kanálů</a:t>
            </a:r>
          </a:p>
          <a:p>
            <a:pPr marL="800100" lvl="2" indent="-342900"/>
            <a:r>
              <a:rPr lang="cs-CZ" dirty="0"/>
              <a:t>Digitální marketing – klíčová slova do vyhledávání, články na web, sociální sítě…</a:t>
            </a:r>
          </a:p>
          <a:p>
            <a:pPr marL="342900" lvl="1" indent="-342900"/>
            <a:endParaRPr lang="cs-CZ" dirty="0"/>
          </a:p>
          <a:p>
            <a:pPr marL="342900" lvl="1" indent="-342900"/>
            <a:r>
              <a:rPr lang="cs-CZ" dirty="0"/>
              <a:t>Příloha 1: tisková zpráva</a:t>
            </a:r>
          </a:p>
          <a:p>
            <a:pPr marL="342900" lvl="1" indent="-342900"/>
            <a:r>
              <a:rPr lang="cs-CZ" dirty="0"/>
              <a:t>Příloha 2: </a:t>
            </a:r>
            <a:r>
              <a:rPr lang="cs-CZ" dirty="0" err="1"/>
              <a:t>médiaplán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1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1877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Pro dnešek vše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2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42033"/>
              </p:ext>
            </p:extLst>
          </p:nvPr>
        </p:nvGraphicFramePr>
        <p:xfrm>
          <a:off x="2379618" y="2008504"/>
          <a:ext cx="8128000" cy="3031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326239344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1547862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28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Specifika sportovního marketingu, marketingová komunikace a komunikační mix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34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Mediální plánování a public relations</a:t>
                      </a:r>
                    </a:p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716370"/>
                  </a:ext>
                </a:extLst>
              </a:tr>
              <a:tr h="416107">
                <a:tc>
                  <a:txBody>
                    <a:bodyPr/>
                    <a:lstStyle/>
                    <a:p>
                      <a:r>
                        <a:rPr lang="cs-CZ" dirty="0"/>
                        <a:t>21.4.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 proces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557541"/>
                  </a:ext>
                </a:extLst>
              </a:tr>
              <a:tr h="416107">
                <a:tc>
                  <a:txBody>
                    <a:bodyPr/>
                    <a:lstStyle/>
                    <a:p>
                      <a:r>
                        <a:rPr lang="cs-CZ" dirty="0"/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Odevzdání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02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138507"/>
            <a:ext cx="10614285" cy="2378074"/>
          </a:xfrm>
        </p:spPr>
        <p:txBody>
          <a:bodyPr>
            <a:normAutofit fontScale="90000"/>
          </a:bodyPr>
          <a:lstStyle/>
          <a:p>
            <a:r>
              <a:rPr lang="cs-CZ" dirty="0"/>
              <a:t>„Pokud nejste schopni měřit své výsledky, nemůžete ani nic zlepšovat.“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Barry</a:t>
            </a:r>
            <a:r>
              <a:rPr lang="cs-CZ" dirty="0"/>
              <a:t> </a:t>
            </a:r>
            <a:r>
              <a:rPr lang="cs-CZ" dirty="0" err="1"/>
              <a:t>Leggether</a:t>
            </a:r>
            <a:r>
              <a:rPr lang="cs-CZ" dirty="0"/>
              <a:t> </a:t>
            </a:r>
            <a:br>
              <a:rPr lang="cs-CZ" dirty="0"/>
            </a:br>
            <a:r>
              <a:rPr lang="cs-CZ" sz="3100" dirty="0"/>
              <a:t>Asociace pro měření a evaluaci komunikace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</p:spTree>
    <p:extLst>
      <p:ext uri="{BB962C8B-B14F-4D97-AF65-F5344CB8AC3E}">
        <p14:creationId xmlns:p14="http://schemas.microsoft.com/office/powerpoint/2010/main" val="268043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PR (PRAM </a:t>
            </a:r>
            <a:r>
              <a:rPr lang="cs-CZ" dirty="0" err="1"/>
              <a:t>Consulting</a:t>
            </a:r>
            <a:r>
              <a:rPr lang="cs-CZ" dirty="0"/>
              <a:t>, 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kritéria v minulosti</a:t>
            </a:r>
          </a:p>
          <a:p>
            <a:pPr lvl="1"/>
            <a:r>
              <a:rPr lang="cs-CZ" dirty="0"/>
              <a:t>množství výstupů a pokrytí v tištěných médiích</a:t>
            </a:r>
          </a:p>
          <a:p>
            <a:pPr lvl="1"/>
            <a:r>
              <a:rPr lang="cs-CZ" dirty="0"/>
              <a:t>typ a tón zmínky (pozitivní X neutrální X negativní)</a:t>
            </a:r>
          </a:p>
          <a:p>
            <a:pPr lvl="1"/>
            <a:r>
              <a:rPr lang="cs-CZ" dirty="0"/>
              <a:t>důvěryhodnost a popularita zdroje</a:t>
            </a:r>
          </a:p>
          <a:p>
            <a:pPr lvl="1"/>
            <a:r>
              <a:rPr lang="cs-CZ" dirty="0"/>
              <a:t>srovnání s konkurencí</a:t>
            </a:r>
          </a:p>
          <a:p>
            <a:r>
              <a:rPr lang="cs-CZ" dirty="0"/>
              <a:t>Nejčastější metrika AVE (</a:t>
            </a:r>
            <a:r>
              <a:rPr lang="cs-CZ" dirty="0" err="1"/>
              <a:t>Advertising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Equivalency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Přepočet redakčního prostoru na inzertní hodnotu</a:t>
            </a:r>
          </a:p>
          <a:p>
            <a:pPr lvl="1"/>
            <a:r>
              <a:rPr lang="cs-CZ" dirty="0"/>
              <a:t>PR je ekvivalentem reklamy	X        nesrovnatelnost účinku PR a reklamy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9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Barcelonské principy (2010)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Stanovení cílů měření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Vhodnější je měřit spíše výsledky, než výstupy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Vliv na obchodní výsledky by měl být měřen, kdykoli je to možné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Měření médií musí být kvalitativní i kvantitativní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AVE nevyjadřuje hodnotu PR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Sociální média lze měřit a měla by se měřit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Pro seriózní měření je nutná transparentnost a opakovatelnost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3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Lisabonská konference (2011)</a:t>
            </a:r>
          </a:p>
          <a:p>
            <a:pPr lvl="1"/>
            <a:r>
              <a:rPr lang="cs-CZ" dirty="0"/>
              <a:t>Měření PR aktivit pomocí návratnosti investic (ROI)</a:t>
            </a:r>
          </a:p>
          <a:p>
            <a:pPr lvl="1"/>
            <a:r>
              <a:rPr lang="cs-CZ" dirty="0"/>
              <a:t>Vytvořit a osvojit si standardy pro měření sociálních sítí</a:t>
            </a:r>
          </a:p>
          <a:p>
            <a:pPr lvl="1"/>
            <a:r>
              <a:rPr lang="cs-CZ" dirty="0"/>
              <a:t>Měření a vyhodnocování je nedílná součást PR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17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 zmínky</a:t>
            </a:r>
          </a:p>
          <a:p>
            <a:pPr lvl="1"/>
            <a:r>
              <a:rPr lang="cs-CZ" dirty="0"/>
              <a:t>Počítání publikací</a:t>
            </a:r>
          </a:p>
          <a:p>
            <a:pPr lvl="1"/>
            <a:r>
              <a:rPr lang="cs-CZ" dirty="0"/>
              <a:t>Posouzení kvality</a:t>
            </a:r>
          </a:p>
          <a:p>
            <a:pPr lvl="1"/>
            <a:r>
              <a:rPr lang="cs-CZ" dirty="0"/>
              <a:t>Virální dopad – přes do online prostředí</a:t>
            </a:r>
          </a:p>
          <a:p>
            <a:pPr lvl="1"/>
            <a:endParaRPr lang="cs-CZ" dirty="0"/>
          </a:p>
          <a:p>
            <a:r>
              <a:rPr lang="cs-CZ" dirty="0"/>
              <a:t>Metriky pro sociální sítě</a:t>
            </a:r>
          </a:p>
          <a:p>
            <a:pPr lvl="1"/>
            <a:r>
              <a:rPr lang="cs-CZ" dirty="0" err="1"/>
              <a:t>Engagement</a:t>
            </a:r>
            <a:r>
              <a:rPr lang="cs-CZ" dirty="0"/>
              <a:t> vs. pokrytí – kvalita vs. kvantita</a:t>
            </a:r>
          </a:p>
          <a:p>
            <a:pPr lvl="1"/>
            <a:r>
              <a:rPr lang="cs-CZ" dirty="0"/>
              <a:t>Rozvoj komunity</a:t>
            </a:r>
          </a:p>
          <a:p>
            <a:pPr lvl="1"/>
            <a:endParaRPr lang="cs-CZ" dirty="0"/>
          </a:p>
          <a:p>
            <a:r>
              <a:rPr lang="cs-CZ" dirty="0"/>
              <a:t>Výsledky PR</a:t>
            </a:r>
          </a:p>
          <a:p>
            <a:pPr lvl="1"/>
            <a:r>
              <a:rPr lang="cs-CZ" dirty="0"/>
              <a:t>Vliv na chování u zákazníků – koupě, doporučení, reakce, návštěvnost…</a:t>
            </a:r>
          </a:p>
          <a:p>
            <a:pPr lvl="1"/>
            <a:r>
              <a:rPr lang="cs-CZ" dirty="0"/>
              <a:t>Růst – prodeje, služeb, návštěvnosti, odběratelů…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19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PII model (</a:t>
            </a:r>
            <a:r>
              <a:rPr lang="cs-CZ" dirty="0" err="1"/>
              <a:t>Cutlip</a:t>
            </a:r>
            <a:r>
              <a:rPr lang="cs-CZ" dirty="0"/>
              <a:t>, Center &amp; Boom, 1993)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18" y="1435485"/>
            <a:ext cx="8165208" cy="474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2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591" y="-148818"/>
            <a:ext cx="10515600" cy="1325563"/>
          </a:xfrm>
        </p:spPr>
        <p:txBody>
          <a:bodyPr/>
          <a:lstStyle/>
          <a:p>
            <a:r>
              <a:rPr lang="cs-CZ" dirty="0"/>
              <a:t>Pyramidový model (</a:t>
            </a:r>
            <a:r>
              <a:rPr lang="cs-CZ" dirty="0" err="1"/>
              <a:t>Macnamara</a:t>
            </a:r>
            <a:r>
              <a:rPr lang="cs-CZ" dirty="0"/>
              <a:t>, 2002)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1" y="900546"/>
            <a:ext cx="11903472" cy="582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75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754</Words>
  <Application>Microsoft Office PowerPoint</Application>
  <PresentationFormat>Širokoúhlá obrazovka</PresentationFormat>
  <Paragraphs>129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Měření účinnosti public relations  Propagace a média (nk2285) </vt:lpstr>
      <vt:lpstr>Struktura seminářů</vt:lpstr>
      <vt:lpstr>„Pokud nejste schopni měřit své výsledky, nemůžete ani nic zlepšovat.“  Barry Leggether  Asociace pro měření a evaluaci komunikace</vt:lpstr>
      <vt:lpstr>Měření PR (PRAM Consulting, 2008)</vt:lpstr>
      <vt:lpstr>Východiska pro měření PR</vt:lpstr>
      <vt:lpstr>Východiska pro měření PR</vt:lpstr>
      <vt:lpstr>Některé metriky</vt:lpstr>
      <vt:lpstr>PII model (Cutlip, Center &amp; Boom, 1993)</vt:lpstr>
      <vt:lpstr>Pyramidový model (Macnamara, 2002)</vt:lpstr>
      <vt:lpstr>PRE proces (Macnamara, 2011)</vt:lpstr>
      <vt:lpstr>PRE proces - audit</vt:lpstr>
      <vt:lpstr>PRE proces – stanovení cílů</vt:lpstr>
      <vt:lpstr>PRE proces – strategie a plán</vt:lpstr>
      <vt:lpstr>PRE proces – průběžné měření a výsledky a hodnocení</vt:lpstr>
      <vt:lpstr>Co mají obsahovat projekty  (detailně v předchozích prezentacích) </vt:lpstr>
      <vt:lpstr>Pro dnešek vše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Libor Lošťák</cp:lastModifiedBy>
  <cp:revision>63</cp:revision>
  <dcterms:created xsi:type="dcterms:W3CDTF">2017-02-21T19:46:41Z</dcterms:created>
  <dcterms:modified xsi:type="dcterms:W3CDTF">2017-04-20T21:41:52Z</dcterms:modified>
</cp:coreProperties>
</file>