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1" r:id="rId6"/>
    <p:sldId id="262" r:id="rId7"/>
    <p:sldId id="264" r:id="rId8"/>
    <p:sldId id="265" r:id="rId9"/>
    <p:sldId id="260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1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F5E39-A43F-41A9-B16C-D1C49BD2F817}" type="datetimeFigureOut">
              <a:rPr lang="cs-CZ" smtClean="0"/>
              <a:t>2.3.2017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F734-7D37-4275-9777-9C8CCE396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34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34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63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08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6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23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82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44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26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98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9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33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64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QTMGOMh7y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2727" y="3091861"/>
            <a:ext cx="10806545" cy="23876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Specifika sportovního marketingu, marketingová komunikace a komunikační mix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Propagace a média (np2285)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581061"/>
            <a:ext cx="9144000" cy="519293"/>
          </a:xfrm>
        </p:spPr>
        <p:txBody>
          <a:bodyPr/>
          <a:lstStyle/>
          <a:p>
            <a:r>
              <a:rPr lang="cs-CZ" dirty="0"/>
              <a:t>Michal Jilka</a:t>
            </a:r>
          </a:p>
        </p:txBody>
      </p:sp>
    </p:spTree>
    <p:extLst>
      <p:ext uri="{BB962C8B-B14F-4D97-AF65-F5344CB8AC3E}">
        <p14:creationId xmlns:p14="http://schemas.microsoft.com/office/powerpoint/2010/main" val="378412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seminářů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362433"/>
              </p:ext>
            </p:extLst>
          </p:nvPr>
        </p:nvGraphicFramePr>
        <p:xfrm>
          <a:off x="2032000" y="1690688"/>
          <a:ext cx="8128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298">
                  <a:extLst>
                    <a:ext uri="{9D8B030D-6E8A-4147-A177-3AD203B41FA5}">
                      <a16:colId xmlns:a16="http://schemas.microsoft.com/office/drawing/2014/main" val="2984550197"/>
                    </a:ext>
                  </a:extLst>
                </a:gridCol>
                <a:gridCol w="6524702">
                  <a:extLst>
                    <a:ext uri="{9D8B030D-6E8A-4147-A177-3AD203B41FA5}">
                      <a16:colId xmlns:a16="http://schemas.microsoft.com/office/drawing/2014/main" val="3301576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Téma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64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23.2.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Představení a seznámení s obsahem předmětu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43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Specifika sportovního marketingu, marketingová komunikace a komunikační mix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302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Corporate</a:t>
                      </a:r>
                      <a:r>
                        <a:rPr lang="cs-CZ" dirty="0"/>
                        <a:t>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154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16.3.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Mediální plánování a Public relations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908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23.3.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Digitální marketing ve sportovním prostředí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12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30.3.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 proces – audit, cíle, strategie a plány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218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Příprava projektů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14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13.4.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Příprava projektů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04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Prezentace projektů (nejpozdější odevzdání 16.4.)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47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27.4.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Prezentace projektů (nejpozdější odevzdání 23.4.)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208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8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7" r="42644"/>
          <a:stretch/>
        </p:blipFill>
        <p:spPr>
          <a:xfrm>
            <a:off x="1464673" y="1580605"/>
            <a:ext cx="5312645" cy="362244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0" b="68089"/>
          <a:stretch/>
        </p:blipFill>
        <p:spPr>
          <a:xfrm>
            <a:off x="1452971" y="666205"/>
            <a:ext cx="9286058" cy="9144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7" t="31757" r="452"/>
          <a:stretch/>
        </p:blipFill>
        <p:spPr>
          <a:xfrm>
            <a:off x="6766432" y="1580605"/>
            <a:ext cx="3895036" cy="362244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464673" y="5595031"/>
            <a:ext cx="27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Kar (2010)</a:t>
            </a:r>
          </a:p>
        </p:txBody>
      </p:sp>
    </p:spTree>
    <p:extLst>
      <p:ext uri="{BB962C8B-B14F-4D97-AF65-F5344CB8AC3E}">
        <p14:creationId xmlns:p14="http://schemas.microsoft.com/office/powerpoint/2010/main" val="32750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618" y="262158"/>
            <a:ext cx="10515600" cy="1325563"/>
          </a:xfrm>
        </p:spPr>
        <p:txBody>
          <a:bodyPr/>
          <a:lstStyle/>
          <a:p>
            <a:r>
              <a:rPr lang="cs-CZ" dirty="0"/>
              <a:t>Sportovní produkt (Čáslavová, 2009)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Michal Jilka - Propagace a média (np2285)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85618" y="165091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Sportovní hra</a:t>
            </a:r>
          </a:p>
          <a:p>
            <a:r>
              <a:rPr lang="cs-CZ" dirty="0"/>
              <a:t>Přitažlivost sportovních hvězd</a:t>
            </a:r>
          </a:p>
          <a:p>
            <a:r>
              <a:rPr lang="cs-CZ" dirty="0"/>
              <a:t>Výbava a výstroj, </a:t>
            </a:r>
            <a:r>
              <a:rPr lang="cs-CZ" dirty="0" err="1"/>
              <a:t>merchandising</a:t>
            </a:r>
            <a:endParaRPr lang="cs-CZ" dirty="0"/>
          </a:p>
          <a:p>
            <a:r>
              <a:rPr lang="cs-CZ" dirty="0"/>
              <a:t>Novinky a nápady</a:t>
            </a:r>
          </a:p>
          <a:p>
            <a:r>
              <a:rPr lang="cs-CZ" dirty="0"/>
              <a:t>Místo</a:t>
            </a:r>
          </a:p>
          <a:p>
            <a:r>
              <a:rPr lang="cs-CZ" dirty="0"/>
              <a:t>Personál a proces</a:t>
            </a:r>
          </a:p>
          <a:p>
            <a:r>
              <a:rPr lang="cs-CZ" dirty="0"/>
              <a:t>Vstupenky a tiskové materiály</a:t>
            </a:r>
          </a:p>
          <a:p>
            <a:r>
              <a:rPr lang="cs-CZ" dirty="0"/>
              <a:t>Elektronické produkty</a:t>
            </a:r>
          </a:p>
          <a:p>
            <a:r>
              <a:rPr lang="cs-CZ" dirty="0"/>
              <a:t>Organizace</a:t>
            </a:r>
          </a:p>
        </p:txBody>
      </p:sp>
      <p:pic>
        <p:nvPicPr>
          <p:cNvPr id="1026" name="Picture 2" descr="http://www.francetvsport.fr/sites/default/files/styles/header_image_style/public/images/photos/2015/11/15/308365/fed-cup-2015-republique-tcheque-tennis-fed-cup_952ed8cdc7868609e3a67eed84a957de.jpg?itok=ewaPl_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449">
            <a:off x="5445262" y="1928416"/>
            <a:ext cx="4351338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nshop.fczbrno.cz/foto/male/na.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770">
            <a:off x="9922838" y="611175"/>
            <a:ext cx="2159026" cy="21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6.hyperinzerce.cz/x-cz/inz/12079/12079406-prodam-dve-pekne-3-denni-permanentky-na-davis-cup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71" b="36762"/>
          <a:stretch/>
        </p:blipFill>
        <p:spPr bwMode="auto">
          <a:xfrm rot="179691">
            <a:off x="4311970" y="5056613"/>
            <a:ext cx="3809203" cy="13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BiathlonNMNM.cz - Google Chro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14936" r="10614" b="5389"/>
          <a:stretch/>
        </p:blipFill>
        <p:spPr>
          <a:xfrm>
            <a:off x="8208490" y="4435977"/>
            <a:ext cx="3813693" cy="22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6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marketingová komunikace (Přikrylová &amp; Jahodová, 2010)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Poskytnout informaci</a:t>
            </a:r>
          </a:p>
          <a:p>
            <a:r>
              <a:rPr lang="cs-CZ" dirty="0"/>
              <a:t>Vytvořit a stimulovat poptávku</a:t>
            </a:r>
          </a:p>
          <a:p>
            <a:r>
              <a:rPr lang="cs-CZ" dirty="0"/>
              <a:t>Odlišit produkt</a:t>
            </a:r>
          </a:p>
          <a:p>
            <a:r>
              <a:rPr lang="cs-CZ" dirty="0"/>
              <a:t>Zdůraznit užitek a hodnotu produktu</a:t>
            </a:r>
          </a:p>
          <a:p>
            <a:r>
              <a:rPr lang="cs-CZ" dirty="0"/>
              <a:t>Stabilizovat obrat</a:t>
            </a:r>
          </a:p>
          <a:p>
            <a:r>
              <a:rPr lang="cs-CZ" dirty="0"/>
              <a:t>Vybudovat a pěstovat značku</a:t>
            </a:r>
          </a:p>
          <a:p>
            <a:r>
              <a:rPr lang="cs-CZ" dirty="0"/>
              <a:t>Posílit firemní image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http://bit.ly/2mHBDaj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Michal Jilka - Propagace a média (np2285)</a:t>
            </a:r>
            <a:endParaRPr lang="cs-CZ" dirty="0"/>
          </a:p>
        </p:txBody>
      </p:sp>
      <p:pic>
        <p:nvPicPr>
          <p:cNvPr id="6" name="Obrázek 5" descr="Biathlon NMNM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24652" r="46997" b="23429"/>
          <a:stretch/>
        </p:blipFill>
        <p:spPr>
          <a:xfrm>
            <a:off x="6479176" y="1272677"/>
            <a:ext cx="5520605" cy="50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5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Komunikační mix (</a:t>
            </a:r>
            <a:r>
              <a:rPr lang="cs-CZ" dirty="0" err="1"/>
              <a:t>Vaštíková</a:t>
            </a:r>
            <a:r>
              <a:rPr lang="cs-CZ" dirty="0"/>
              <a:t>, 2008)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864273" cy="4351338"/>
          </a:xfrm>
        </p:spPr>
        <p:txBody>
          <a:bodyPr>
            <a:normAutofit/>
          </a:bodyPr>
          <a:lstStyle/>
          <a:p>
            <a:r>
              <a:rPr lang="cs-CZ" dirty="0"/>
              <a:t>Reklama (dresy, oděvy, start. čísla, mantinely, nářadí, náčiní, tabule, panely)</a:t>
            </a:r>
          </a:p>
          <a:p>
            <a:r>
              <a:rPr lang="cs-CZ" dirty="0"/>
              <a:t>Podpora prodeje (snížení cen, programy pro věrné zákazníky, kupóny)</a:t>
            </a:r>
          </a:p>
          <a:p>
            <a:r>
              <a:rPr lang="cs-CZ" dirty="0"/>
              <a:t>Osobní prodej</a:t>
            </a:r>
          </a:p>
          <a:p>
            <a:r>
              <a:rPr lang="cs-CZ" dirty="0"/>
              <a:t>Direct marketing (e-mailing, telemarketing, SMS marketing, katalogy)</a:t>
            </a:r>
          </a:p>
          <a:p>
            <a:r>
              <a:rPr lang="cs-CZ" dirty="0"/>
              <a:t>Event marketing (program pro zákazníky – sport, umění, gastro, dětské)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46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Komunikační mix (</a:t>
            </a:r>
            <a:r>
              <a:rPr lang="cs-CZ" dirty="0" err="1"/>
              <a:t>Vaštíková</a:t>
            </a:r>
            <a:r>
              <a:rPr lang="cs-CZ" dirty="0"/>
              <a:t>, 2008)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Guerilla marketing (netradiční využívání </a:t>
            </a:r>
            <a:r>
              <a:rPr lang="cs-CZ" dirty="0" err="1"/>
              <a:t>mark</a:t>
            </a:r>
            <a:r>
              <a:rPr lang="cs-CZ" dirty="0"/>
              <a:t>. prostředků, maximální efekt za minimum nákladů)</a:t>
            </a:r>
          </a:p>
          <a:p>
            <a:r>
              <a:rPr lang="cs-CZ" dirty="0"/>
              <a:t>Virální marketing (sociální sítě, pošta, mobilní telefon)</a:t>
            </a:r>
          </a:p>
          <a:p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placement</a:t>
            </a:r>
            <a:endParaRPr lang="cs-CZ" dirty="0"/>
          </a:p>
          <a:p>
            <a:r>
              <a:rPr lang="cs-CZ" dirty="0"/>
              <a:t>Public relations (16.3.)</a:t>
            </a:r>
          </a:p>
          <a:p>
            <a:r>
              <a:rPr lang="cs-CZ" dirty="0"/>
              <a:t>Internetová komunikace (23.3.)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48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na teď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Projít si jednotlivé specifika vašich týmů/akcí/organizací na základě marketingové mixu</a:t>
            </a:r>
          </a:p>
          <a:p>
            <a:r>
              <a:rPr lang="cs-CZ" dirty="0"/>
              <a:t>Stanovit, jaké jsou využívány prvky reklamy</a:t>
            </a:r>
          </a:p>
          <a:p>
            <a:r>
              <a:rPr lang="cs-CZ" dirty="0"/>
              <a:t>Stanovit, jaké jsou využívány prvky komunikačního mixu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70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38200" y="1894115"/>
            <a:ext cx="816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Vystoupení Petra Slavíka na </a:t>
            </a:r>
            <a:r>
              <a:rPr lang="cs-CZ" sz="2800" dirty="0" err="1"/>
              <a:t>TEDeX</a:t>
            </a:r>
            <a:r>
              <a:rPr lang="cs-CZ" sz="2800" dirty="0"/>
              <a:t> </a:t>
            </a:r>
            <a:r>
              <a:rPr lang="cs-CZ" sz="2800" dirty="0" err="1"/>
              <a:t>Talks</a:t>
            </a:r>
            <a:r>
              <a:rPr lang="cs-CZ" sz="2800" dirty="0"/>
              <a:t>  </a:t>
            </a:r>
            <a:r>
              <a:rPr lang="cs-CZ" sz="2800" dirty="0">
                <a:hlinkClick r:id="rId2"/>
              </a:rPr>
              <a:t>https://www.youtube.com/watch?v=KQTMGOMh7yw</a:t>
            </a:r>
            <a:endParaRPr lang="cs-CZ" sz="2800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10 věcí, které tě dostanou do </a:t>
            </a:r>
            <a:r>
              <a:rPr lang="cs-CZ" dirty="0" err="1"/>
              <a:t>repre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8821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408</Words>
  <Application>Microsoft Office PowerPoint</Application>
  <PresentationFormat>Širokoúhlá obrazovka</PresentationFormat>
  <Paragraphs>80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 Specifika sportovního marketingu, marketingová komunikace a komunikační mix  Propagace a média (np2285) </vt:lpstr>
      <vt:lpstr>Struktura seminářů</vt:lpstr>
      <vt:lpstr>Prezentace aplikace PowerPoint</vt:lpstr>
      <vt:lpstr>Sportovní produkt (Čáslavová, 2009)</vt:lpstr>
      <vt:lpstr>Cíle marketingová komunikace (Přikrylová &amp; Jahodová, 2010)</vt:lpstr>
      <vt:lpstr>Komunikační mix (Vaštíková, 2008)</vt:lpstr>
      <vt:lpstr>Komunikační mix (Vaštíková, 2008)</vt:lpstr>
      <vt:lpstr>Úkol na teď</vt:lpstr>
      <vt:lpstr>10 věcí, které tě dostanou do repre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Propagace a média (np2285)</dc:title>
  <dc:creator>Michal Jilka</dc:creator>
  <cp:lastModifiedBy>MJILKA</cp:lastModifiedBy>
  <cp:revision>28</cp:revision>
  <dcterms:created xsi:type="dcterms:W3CDTF">2017-02-21T19:46:41Z</dcterms:created>
  <dcterms:modified xsi:type="dcterms:W3CDTF">2017-03-02T14:25:28Z</dcterms:modified>
</cp:coreProperties>
</file>