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5E39-A43F-41A9-B16C-D1C49BD2F817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F734-7D37-4275-9777-9C8CCE396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3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34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0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6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2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4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2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8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26jlK8bUS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727" y="2268901"/>
            <a:ext cx="10806545" cy="23876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 err="1"/>
              <a:t>Corporate</a:t>
            </a:r>
            <a:r>
              <a:rPr lang="cs-CZ" dirty="0"/>
              <a:t> identity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Propagace a média (np2285)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81061"/>
            <a:ext cx="9144000" cy="519293"/>
          </a:xfrm>
        </p:spPr>
        <p:txBody>
          <a:bodyPr/>
          <a:lstStyle/>
          <a:p>
            <a:r>
              <a:rPr lang="cs-CZ" dirty="0"/>
              <a:t>Michal Jilka</a:t>
            </a:r>
          </a:p>
        </p:txBody>
      </p:sp>
    </p:spTree>
    <p:extLst>
      <p:ext uri="{BB962C8B-B14F-4D97-AF65-F5344CB8AC3E}">
        <p14:creationId xmlns:p14="http://schemas.microsoft.com/office/powerpoint/2010/main" val="378412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Hummel Open Game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2. největší florbalový turnaj v České republice</a:t>
            </a:r>
          </a:p>
          <a:p>
            <a:r>
              <a:rPr lang="cs-CZ" dirty="0"/>
              <a:t>hraný po celém Brně – 15 hal, 17 hřišť</a:t>
            </a:r>
          </a:p>
          <a:p>
            <a:r>
              <a:rPr lang="cs-CZ" dirty="0"/>
              <a:t>letos v červnu 11. ročník – všechny ročníky červnový termín </a:t>
            </a:r>
          </a:p>
          <a:p>
            <a:r>
              <a:rPr lang="cs-CZ" dirty="0"/>
              <a:t>1. ročník jako </a:t>
            </a:r>
            <a:r>
              <a:rPr lang="cs-CZ" dirty="0" err="1"/>
              <a:t>Diadora</a:t>
            </a:r>
            <a:r>
              <a:rPr lang="cs-CZ" dirty="0"/>
              <a:t> Open Game, od 2. ročníku Hummel Open Game</a:t>
            </a:r>
          </a:p>
        </p:txBody>
      </p:sp>
      <p:pic>
        <p:nvPicPr>
          <p:cNvPr id="7" name="Obrázek 6" descr="Logo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1245" y="4006873"/>
            <a:ext cx="2614749" cy="2400698"/>
          </a:xfrm>
          <a:prstGeom prst="rect">
            <a:avLst/>
          </a:prstGeom>
        </p:spPr>
      </p:pic>
      <p:pic>
        <p:nvPicPr>
          <p:cNvPr id="8" name="Obrázek 7" descr="Rastr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>
            <a:off x="2185547" y="4464092"/>
            <a:ext cx="3168352" cy="11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Michal\Desktop\Značka\Open Game pozadí.png"/>
          <p:cNvPicPr>
            <a:picLocks noChangeAspect="1" noChangeArrowheads="1"/>
          </p:cNvPicPr>
          <p:nvPr/>
        </p:nvPicPr>
        <p:blipFill>
          <a:blip r:embed="rId2" cstate="print"/>
          <a:srcRect b="15789"/>
          <a:stretch>
            <a:fillRect/>
          </a:stretch>
        </p:blipFill>
        <p:spPr bwMode="auto">
          <a:xfrm>
            <a:off x="499667" y="233715"/>
            <a:ext cx="7036227" cy="3231879"/>
          </a:xfrm>
          <a:prstGeom prst="rect">
            <a:avLst/>
          </a:prstGeom>
          <a:noFill/>
        </p:spPr>
      </p:pic>
      <p:pic>
        <p:nvPicPr>
          <p:cNvPr id="11" name="Picture 2" descr="C:\Users\Michal\Desktop\Značka\Ukázka plakát.png"/>
          <p:cNvPicPr>
            <a:picLocks noChangeAspect="1" noChangeArrowheads="1"/>
          </p:cNvPicPr>
          <p:nvPr/>
        </p:nvPicPr>
        <p:blipFill>
          <a:blip r:embed="rId3" cstate="print"/>
          <a:srcRect r="7181" b="18303"/>
          <a:stretch>
            <a:fillRect/>
          </a:stretch>
        </p:blipFill>
        <p:spPr bwMode="auto">
          <a:xfrm>
            <a:off x="733700" y="3498253"/>
            <a:ext cx="6413861" cy="2890755"/>
          </a:xfrm>
          <a:prstGeom prst="rect">
            <a:avLst/>
          </a:prstGeom>
          <a:noFill/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24" y="5577177"/>
            <a:ext cx="4780961" cy="638752"/>
          </a:xfrm>
          <a:prstGeom prst="rect">
            <a:avLst/>
          </a:prstGeom>
        </p:spPr>
      </p:pic>
      <p:pic>
        <p:nvPicPr>
          <p:cNvPr id="18" name="Obrázek 17" descr="Výřez obrazovky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65" y="233715"/>
            <a:ext cx="2912864" cy="52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pengame.cz/modul/clanek/soubory/154/hlavni/zmensene/IMG_0620-_1__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" y="2121071"/>
            <a:ext cx="5395640" cy="224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ummel16.opengame.cz/modul/galerie/soubory/58/original/DSC_1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32" y="1150880"/>
            <a:ext cx="6286500" cy="41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22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b 2016.jpg"/>
          <p:cNvPicPr>
            <a:picLocks noChangeAspect="1"/>
          </p:cNvPicPr>
          <p:nvPr/>
        </p:nvPicPr>
        <p:blipFill>
          <a:blip r:embed="rId2" cstate="print"/>
          <a:srcRect r="1963"/>
          <a:stretch>
            <a:fillRect/>
          </a:stretch>
        </p:blipFill>
        <p:spPr>
          <a:xfrm>
            <a:off x="1570262" y="572253"/>
            <a:ext cx="9144000" cy="1909699"/>
          </a:xfrm>
          <a:prstGeom prst="rect">
            <a:avLst/>
          </a:prstGeom>
        </p:spPr>
      </p:pic>
      <p:pic>
        <p:nvPicPr>
          <p:cNvPr id="7" name="Picture 2" descr="C:\Users\Michal\Desktop\Značka\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227" y="2800469"/>
            <a:ext cx="8518071" cy="3361201"/>
          </a:xfrm>
          <a:prstGeom prst="rect">
            <a:avLst/>
          </a:prstGeom>
          <a:noFill/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2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značky Hummel Open Game z pohledu „zákazníka“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2174966"/>
            <a:ext cx="7211291" cy="4136187"/>
          </a:xfrm>
        </p:spPr>
        <p:txBody>
          <a:bodyPr/>
          <a:lstStyle/>
          <a:p>
            <a:r>
              <a:rPr lang="cs-CZ" dirty="0"/>
              <a:t>Povědomí</a:t>
            </a:r>
          </a:p>
          <a:p>
            <a:pPr lvl="1"/>
            <a:r>
              <a:rPr lang="cs-CZ" dirty="0"/>
              <a:t>Přední mládežnické týmy hrající nejvyšší soutěže.</a:t>
            </a:r>
          </a:p>
          <a:p>
            <a:pPr lvl="1"/>
            <a:r>
              <a:rPr lang="cs-CZ" dirty="0"/>
              <a:t>Týmy ze zahraničí – Švédsko, Švýcarsko, Lotyšsko, Maďarsko aj.</a:t>
            </a:r>
          </a:p>
          <a:p>
            <a:pPr lvl="1"/>
            <a:r>
              <a:rPr lang="cs-CZ" dirty="0"/>
              <a:t>Dospělý turnaj navštěvují hráči elitních superligových týmů, vč. hráčů/trenérů, kteří dříve působili v reprezentacích (Billy </a:t>
            </a:r>
            <a:r>
              <a:rPr lang="cs-CZ" dirty="0" err="1"/>
              <a:t>Nilson</a:t>
            </a:r>
            <a:r>
              <a:rPr lang="cs-CZ" dirty="0"/>
              <a:t>, Johan Von Der </a:t>
            </a:r>
            <a:r>
              <a:rPr lang="cs-CZ" dirty="0" err="1"/>
              <a:t>Pahlen</a:t>
            </a:r>
            <a:r>
              <a:rPr lang="cs-CZ" dirty="0"/>
              <a:t>, Martin Koutný, Martin </a:t>
            </a:r>
            <a:r>
              <a:rPr lang="cs-CZ" dirty="0" err="1"/>
              <a:t>Tokoš</a:t>
            </a:r>
            <a:r>
              <a:rPr lang="cs-CZ" dirty="0"/>
              <a:t>,…).</a:t>
            </a:r>
          </a:p>
          <a:p>
            <a:pPr lvl="1"/>
            <a:r>
              <a:rPr lang="cs-CZ" dirty="0"/>
              <a:t>2016 – 324 týmů, okolo 5,5 tis. hráčů + realizační týmy a fanoušci</a:t>
            </a:r>
          </a:p>
        </p:txBody>
      </p:sp>
      <p:pic>
        <p:nvPicPr>
          <p:cNvPr id="3074" name="Picture 2" descr="http://hummel16.opengame.cz/data/images/Michal%20Jilka/DSC_16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/>
          <a:stretch/>
        </p:blipFill>
        <p:spPr bwMode="auto">
          <a:xfrm>
            <a:off x="8049491" y="1427451"/>
            <a:ext cx="3812662" cy="50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81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Hummel Open Game z pohledu „zákazníka“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984248"/>
            <a:ext cx="10515600" cy="4873752"/>
          </a:xfrm>
        </p:spPr>
        <p:txBody>
          <a:bodyPr/>
          <a:lstStyle/>
          <a:p>
            <a:r>
              <a:rPr lang="cs-CZ" dirty="0"/>
              <a:t>Dodatečné služby</a:t>
            </a:r>
          </a:p>
          <a:p>
            <a:pPr lvl="1"/>
            <a:r>
              <a:rPr lang="cs-CZ" dirty="0"/>
              <a:t>Shot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Save</a:t>
            </a:r>
            <a:r>
              <a:rPr lang="cs-CZ" dirty="0"/>
              <a:t> – soutěž střelců a brankářů</a:t>
            </a:r>
          </a:p>
          <a:p>
            <a:pPr lvl="1"/>
            <a:r>
              <a:rPr lang="cs-CZ" dirty="0"/>
              <a:t>Bohatý doprovodný program – koupaliště Riviéra, Technické muzeum, Vida Park, vila </a:t>
            </a:r>
            <a:r>
              <a:rPr lang="cs-CZ" dirty="0" err="1"/>
              <a:t>Tugendhat</a:t>
            </a:r>
            <a:r>
              <a:rPr lang="cs-CZ" dirty="0"/>
              <a:t>, </a:t>
            </a:r>
            <a:r>
              <a:rPr lang="cs-CZ" dirty="0" err="1"/>
              <a:t>Jungle</a:t>
            </a:r>
            <a:r>
              <a:rPr lang="cs-CZ" dirty="0"/>
              <a:t> Park, minigolf, památky (labyrint, Stará radnice)</a:t>
            </a:r>
          </a:p>
          <a:p>
            <a:endParaRPr lang="cs-CZ" dirty="0"/>
          </a:p>
          <a:p>
            <a:r>
              <a:rPr lang="cs-CZ" dirty="0"/>
              <a:t>Kvalita</a:t>
            </a:r>
          </a:p>
          <a:p>
            <a:pPr lvl="1"/>
            <a:r>
              <a:rPr lang="cs-CZ" dirty="0"/>
              <a:t>Vnímána především hráči, trenéry a fanoušky – přímá zpětná vazba</a:t>
            </a:r>
          </a:p>
          <a:p>
            <a:pPr lvl="1"/>
            <a:r>
              <a:rPr lang="cs-CZ" dirty="0"/>
              <a:t>Kvalitní zápasy – především ve vyřazovací fázi turnaje</a:t>
            </a:r>
          </a:p>
          <a:p>
            <a:pPr lvl="1"/>
            <a:r>
              <a:rPr lang="cs-CZ" dirty="0"/>
              <a:t>Haly, pořadatelská služba, doprovodný program…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5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Hodnota Hummel Open Game z pohledu „zákazníka“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199" y="1812472"/>
            <a:ext cx="10696303" cy="4873752"/>
          </a:xfrm>
        </p:spPr>
        <p:txBody>
          <a:bodyPr/>
          <a:lstStyle/>
          <a:p>
            <a:pPr lvl="0"/>
            <a:r>
              <a:rPr lang="cs-CZ" dirty="0"/>
              <a:t>Odlišnost</a:t>
            </a:r>
          </a:p>
          <a:p>
            <a:pPr lvl="1"/>
            <a:r>
              <a:rPr lang="cs-CZ" dirty="0"/>
              <a:t>Dětský turnaj vnímán prestižněji.</a:t>
            </a:r>
          </a:p>
          <a:p>
            <a:pPr lvl="1"/>
            <a:r>
              <a:rPr lang="cs-CZ" dirty="0"/>
              <a:t>Dospělý turnaj je více o zábavě, uvolnění, setkání se s přáteli (hlavně po večerech </a:t>
            </a:r>
            <a:r>
              <a:rPr lang="cs-CZ" dirty="0">
                <a:sym typeface="Wingdings"/>
              </a:rPr>
              <a:t></a:t>
            </a:r>
            <a:r>
              <a:rPr lang="cs-CZ" dirty="0"/>
              <a:t> ), odreagování před začátkem letní přípravy.</a:t>
            </a:r>
          </a:p>
          <a:p>
            <a:pPr lvl="1"/>
            <a:r>
              <a:rPr lang="cs-CZ" dirty="0"/>
              <a:t>Medaile – kvalitní odlité kovové medaile s logem turnaje (účastníky turnaje velmi ceněné) </a:t>
            </a:r>
          </a:p>
          <a:p>
            <a:pPr lvl="1"/>
            <a:r>
              <a:rPr lang="cs-CZ" dirty="0"/>
              <a:t>Foto/video soutěž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sz="2700" dirty="0"/>
              <a:t>Dlouhodobá perspektiva</a:t>
            </a:r>
          </a:p>
          <a:p>
            <a:pPr lvl="1"/>
            <a:r>
              <a:rPr lang="cs-CZ" dirty="0"/>
              <a:t>11. ročník</a:t>
            </a:r>
          </a:p>
          <a:p>
            <a:pPr lvl="1"/>
            <a:r>
              <a:rPr lang="cs-CZ" dirty="0"/>
              <a:t>Každoroční nárůst počtu týmů i hráčů – vyšší důvěra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43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teď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Zapracujte do svých projektů </a:t>
            </a:r>
            <a:r>
              <a:rPr lang="cs-CZ" dirty="0" err="1"/>
              <a:t>corporate</a:t>
            </a:r>
            <a:r>
              <a:rPr lang="cs-CZ" dirty="0"/>
              <a:t> identity</a:t>
            </a:r>
          </a:p>
          <a:p>
            <a:r>
              <a:rPr lang="cs-CZ" dirty="0"/>
              <a:t>Zamyslete se nad grafickým vyjádřením klubu/organizace a využitím všech prvků spojených s </a:t>
            </a:r>
            <a:r>
              <a:rPr lang="cs-CZ" dirty="0" err="1"/>
              <a:t>corporate</a:t>
            </a:r>
            <a:r>
              <a:rPr lang="cs-CZ" dirty="0"/>
              <a:t> identity</a:t>
            </a:r>
          </a:p>
          <a:p>
            <a:r>
              <a:rPr lang="cs-CZ" dirty="0"/>
              <a:t>Zapracujte hodnotu značky z pohledu zákazníka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74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seminářů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62433"/>
              </p:ext>
            </p:extLst>
          </p:nvPr>
        </p:nvGraphicFramePr>
        <p:xfrm>
          <a:off x="2032000" y="1690688"/>
          <a:ext cx="8128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298">
                  <a:extLst>
                    <a:ext uri="{9D8B030D-6E8A-4147-A177-3AD203B41FA5}">
                      <a16:colId xmlns:a16="http://schemas.microsoft.com/office/drawing/2014/main" val="2984550197"/>
                    </a:ext>
                  </a:extLst>
                </a:gridCol>
                <a:gridCol w="6524702">
                  <a:extLst>
                    <a:ext uri="{9D8B030D-6E8A-4147-A177-3AD203B41FA5}">
                      <a16:colId xmlns:a16="http://schemas.microsoft.com/office/drawing/2014/main" val="3301576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Téma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6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Představení a seznámení s obsahem předmětu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4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Specifika sportovního marketingu, marketingová komunikace a komunikační 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Corporate</a:t>
                      </a:r>
                      <a:r>
                        <a:rPr lang="cs-CZ" dirty="0"/>
                        <a:t>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5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16.3.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Mediální plánování a Public relations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0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Digitální marketing ve sportovním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2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 proces – audit, cíle, strategie a plány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1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4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4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16.4.)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7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23.4.)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08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9366" cy="1325563"/>
          </a:xfrm>
        </p:spPr>
        <p:txBody>
          <a:bodyPr/>
          <a:lstStyle/>
          <a:p>
            <a:r>
              <a:rPr lang="cs-CZ" dirty="0" err="1"/>
              <a:t>Corporate</a:t>
            </a:r>
            <a:r>
              <a:rPr lang="cs-CZ" dirty="0"/>
              <a:t> identity (Vysekalová &amp; Mikeš, 2009)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6" y="1455849"/>
            <a:ext cx="5770691" cy="4508605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55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cs-CZ" sz="3600" dirty="0" err="1"/>
              <a:t>Corporate</a:t>
            </a:r>
            <a:r>
              <a:rPr lang="cs-CZ" sz="3600" dirty="0"/>
              <a:t> design (Black, 1994; </a:t>
            </a:r>
            <a:r>
              <a:rPr lang="cs-CZ" sz="3600" dirty="0" err="1"/>
              <a:t>Clow</a:t>
            </a:r>
            <a:r>
              <a:rPr lang="cs-CZ" sz="3600" dirty="0"/>
              <a:t> &amp; </a:t>
            </a:r>
            <a:r>
              <a:rPr lang="cs-CZ" sz="3600" dirty="0" err="1"/>
              <a:t>Baack</a:t>
            </a:r>
            <a:r>
              <a:rPr lang="cs-CZ" sz="3600" dirty="0"/>
              <a:t>, 2008; Svoboda, 2009; Voráček, 2012; Vysekalová &amp; Mikeš, 2009)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Název organizace</a:t>
            </a:r>
          </a:p>
          <a:p>
            <a:r>
              <a:rPr lang="cs-CZ" dirty="0"/>
              <a:t>Logo a jeho zkratka (písmo + typografie)</a:t>
            </a:r>
          </a:p>
          <a:p>
            <a:r>
              <a:rPr lang="cs-CZ" dirty="0"/>
              <a:t>Emblém nebo symbol</a:t>
            </a:r>
          </a:p>
          <a:p>
            <a:r>
              <a:rPr lang="cs-CZ" dirty="0"/>
              <a:t>Uniformy a oblečení</a:t>
            </a:r>
          </a:p>
          <a:p>
            <a:r>
              <a:rPr lang="cs-CZ" dirty="0"/>
              <a:t>Firemní produkty a jejich grafika</a:t>
            </a:r>
          </a:p>
          <a:p>
            <a:r>
              <a:rPr lang="cs-CZ" dirty="0"/>
              <a:t>Interiér, označení budov, </a:t>
            </a:r>
            <a:r>
              <a:rPr lang="cs-CZ" dirty="0" err="1"/>
              <a:t>fanshopů</a:t>
            </a:r>
            <a:endParaRPr lang="cs-CZ" dirty="0"/>
          </a:p>
          <a:p>
            <a:r>
              <a:rPr lang="cs-CZ" dirty="0"/>
              <a:t>Tiskoviny</a:t>
            </a:r>
          </a:p>
          <a:p>
            <a:r>
              <a:rPr lang="cs-CZ" dirty="0"/>
              <a:t>Fotografie, videa</a:t>
            </a:r>
          </a:p>
          <a:p>
            <a:r>
              <a:rPr lang="cs-CZ" dirty="0"/>
              <a:t>Webové stránky, online prezentace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46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33696"/>
            <a:ext cx="10515600" cy="1124041"/>
          </a:xfrm>
        </p:spPr>
        <p:txBody>
          <a:bodyPr>
            <a:normAutofit/>
          </a:bodyPr>
          <a:lstStyle/>
          <a:p>
            <a:r>
              <a:rPr lang="cs-CZ" sz="3200" dirty="0" err="1"/>
              <a:t>Corporate</a:t>
            </a:r>
            <a:r>
              <a:rPr lang="cs-CZ" sz="3200" dirty="0"/>
              <a:t> </a:t>
            </a:r>
            <a:r>
              <a:rPr lang="cs-CZ" sz="3200" dirty="0" err="1"/>
              <a:t>communications</a:t>
            </a:r>
            <a:r>
              <a:rPr lang="cs-CZ" sz="3200" dirty="0"/>
              <a:t> (Vysekalová &amp; Mikeš,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0364"/>
            <a:ext cx="10515600" cy="2181497"/>
          </a:xfrm>
        </p:spPr>
        <p:txBody>
          <a:bodyPr/>
          <a:lstStyle/>
          <a:p>
            <a:r>
              <a:rPr lang="cs-CZ" dirty="0"/>
              <a:t>Všechny komunikační prostředky jakožto komplex chování, kterými firma o sobě něco sděluje – komunikace s vnitřním i vnějším prostředím</a:t>
            </a:r>
          </a:p>
          <a:p>
            <a:r>
              <a:rPr lang="cs-CZ" dirty="0"/>
              <a:t>Hlavním cílem je budování pozitivních dlouhodobých postojů k organizaci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9277"/>
            <a:ext cx="10515600" cy="11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/>
              <a:t>Corporate</a:t>
            </a:r>
            <a:r>
              <a:rPr lang="cs-CZ" sz="3200" dirty="0"/>
              <a:t> </a:t>
            </a:r>
            <a:r>
              <a:rPr lang="cs-CZ" sz="3200" dirty="0" err="1"/>
              <a:t>culture</a:t>
            </a:r>
            <a:r>
              <a:rPr lang="cs-CZ" sz="3200" dirty="0"/>
              <a:t> (Vysekalová &amp; Mikeš, 2009)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38200" y="4616085"/>
            <a:ext cx="10515600" cy="1103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Vyjadřuje charakter organizace, celkovou atmosféru, chování pracovníků, vzorce chování, myšlení, sdílené hodnoty atd.</a:t>
            </a:r>
          </a:p>
        </p:txBody>
      </p:sp>
    </p:spTree>
    <p:extLst>
      <p:ext uri="{BB962C8B-B14F-4D97-AF65-F5344CB8AC3E}">
        <p14:creationId xmlns:p14="http://schemas.microsoft.com/office/powerpoint/2010/main" val="376539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Značka vs. </a:t>
            </a:r>
            <a:r>
              <a:rPr lang="cs-CZ" dirty="0" err="1"/>
              <a:t>brand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ZNAČKA </a:t>
            </a:r>
            <a:r>
              <a:rPr lang="cs-CZ" dirty="0"/>
              <a:t>= jméno, symbol, barva, design a jejich kombinace pro takovou identifikaci výrobků nebo služeb, která je bude odlišovat od zboží a služeb konkurentů.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BRAND</a:t>
            </a:r>
            <a:r>
              <a:rPr lang="cs-CZ" dirty="0"/>
              <a:t> = nese v sobě schopnost odlišit „své“ výrobky od ostatních. Je s výrobkem/službou pevně spjatý, je jedinečný, zapamatovatelný a srozumitelný. Zákazníci jsou za „logo“ ochotni více zaplatit.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70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1028" name="Picture 4" descr="Banne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63" y="234057"/>
            <a:ext cx="5584372" cy="61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ventus Log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1" y="271040"/>
            <a:ext cx="5576054" cy="371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ner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5" b="28522"/>
          <a:stretch/>
        </p:blipFill>
        <p:spPr bwMode="auto">
          <a:xfrm>
            <a:off x="210911" y="4397180"/>
            <a:ext cx="5541031" cy="154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8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26jlK8bUSY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2855" y="55416"/>
            <a:ext cx="10116127" cy="6763958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3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9.3.2017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2050" name="Picture 2" descr="bann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50" y="3748878"/>
            <a:ext cx="3667095" cy="24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n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7" y="475354"/>
            <a:ext cx="5530845" cy="31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nner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8877"/>
            <a:ext cx="4345703" cy="24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nner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1" y="475354"/>
            <a:ext cx="4675414" cy="31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96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712</Words>
  <Application>Microsoft Office PowerPoint</Application>
  <PresentationFormat>Širokoúhlá obrazovka</PresentationFormat>
  <Paragraphs>111</Paragraphs>
  <Slides>17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 Corporate identity  Propagace a média (np2285) </vt:lpstr>
      <vt:lpstr>Struktura seminářů</vt:lpstr>
      <vt:lpstr>Corporate identity (Vysekalová &amp; Mikeš, 2009)</vt:lpstr>
      <vt:lpstr>Corporate design (Black, 1994; Clow &amp; Baack, 2008; Svoboda, 2009; Voráček, 2012; Vysekalová &amp; Mikeš, 2009)</vt:lpstr>
      <vt:lpstr>Corporate communications (Vysekalová &amp; Mikeš, 2009)</vt:lpstr>
      <vt:lpstr>Značka vs. brand</vt:lpstr>
      <vt:lpstr>Prezentace aplikace PowerPoint</vt:lpstr>
      <vt:lpstr>Prezentace aplikace PowerPoint</vt:lpstr>
      <vt:lpstr>Prezentace aplikace PowerPoint</vt:lpstr>
      <vt:lpstr>Hummel Open Game</vt:lpstr>
      <vt:lpstr>Prezentace aplikace PowerPoint</vt:lpstr>
      <vt:lpstr>Prezentace aplikace PowerPoint</vt:lpstr>
      <vt:lpstr>Prezentace aplikace PowerPoint</vt:lpstr>
      <vt:lpstr>Hodnota značky Hummel Open Game z pohledu „zákazníka“</vt:lpstr>
      <vt:lpstr>Hodnota Hummel Open Game z pohledu „zákazníka“</vt:lpstr>
      <vt:lpstr>Hodnota Hummel Open Game z pohledu „zákazníka“</vt:lpstr>
      <vt:lpstr>Úkol na teď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Propagace a média (np2285)</dc:title>
  <dc:creator>Michal Jilka</dc:creator>
  <cp:lastModifiedBy>MJILKA</cp:lastModifiedBy>
  <cp:revision>39</cp:revision>
  <dcterms:created xsi:type="dcterms:W3CDTF">2017-02-21T19:46:41Z</dcterms:created>
  <dcterms:modified xsi:type="dcterms:W3CDTF">2017-03-08T22:13:30Z</dcterms:modified>
</cp:coreProperties>
</file>