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74" r:id="rId4"/>
    <p:sldId id="275" r:id="rId5"/>
    <p:sldId id="276" r:id="rId6"/>
    <p:sldId id="277" r:id="rId7"/>
    <p:sldId id="288" r:id="rId8"/>
    <p:sldId id="278" r:id="rId9"/>
    <p:sldId id="279" r:id="rId10"/>
    <p:sldId id="280" r:id="rId11"/>
    <p:sldId id="281" r:id="rId12"/>
    <p:sldId id="282" r:id="rId13"/>
    <p:sldId id="283" r:id="rId14"/>
    <p:sldId id="289" r:id="rId15"/>
    <p:sldId id="28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599" autoAdjust="0"/>
  </p:normalViewPr>
  <p:slideViewPr>
    <p:cSldViewPr snapToGrid="0">
      <p:cViewPr varScale="1">
        <p:scale>
          <a:sx n="79" d="100"/>
          <a:sy n="79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F5E39-A43F-41A9-B16C-D1C49BD2F817}" type="datetimeFigureOut">
              <a:rPr lang="cs-CZ" smtClean="0"/>
              <a:t>23.3.2017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F734-7D37-4275-9777-9C8CCE3960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341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34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63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084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23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82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44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8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97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23.3.2017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23.3.2017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B8F9-35CC-41BE-B631-1A0F00DA9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64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2727" y="2649263"/>
            <a:ext cx="10806545" cy="2387600"/>
          </a:xfrm>
        </p:spPr>
        <p:txBody>
          <a:bodyPr>
            <a:normAutofit fontScale="90000"/>
          </a:bodyPr>
          <a:lstStyle/>
          <a:p>
            <a:r>
              <a:rPr lang="cs-CZ" dirty="0"/>
              <a:t>Digitální marketing </a:t>
            </a:r>
            <a:br>
              <a:rPr lang="cs-CZ" dirty="0"/>
            </a:br>
            <a:r>
              <a:rPr lang="cs-CZ" dirty="0"/>
              <a:t>ve sportovním prostředí</a:t>
            </a:r>
            <a:br>
              <a:rPr lang="cs-CZ" dirty="0"/>
            </a:br>
            <a:br>
              <a:rPr lang="cs-CZ" dirty="0"/>
            </a:br>
            <a:r>
              <a:rPr lang="cs-CZ" dirty="0"/>
              <a:t>Propagace a média (np2285)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581061"/>
            <a:ext cx="9144000" cy="519293"/>
          </a:xfrm>
        </p:spPr>
        <p:txBody>
          <a:bodyPr/>
          <a:lstStyle/>
          <a:p>
            <a:r>
              <a:rPr lang="cs-CZ" dirty="0"/>
              <a:t>Michal Jilka</a:t>
            </a:r>
          </a:p>
        </p:txBody>
      </p:sp>
    </p:spTree>
    <p:extLst>
      <p:ext uri="{BB962C8B-B14F-4D97-AF65-F5344CB8AC3E}">
        <p14:creationId xmlns:p14="http://schemas.microsoft.com/office/powerpoint/2010/main" val="3784126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Neresponzivní design – aplikace </a:t>
            </a:r>
          </a:p>
          <a:p>
            <a:r>
              <a:rPr lang="cs-CZ" dirty="0"/>
              <a:t>Největší nápor webu během turnaje – počet příspěvků 4 – 6 denně</a:t>
            </a:r>
          </a:p>
          <a:p>
            <a:r>
              <a:rPr lang="cs-CZ" dirty="0"/>
              <a:t>Příspěvky převážně v češtině, v angličtině jen podstatné informace</a:t>
            </a:r>
          </a:p>
          <a:p>
            <a:r>
              <a:rPr lang="cs-CZ" dirty="0"/>
              <a:t>Hlavní nadpisy H1 a H2 nekorespondovaly s klíčovými slovy</a:t>
            </a:r>
          </a:p>
          <a:p>
            <a:r>
              <a:rPr lang="cs-CZ" dirty="0"/>
              <a:t>Obsah: </a:t>
            </a:r>
          </a:p>
          <a:p>
            <a:pPr lvl="1"/>
            <a:r>
              <a:rPr lang="cs-CZ" dirty="0"/>
              <a:t>Zprávy z turnaje</a:t>
            </a:r>
          </a:p>
          <a:p>
            <a:pPr lvl="1"/>
            <a:r>
              <a:rPr lang="cs-CZ" dirty="0"/>
              <a:t>Fotogalerie</a:t>
            </a:r>
          </a:p>
          <a:p>
            <a:pPr lvl="1"/>
            <a:r>
              <a:rPr lang="cs-CZ" dirty="0"/>
              <a:t>Textové přenosy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40569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Propojený grafický vizuál a všechny prvky s webem</a:t>
            </a:r>
          </a:p>
          <a:p>
            <a:r>
              <a:rPr lang="cs-CZ" dirty="0"/>
              <a:t>2 700 fanoušků (k 27. 4. 2016)</a:t>
            </a:r>
          </a:p>
          <a:p>
            <a:r>
              <a:rPr lang="cs-CZ" dirty="0"/>
              <a:t>Výrazná popularita obrazového materiálu – lepší sdílení </a:t>
            </a:r>
          </a:p>
          <a:p>
            <a:r>
              <a:rPr lang="cs-CZ" dirty="0"/>
              <a:t>Příspěvky v českém i anglickém jazyce s propojením na web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Facebook</a:t>
            </a:r>
          </a:p>
        </p:txBody>
      </p:sp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4" y="4405066"/>
            <a:ext cx="5953956" cy="1771897"/>
          </a:xfrm>
          <a:prstGeom prst="rect">
            <a:avLst/>
          </a:prstGeom>
        </p:spPr>
      </p:pic>
      <p:pic>
        <p:nvPicPr>
          <p:cNvPr id="11" name="Obrázek 10" descr="Výřez obrazovky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9"/>
          <a:stretch/>
        </p:blipFill>
        <p:spPr>
          <a:xfrm>
            <a:off x="6286500" y="4376270"/>
            <a:ext cx="5905500" cy="180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</a:t>
            </a:r>
            <a:br>
              <a:rPr lang="cs-CZ" dirty="0"/>
            </a:br>
            <a:r>
              <a:rPr lang="cs-CZ" dirty="0"/>
              <a:t>cíle v rámci digitálního marketingu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/>
          <a:lstStyle/>
          <a:p>
            <a:r>
              <a:rPr lang="cs-CZ" dirty="0"/>
              <a:t>Zvýšení návštěvnosti webových stránek z vyhledávačů</a:t>
            </a:r>
          </a:p>
          <a:p>
            <a:r>
              <a:rPr lang="cs-CZ" dirty="0"/>
              <a:t>Kvalitnější textové přenosy (z dotazníku)</a:t>
            </a:r>
          </a:p>
          <a:p>
            <a:r>
              <a:rPr lang="cs-CZ" dirty="0"/>
              <a:t>Zpřehlednění fotogalerie (z dotazníku)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Zvýšení popularity facebookové stránky na min 3 000 bez využití placené reklamy</a:t>
            </a:r>
          </a:p>
          <a:p>
            <a:r>
              <a:rPr lang="cs-CZ" dirty="0"/>
              <a:t>Využívat především obrazový materiál k publikování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70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výsledky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838200" y="20050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Změna KW na webu</a:t>
            </a:r>
          </a:p>
          <a:p>
            <a:r>
              <a:rPr lang="cs-CZ" dirty="0"/>
              <a:t>Aplikace KW do nadpisů a textu </a:t>
            </a:r>
          </a:p>
          <a:p>
            <a:r>
              <a:rPr lang="cs-CZ" dirty="0"/>
              <a:t>Zavedení responzivního designu</a:t>
            </a:r>
          </a:p>
          <a:p>
            <a:r>
              <a:rPr lang="cs-CZ" dirty="0"/>
              <a:t>Vyšší rozlišení fotek a jejich třídění</a:t>
            </a:r>
          </a:p>
          <a:p>
            <a:endParaRPr lang="cs-CZ" dirty="0"/>
          </a:p>
          <a:p>
            <a:r>
              <a:rPr lang="cs-CZ" dirty="0"/>
              <a:t>Soutěž na Facebooku</a:t>
            </a:r>
          </a:p>
          <a:p>
            <a:r>
              <a:rPr lang="cs-CZ" dirty="0" err="1"/>
              <a:t>Mediaplán</a:t>
            </a:r>
            <a:r>
              <a:rPr lang="cs-CZ" dirty="0"/>
              <a:t> příspěvků</a:t>
            </a:r>
          </a:p>
          <a:p>
            <a:r>
              <a:rPr lang="cs-CZ" dirty="0"/>
              <a:t>Důraz i na anglické příspěvky</a:t>
            </a:r>
          </a:p>
          <a:p>
            <a:r>
              <a:rPr lang="cs-CZ" dirty="0"/>
              <a:t>Propojení s </a:t>
            </a:r>
            <a:r>
              <a:rPr lang="cs-CZ" dirty="0" err="1"/>
              <a:t>Instagramem</a:t>
            </a:r>
            <a:r>
              <a:rPr lang="cs-CZ" dirty="0"/>
              <a:t> </a:t>
            </a:r>
          </a:p>
          <a:p>
            <a:pPr marL="457200" lvl="1" indent="0">
              <a:buNone/>
            </a:pPr>
            <a:r>
              <a:rPr lang="cs-CZ" dirty="0"/>
              <a:t>#</a:t>
            </a:r>
            <a:r>
              <a:rPr lang="cs-CZ" dirty="0" err="1"/>
              <a:t>hummelopengame</a:t>
            </a:r>
            <a:r>
              <a:rPr lang="cs-CZ" dirty="0"/>
              <a:t> 	#hog2016 </a:t>
            </a:r>
          </a:p>
          <a:p>
            <a:r>
              <a:rPr lang="cs-CZ" dirty="0"/>
              <a:t>Propojení s </a:t>
            </a:r>
            <a:r>
              <a:rPr lang="cs-CZ" dirty="0" err="1"/>
              <a:t>YouTube</a:t>
            </a:r>
            <a:endParaRPr lang="cs-CZ" dirty="0"/>
          </a:p>
        </p:txBody>
      </p:sp>
      <p:pic>
        <p:nvPicPr>
          <p:cNvPr id="14" name="Obrázek 1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64" y="1844168"/>
            <a:ext cx="6216146" cy="39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5" name="Zástupný symbol pro obsah 8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66" y="1454829"/>
            <a:ext cx="6079837" cy="1133195"/>
          </a:xfr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53" y="3706238"/>
            <a:ext cx="6678265" cy="2212240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5" y="394514"/>
            <a:ext cx="4004322" cy="61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3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teď a do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Vymyslet, jaké prvky digitální marketingu lze využít pro propagaci vaší organizace/klubu + odůvodnění volby daného kanálu (alespoň 3 argumenty)</a:t>
            </a:r>
          </a:p>
          <a:p>
            <a:r>
              <a:rPr lang="cs-CZ" dirty="0"/>
              <a:t>Pro webové stránky vymyslet vhodná klíčová slova</a:t>
            </a:r>
          </a:p>
          <a:p>
            <a:r>
              <a:rPr lang="cs-CZ" dirty="0"/>
              <a:t>Vymyslet obsah, který se bude v rámci daných kanálů publikovat</a:t>
            </a:r>
          </a:p>
          <a:p>
            <a:pPr lvl="1"/>
            <a:r>
              <a:rPr lang="cs-CZ" dirty="0"/>
              <a:t>Webové stránky – 2 články, které budou odpovídat principům publikování na webu (hlavně nadpis a 2-3 odstavce textu)</a:t>
            </a:r>
          </a:p>
          <a:p>
            <a:pPr lvl="1"/>
            <a:r>
              <a:rPr lang="cs-CZ" dirty="0"/>
              <a:t>Facebook – 3 statusy</a:t>
            </a:r>
          </a:p>
          <a:p>
            <a:pPr lvl="1"/>
            <a:r>
              <a:rPr lang="cs-CZ" dirty="0" err="1"/>
              <a:t>Instagram</a:t>
            </a:r>
            <a:r>
              <a:rPr lang="cs-CZ" dirty="0"/>
              <a:t> – 2 posty</a:t>
            </a:r>
          </a:p>
          <a:p>
            <a:pPr lvl="1"/>
            <a:r>
              <a:rPr lang="cs-CZ" dirty="0"/>
              <a:t>Jiné – nechám na vás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7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seminářů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2032000" y="1690688"/>
          <a:ext cx="8128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298">
                  <a:extLst>
                    <a:ext uri="{9D8B030D-6E8A-4147-A177-3AD203B41FA5}">
                      <a16:colId xmlns:a16="http://schemas.microsoft.com/office/drawing/2014/main" val="2984550197"/>
                    </a:ext>
                  </a:extLst>
                </a:gridCol>
                <a:gridCol w="6524702">
                  <a:extLst>
                    <a:ext uri="{9D8B030D-6E8A-4147-A177-3AD203B41FA5}">
                      <a16:colId xmlns:a16="http://schemas.microsoft.com/office/drawing/2014/main" val="3301576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Téma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64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Představení a seznámení s obsahem předmětu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43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Specifika sportovního marketingu, marketingová komunikace a komunikační mix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302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Corporate</a:t>
                      </a:r>
                      <a:r>
                        <a:rPr lang="cs-CZ" dirty="0"/>
                        <a:t>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15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16.3.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Mediální plánování a Public relations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90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23.3.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Digitální marketing ve sportovním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2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30.3.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 proces – audit, cíle, strategie a plány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218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40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13.4.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Příprava projektů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04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16.4.)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7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27.4.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Prezentace projektů (nejpozdější odevzdání 23.4.)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08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8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Digitální marketing (Frey, 2011; </a:t>
            </a:r>
            <a:br>
              <a:rPr lang="cs-CZ" dirty="0"/>
            </a:br>
            <a:r>
              <a:rPr lang="cs-CZ" dirty="0"/>
              <a:t>(</a:t>
            </a:r>
            <a:r>
              <a:rPr lang="cs-CZ" dirty="0" err="1"/>
              <a:t>Pelsmacker</a:t>
            </a:r>
            <a:r>
              <a:rPr lang="cs-CZ" dirty="0"/>
              <a:t>, </a:t>
            </a:r>
            <a:r>
              <a:rPr lang="cs-CZ" dirty="0" err="1"/>
              <a:t>Geuens</a:t>
            </a:r>
            <a:r>
              <a:rPr lang="cs-CZ" dirty="0"/>
              <a:t> &amp; Van den </a:t>
            </a:r>
            <a:r>
              <a:rPr lang="cs-CZ" dirty="0" err="1"/>
              <a:t>Bergh</a:t>
            </a:r>
            <a:r>
              <a:rPr lang="cs-CZ" dirty="0"/>
              <a:t>, 2003)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1701226"/>
          </a:xfrm>
        </p:spPr>
        <p:txBody>
          <a:bodyPr>
            <a:normAutofit/>
          </a:bodyPr>
          <a:lstStyle/>
          <a:p>
            <a:r>
              <a:rPr lang="cs-CZ" dirty="0"/>
              <a:t>Nejmodernější a neustále se rozvíjející nástroj komunikačního mixu</a:t>
            </a:r>
          </a:p>
          <a:p>
            <a:endParaRPr lang="cs-CZ" dirty="0"/>
          </a:p>
          <a:p>
            <a:r>
              <a:rPr lang="cs-CZ" dirty="0"/>
              <a:t>Jednoduché dosažení komunikačních cílů: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838200" y="3492230"/>
            <a:ext cx="95801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Ovlivňuje přístup a povědomí o značce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Poskytuje obsah a detailní informace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Stimuluje odpověď – př. kliknutí na informaci, nalezení kontaktů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Usnadňuje transakce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/>
              <a:t>Získává a udržuje zákazník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16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Nástroje digitálního marketingu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767259"/>
            <a:ext cx="10796081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Webové stránky</a:t>
            </a:r>
          </a:p>
          <a:p>
            <a:r>
              <a:rPr lang="cs-CZ" dirty="0"/>
              <a:t>Elektronická pošta (e-mail)</a:t>
            </a:r>
          </a:p>
          <a:p>
            <a:r>
              <a:rPr lang="cs-CZ" dirty="0"/>
              <a:t>Sociální sítě – specifický obsah (videa, fotky, výzvy, soutěže, motivace…)</a:t>
            </a:r>
          </a:p>
          <a:p>
            <a:pPr lvl="1"/>
            <a:r>
              <a:rPr lang="cs-CZ" dirty="0"/>
              <a:t>Facebook</a:t>
            </a:r>
          </a:p>
          <a:p>
            <a:pPr lvl="1"/>
            <a:r>
              <a:rPr lang="cs-CZ" dirty="0"/>
              <a:t>Twitter – </a:t>
            </a:r>
            <a:r>
              <a:rPr lang="cs-CZ" dirty="0" err="1"/>
              <a:t>hashtagy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Instagram</a:t>
            </a:r>
            <a:r>
              <a:rPr lang="cs-CZ" dirty="0"/>
              <a:t> – </a:t>
            </a:r>
            <a:r>
              <a:rPr lang="cs-CZ" dirty="0" err="1"/>
              <a:t>hashtagy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YouTube</a:t>
            </a:r>
            <a:r>
              <a:rPr lang="cs-CZ" dirty="0"/>
              <a:t> aj.</a:t>
            </a:r>
          </a:p>
          <a:p>
            <a:r>
              <a:rPr lang="cs-CZ" dirty="0"/>
              <a:t>Mobilní komunikace</a:t>
            </a:r>
          </a:p>
          <a:p>
            <a:r>
              <a:rPr lang="cs-CZ" dirty="0"/>
              <a:t>Mobilní aplikace</a:t>
            </a:r>
          </a:p>
          <a:p>
            <a:r>
              <a:rPr lang="cs-CZ" dirty="0"/>
              <a:t>Virtuální realita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Michal Jilka - Propagace a média (np2285)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40485" y="4105073"/>
            <a:ext cx="647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NUTNÉ VĚDĚT DOPŘEDU, JAKÝ OBSAH CHCI V RÁMCI DANÉHO NÁSTROJE KOMUNIKOVAT!</a:t>
            </a:r>
          </a:p>
        </p:txBody>
      </p:sp>
    </p:spTree>
    <p:extLst>
      <p:ext uri="{BB962C8B-B14F-4D97-AF65-F5344CB8AC3E}">
        <p14:creationId xmlns:p14="http://schemas.microsoft.com/office/powerpoint/2010/main" val="10960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Webové stránky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74871"/>
            <a:ext cx="10515600" cy="49164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Implicitní obsah (to co není na první pohled vidět)</a:t>
            </a:r>
          </a:p>
          <a:p>
            <a:pPr lvl="1"/>
            <a:r>
              <a:rPr lang="cs-CZ" dirty="0"/>
              <a:t>Zdroj návštěvy webu</a:t>
            </a:r>
          </a:p>
          <a:p>
            <a:pPr lvl="1"/>
            <a:r>
              <a:rPr lang="cs-CZ" dirty="0"/>
              <a:t>Doménové jméno</a:t>
            </a:r>
          </a:p>
          <a:p>
            <a:pPr lvl="1"/>
            <a:r>
              <a:rPr lang="cs-CZ" dirty="0"/>
              <a:t>Klíčová slova </a:t>
            </a:r>
          </a:p>
          <a:p>
            <a:pPr lvl="1"/>
            <a:r>
              <a:rPr lang="cs-CZ" dirty="0" err="1"/>
              <a:t>Title</a:t>
            </a:r>
            <a:r>
              <a:rPr lang="cs-CZ" dirty="0"/>
              <a:t>, </a:t>
            </a:r>
            <a:r>
              <a:rPr lang="cs-CZ" dirty="0" err="1"/>
              <a:t>description</a:t>
            </a:r>
            <a:r>
              <a:rPr lang="cs-CZ" dirty="0"/>
              <a:t>, tagy, </a:t>
            </a:r>
            <a:r>
              <a:rPr lang="cs-CZ" dirty="0" err="1"/>
              <a:t>metatagy</a:t>
            </a:r>
            <a:r>
              <a:rPr lang="cs-CZ" dirty="0"/>
              <a:t> atd.  </a:t>
            </a:r>
          </a:p>
          <a:p>
            <a:pPr lvl="1"/>
            <a:endParaRPr lang="cs-CZ" dirty="0"/>
          </a:p>
          <a:p>
            <a:r>
              <a:rPr lang="cs-CZ" dirty="0"/>
              <a:t>Explicitní obsah (na první pohled vnímatelné)</a:t>
            </a:r>
          </a:p>
          <a:p>
            <a:pPr lvl="1"/>
            <a:r>
              <a:rPr lang="cs-CZ" dirty="0"/>
              <a:t>Psaní textů (A – </a:t>
            </a:r>
            <a:r>
              <a:rPr lang="cs-CZ" dirty="0" err="1"/>
              <a:t>attention</a:t>
            </a:r>
            <a:r>
              <a:rPr lang="cs-CZ" dirty="0"/>
              <a:t>, I – </a:t>
            </a:r>
            <a:r>
              <a:rPr lang="cs-CZ" dirty="0" err="1"/>
              <a:t>interest</a:t>
            </a:r>
            <a:r>
              <a:rPr lang="cs-CZ" dirty="0"/>
              <a:t>, D – </a:t>
            </a:r>
            <a:r>
              <a:rPr lang="cs-CZ" dirty="0" err="1"/>
              <a:t>desire</a:t>
            </a:r>
            <a:r>
              <a:rPr lang="cs-CZ" dirty="0"/>
              <a:t>, A - </a:t>
            </a:r>
            <a:r>
              <a:rPr lang="cs-CZ" dirty="0" err="1"/>
              <a:t>action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Nadpisy (H1 a H2) + text odpovídá klíčovým slovům</a:t>
            </a:r>
          </a:p>
          <a:p>
            <a:pPr lvl="1"/>
            <a:r>
              <a:rPr lang="cs-CZ" dirty="0"/>
              <a:t>Design – vizuální podoba i zpracování</a:t>
            </a:r>
          </a:p>
          <a:p>
            <a:pPr lvl="1"/>
            <a:r>
              <a:rPr lang="cs-CZ" dirty="0"/>
              <a:t>Audiovizuální obsah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Pravidlo 3 kliknutí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40" y="4938323"/>
            <a:ext cx="4195315" cy="15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7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Sportovci na Facebooku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90688"/>
            <a:ext cx="10827327" cy="448627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Petr Čech			5,2 mil. 		2 % českých fanoušků</a:t>
            </a:r>
          </a:p>
          <a:p>
            <a:r>
              <a:rPr lang="cs-CZ" dirty="0"/>
              <a:t>Jaromír Jágr		739 tis.  		85 % českých fanoušků</a:t>
            </a:r>
          </a:p>
          <a:p>
            <a:r>
              <a:rPr lang="cs-CZ" dirty="0"/>
              <a:t>Petra </a:t>
            </a:r>
            <a:r>
              <a:rPr lang="cs-CZ" dirty="0" err="1"/>
              <a:t>Kvitová</a:t>
            </a:r>
            <a:r>
              <a:rPr lang="cs-CZ" dirty="0"/>
              <a:t>		661 tis.		27 % českých fanoušků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Cristiano Ronaldo		120 mil.</a:t>
            </a:r>
          </a:p>
          <a:p>
            <a:r>
              <a:rPr lang="cs-CZ" dirty="0"/>
              <a:t>Lionel </a:t>
            </a:r>
            <a:r>
              <a:rPr lang="cs-CZ" dirty="0" err="1"/>
              <a:t>Messi</a:t>
            </a:r>
            <a:r>
              <a:rPr lang="cs-CZ" dirty="0"/>
              <a:t>		88 mil.</a:t>
            </a:r>
          </a:p>
          <a:p>
            <a:r>
              <a:rPr lang="cs-CZ" dirty="0" err="1"/>
              <a:t>Neymar</a:t>
            </a:r>
            <a:r>
              <a:rPr lang="cs-CZ" dirty="0"/>
              <a:t>			59 mil.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600" dirty="0"/>
              <a:t>http://fanpagelist.com/category/athletes/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6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lze cílit na fanoušky/zákazníky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358"/>
          </a:xfrm>
        </p:spPr>
        <p:txBody>
          <a:bodyPr/>
          <a:lstStyle/>
          <a:p>
            <a:r>
              <a:rPr lang="cs-CZ" dirty="0"/>
              <a:t>Vědět něco o fanoušcích/zákaznících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Analytics</a:t>
            </a:r>
            <a:endParaRPr lang="cs-CZ" dirty="0"/>
          </a:p>
          <a:p>
            <a:pPr lvl="1"/>
            <a:r>
              <a:rPr lang="cs-CZ" dirty="0"/>
              <a:t>Přehledy na Facebooku/</a:t>
            </a:r>
            <a:r>
              <a:rPr lang="cs-CZ" dirty="0" err="1"/>
              <a:t>Instagramu</a:t>
            </a:r>
            <a:endParaRPr lang="cs-CZ" dirty="0"/>
          </a:p>
          <a:p>
            <a:pPr lvl="1"/>
            <a:r>
              <a:rPr lang="cs-CZ" dirty="0"/>
              <a:t>Vlastní průzkumy</a:t>
            </a:r>
          </a:p>
          <a:p>
            <a:endParaRPr lang="cs-CZ" dirty="0"/>
          </a:p>
          <a:p>
            <a:r>
              <a:rPr lang="cs-CZ" dirty="0"/>
              <a:t>Vědět něco o konkurenci</a:t>
            </a:r>
          </a:p>
          <a:p>
            <a:pPr lvl="1"/>
            <a:r>
              <a:rPr lang="cs-CZ" dirty="0" err="1"/>
              <a:t>SimilarWeb</a:t>
            </a:r>
            <a:r>
              <a:rPr lang="cs-CZ" dirty="0"/>
              <a:t>, </a:t>
            </a:r>
            <a:r>
              <a:rPr lang="cs-CZ" dirty="0" err="1"/>
              <a:t>SEMrush</a:t>
            </a:r>
            <a:endParaRPr lang="cs-CZ" dirty="0"/>
          </a:p>
          <a:p>
            <a:endParaRPr lang="cs-CZ" dirty="0"/>
          </a:p>
          <a:p>
            <a:r>
              <a:rPr lang="cs-CZ" dirty="0"/>
              <a:t>SEO – neplacené vyhledávání 	vs. PPC – placená reklama</a:t>
            </a:r>
          </a:p>
          <a:p>
            <a:pPr lvl="1"/>
            <a:r>
              <a:rPr lang="cs-CZ" dirty="0"/>
              <a:t>Podklady – analýza klíčových slov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33190"/>
              </p:ext>
            </p:extLst>
          </p:nvPr>
        </p:nvGraphicFramePr>
        <p:xfrm>
          <a:off x="6585625" y="1951569"/>
          <a:ext cx="5435522" cy="2448560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1560438">
                  <a:extLst>
                    <a:ext uri="{9D8B030D-6E8A-4147-A177-3AD203B41FA5}">
                      <a16:colId xmlns:a16="http://schemas.microsoft.com/office/drawing/2014/main" val="4289022695"/>
                    </a:ext>
                  </a:extLst>
                </a:gridCol>
                <a:gridCol w="3875084">
                  <a:extLst>
                    <a:ext uri="{9D8B030D-6E8A-4147-A177-3AD203B41FA5}">
                      <a16:colId xmlns:a16="http://schemas.microsoft.com/office/drawing/2014/main" val="1174164666"/>
                    </a:ext>
                  </a:extLst>
                </a:gridCol>
              </a:tblGrid>
              <a:tr h="809367">
                <a:tc>
                  <a:txBody>
                    <a:bodyPr/>
                    <a:lstStyle/>
                    <a:p>
                      <a:pPr marL="1588" marR="0" lvl="1" indent="0" algn="l" defTabSz="9572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Selský rozum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Všeobecné názvy</a:t>
                      </a:r>
                      <a:r>
                        <a:rPr lang="cs-CZ" sz="1400" baseline="0" dirty="0"/>
                        <a:t> pro</a:t>
                      </a:r>
                      <a:r>
                        <a:rPr lang="cs-CZ" sz="1400" dirty="0"/>
                        <a:t>duktů</a:t>
                      </a:r>
                      <a:r>
                        <a:rPr lang="cs-CZ" sz="1400" baseline="0" dirty="0"/>
                        <a:t> / kategorie</a:t>
                      </a:r>
                      <a:endParaRPr lang="cs-CZ" sz="14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Specifikace</a:t>
                      </a:r>
                      <a:r>
                        <a:rPr lang="cs-CZ" sz="1400" baseline="0" dirty="0"/>
                        <a:t> produktu (cena, příd. jména)</a:t>
                      </a:r>
                      <a:endParaRPr lang="cs-CZ" sz="14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Synonyma</a:t>
                      </a:r>
                      <a:endParaRPr lang="cs-CZ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2530144147"/>
                  </a:ext>
                </a:extLst>
              </a:tr>
              <a:tr h="750289">
                <a:tc>
                  <a:txBody>
                    <a:bodyPr/>
                    <a:lstStyle/>
                    <a:p>
                      <a:pPr marL="1588" marR="0" lvl="1" indent="0" algn="l" defTabSz="9572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Nástroje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Keyword </a:t>
                      </a:r>
                      <a:r>
                        <a:rPr lang="cs-CZ" sz="1400" dirty="0" err="1"/>
                        <a:t>Planner</a:t>
                      </a:r>
                      <a:r>
                        <a:rPr lang="cs-CZ" sz="1400" dirty="0"/>
                        <a:t> v </a:t>
                      </a:r>
                      <a:r>
                        <a:rPr lang="cs-CZ" sz="1400" dirty="0" err="1"/>
                        <a:t>Adwords</a:t>
                      </a:r>
                      <a:r>
                        <a:rPr lang="cs-CZ" sz="1400" dirty="0"/>
                        <a:t>, Našeptávač </a:t>
                      </a:r>
                      <a:r>
                        <a:rPr lang="cs-CZ" sz="1400" dirty="0" err="1"/>
                        <a:t>Skliku</a:t>
                      </a:r>
                      <a:r>
                        <a:rPr lang="cs-CZ" sz="1400" dirty="0"/>
                        <a:t>, keywordtool.io</a:t>
                      </a:r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Data konkurence (</a:t>
                      </a:r>
                      <a:r>
                        <a:rPr lang="cs-CZ" sz="1400" dirty="0" err="1"/>
                        <a:t>Similarweb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SEMrush</a:t>
                      </a:r>
                      <a:r>
                        <a:rPr lang="cs-CZ" sz="1400" dirty="0"/>
                        <a:t>)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3498377237"/>
                  </a:ext>
                </a:extLst>
              </a:tr>
              <a:tr h="809367">
                <a:tc>
                  <a:txBody>
                    <a:bodyPr/>
                    <a:lstStyle/>
                    <a:p>
                      <a:pPr marL="1588" lvl="1" indent="0" defTabSz="957263">
                        <a:buSzPct val="120000"/>
                        <a:buFontTx/>
                        <a:buNone/>
                      </a:pPr>
                      <a:r>
                        <a:rPr lang="cs-CZ" sz="1400" dirty="0"/>
                        <a:t>Vlastní data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/>
                        <a:t>Google </a:t>
                      </a:r>
                      <a:r>
                        <a:rPr lang="cs-CZ" sz="1400" dirty="0" err="1"/>
                        <a:t>Analytics</a:t>
                      </a:r>
                      <a:endParaRPr lang="cs-CZ" sz="14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 err="1"/>
                        <a:t>Search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Console</a:t>
                      </a:r>
                      <a:endParaRPr lang="cs-CZ" sz="1400" dirty="0"/>
                    </a:p>
                    <a:p>
                      <a:pPr marL="173038" lvl="1" indent="-171450" algn="l" defTabSz="957263">
                        <a:spcBef>
                          <a:spcPts val="400"/>
                        </a:spcBef>
                        <a:buSzPct val="120000"/>
                        <a:buFont typeface="Wingdings" panose="05000000000000000000" pitchFamily="2" charset="2"/>
                        <a:buChar char="ü"/>
                      </a:pPr>
                      <a:r>
                        <a:rPr lang="cs-CZ" sz="1400" dirty="0" err="1"/>
                        <a:t>Search</a:t>
                      </a:r>
                      <a:r>
                        <a:rPr lang="cs-CZ" sz="1400" baseline="0" dirty="0"/>
                        <a:t> Term Report aj.</a:t>
                      </a:r>
                      <a:endParaRPr lang="cs-CZ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0" anchor="ctr"/>
                </a:tc>
                <a:extLst>
                  <a:ext uri="{0D108BD9-81ED-4DB2-BD59-A6C34878D82A}">
                    <a16:rowId xmlns:a16="http://schemas.microsoft.com/office/drawing/2014/main" val="1229588184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585625" y="4400129"/>
            <a:ext cx="1819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Kabátová, M. (2017)</a:t>
            </a:r>
          </a:p>
        </p:txBody>
      </p:sp>
    </p:spTree>
    <p:extLst>
      <p:ext uri="{BB962C8B-B14F-4D97-AF65-F5344CB8AC3E}">
        <p14:creationId xmlns:p14="http://schemas.microsoft.com/office/powerpoint/2010/main" val="3716986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webové stránky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Doména:</a:t>
            </a:r>
          </a:p>
          <a:p>
            <a:pPr lvl="1"/>
            <a:r>
              <a:rPr lang="cs-CZ" dirty="0"/>
              <a:t>www.opengame.cz</a:t>
            </a:r>
          </a:p>
          <a:p>
            <a:pPr lvl="1"/>
            <a:r>
              <a:rPr lang="cs-CZ" dirty="0"/>
              <a:t>hummel16.opengame.cz, hummel15.opengame.cz, hummel14.opengame.cz, hummel13.opengame.cz, hummel12.opengame.cz, hummel11.opengame.cz, hummel10.opengame.cz a hummel09.opengame.cz. </a:t>
            </a:r>
          </a:p>
          <a:p>
            <a:pPr lvl="1"/>
            <a:endParaRPr lang="cs-CZ" dirty="0"/>
          </a:p>
          <a:p>
            <a:r>
              <a:rPr lang="cs-CZ" dirty="0" err="1"/>
              <a:t>Title</a:t>
            </a:r>
            <a:r>
              <a:rPr lang="cs-CZ" dirty="0"/>
              <a:t>: Hummel Open Game</a:t>
            </a:r>
          </a:p>
          <a:p>
            <a:r>
              <a:rPr lang="cs-CZ" dirty="0" err="1"/>
              <a:t>Description</a:t>
            </a:r>
            <a:r>
              <a:rPr lang="cs-CZ" dirty="0"/>
              <a:t>: Florbalový turnaj v Brně</a:t>
            </a:r>
          </a:p>
          <a:p>
            <a:pPr marL="0" indent="0">
              <a:buNone/>
            </a:pPr>
            <a:r>
              <a:rPr lang="cs-CZ" dirty="0"/>
              <a:t>	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11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Případová studie: Hummel Open Game – webové stránky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slova (KW) – </a:t>
            </a:r>
            <a:r>
              <a:rPr lang="cs-CZ" dirty="0" err="1"/>
              <a:t>Floorbal</a:t>
            </a:r>
            <a:r>
              <a:rPr lang="cs-CZ" dirty="0"/>
              <a:t>, florbal, letní turnaj, </a:t>
            </a:r>
            <a:r>
              <a:rPr lang="cs-CZ" dirty="0" err="1"/>
              <a:t>opengame</a:t>
            </a:r>
            <a:r>
              <a:rPr lang="cs-CZ" dirty="0"/>
              <a:t>, </a:t>
            </a:r>
            <a:r>
              <a:rPr lang="cs-CZ" dirty="0" err="1"/>
              <a:t>hummel</a:t>
            </a:r>
            <a:r>
              <a:rPr lang="cs-CZ" dirty="0"/>
              <a:t> </a:t>
            </a:r>
            <a:r>
              <a:rPr lang="cs-CZ" dirty="0" err="1"/>
              <a:t>opengame</a:t>
            </a:r>
            <a:r>
              <a:rPr lang="cs-CZ" dirty="0"/>
              <a:t>, </a:t>
            </a:r>
            <a:r>
              <a:rPr lang="cs-CZ" dirty="0" err="1"/>
              <a:t>brno</a:t>
            </a:r>
            <a:r>
              <a:rPr lang="cs-CZ" dirty="0"/>
              <a:t> (od r. 2013 neměněná)</a:t>
            </a:r>
          </a:p>
          <a:p>
            <a:r>
              <a:rPr lang="cs-CZ" dirty="0"/>
              <a:t>Placené formy reklamy (PPC a SEM) nebyly využívané</a:t>
            </a:r>
          </a:p>
          <a:p>
            <a:r>
              <a:rPr lang="cs-CZ" dirty="0"/>
              <a:t>Přístupy na web přes vyhledávače: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Michal Jilka - Propagace a média (np2285)</a:t>
            </a:r>
            <a:endParaRPr lang="cs-CZ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46" y="4001294"/>
            <a:ext cx="8745107" cy="1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45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872</Words>
  <Application>Microsoft Office PowerPoint</Application>
  <PresentationFormat>Širokoúhlá obrazovka</PresentationFormat>
  <Paragraphs>161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Motiv Office</vt:lpstr>
      <vt:lpstr>Digitální marketing  ve sportovním prostředí  Propagace a média (np2285) </vt:lpstr>
      <vt:lpstr>Struktura seminářů</vt:lpstr>
      <vt:lpstr>Digitální marketing (Frey, 2011;  (Pelsmacker, Geuens &amp; Van den Bergh, 2003)</vt:lpstr>
      <vt:lpstr>Nástroje digitálního marketingu </vt:lpstr>
      <vt:lpstr>Webové stránky </vt:lpstr>
      <vt:lpstr>Sportovci na Facebooku</vt:lpstr>
      <vt:lpstr>Jak lze cílit na fanoušky/zákazníky</vt:lpstr>
      <vt:lpstr>Případová studie: Hummel Open Game – webové stránky</vt:lpstr>
      <vt:lpstr>Případová studie: Hummel Open Game – webové stránky</vt:lpstr>
      <vt:lpstr>Případová studie: Hummel Open Game – webové stránky</vt:lpstr>
      <vt:lpstr>Případová studie: Hummel Open Game – Facebook</vt:lpstr>
      <vt:lpstr>Případová studie: Hummel Open Game –  cíle v rámci digitálního marketingu </vt:lpstr>
      <vt:lpstr>Případová studie: Hummel Open Game – výsledky </vt:lpstr>
      <vt:lpstr>Prezentace aplikace PowerPoint</vt:lpstr>
      <vt:lpstr>Úkol na teď a do projektů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a média (np2285)</dc:title>
  <dc:creator>Michal Jilka</dc:creator>
  <cp:lastModifiedBy>MJILKA</cp:lastModifiedBy>
  <cp:revision>45</cp:revision>
  <dcterms:created xsi:type="dcterms:W3CDTF">2017-02-21T19:46:41Z</dcterms:created>
  <dcterms:modified xsi:type="dcterms:W3CDTF">2017-03-23T17:42:49Z</dcterms:modified>
</cp:coreProperties>
</file>