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85" r:id="rId2"/>
    <p:sldId id="286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88502" autoAdjust="0"/>
  </p:normalViewPr>
  <p:slideViewPr>
    <p:cSldViewPr snapToGrid="0">
      <p:cViewPr varScale="1">
        <p:scale>
          <a:sx n="64" d="100"/>
          <a:sy n="64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5E39-A43F-41A9-B16C-D1C49BD2F817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FF734-7D37-4275-9777-9C8CCE396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4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Inputs</a:t>
            </a:r>
            <a:r>
              <a:rPr lang="cs-CZ" dirty="0"/>
              <a:t> – strategické a materiální komponenty komunikačních programů + volba komunikačních programů, obsahu, formátu…</a:t>
            </a:r>
          </a:p>
          <a:p>
            <a:r>
              <a:rPr lang="cs-CZ" dirty="0" err="1"/>
              <a:t>Outputs</a:t>
            </a:r>
            <a:r>
              <a:rPr lang="cs-CZ" dirty="0"/>
              <a:t> – fyzické materiály a produkční aktivity (publicita, události, publikace, intranety) a s tím spojené procesy (psaní, design …)</a:t>
            </a:r>
          </a:p>
          <a:p>
            <a:r>
              <a:rPr lang="cs-CZ" dirty="0" err="1"/>
              <a:t>Outcomes</a:t>
            </a:r>
            <a:r>
              <a:rPr lang="cs-CZ" dirty="0"/>
              <a:t> – vliv a efekt komunikace – chování i postojů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FF734-7D37-4275-9777-9C8CCE3960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1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4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63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8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4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9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6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2727" y="2649263"/>
            <a:ext cx="10806545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Měření účinnosti public relations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Propagace a média (np2285)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581061"/>
            <a:ext cx="9144000" cy="519293"/>
          </a:xfrm>
        </p:spPr>
        <p:txBody>
          <a:bodyPr/>
          <a:lstStyle/>
          <a:p>
            <a:r>
              <a:rPr lang="cs-CZ" dirty="0"/>
              <a:t>Michal Jilka</a:t>
            </a:r>
          </a:p>
        </p:txBody>
      </p:sp>
    </p:spTree>
    <p:extLst>
      <p:ext uri="{BB962C8B-B14F-4D97-AF65-F5344CB8AC3E}">
        <p14:creationId xmlns:p14="http://schemas.microsoft.com/office/powerpoint/2010/main" val="378412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 proces (</a:t>
            </a:r>
            <a:r>
              <a:rPr lang="cs-CZ" dirty="0" err="1"/>
              <a:t>Macnamara</a:t>
            </a:r>
            <a:r>
              <a:rPr lang="cs-CZ" dirty="0"/>
              <a:t>, 2011)</a:t>
            </a:r>
          </a:p>
        </p:txBody>
      </p:sp>
      <p:pic>
        <p:nvPicPr>
          <p:cNvPr id="12" name="Zástupný symbol pro obsah 11" descr="Výřez obrazovky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9" r="5824"/>
          <a:stretch/>
        </p:blipFill>
        <p:spPr>
          <a:xfrm>
            <a:off x="838200" y="1910271"/>
            <a:ext cx="4182257" cy="3983495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11253" y="1690688"/>
            <a:ext cx="623590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b="1" dirty="0"/>
              <a:t>Audit</a:t>
            </a:r>
            <a:r>
              <a:rPr lang="cs-CZ" sz="2100" dirty="0"/>
              <a:t> – aktuální situace – analýza existujících dat, aktuálních komunikačních kanálů a procesů či postoje veřejnosti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b="1" dirty="0"/>
              <a:t>Stanovení cílů </a:t>
            </a:r>
            <a:r>
              <a:rPr lang="cs-CZ" sz="2100" dirty="0"/>
              <a:t>– propojení se strategickými </a:t>
            </a:r>
            <a:r>
              <a:rPr lang="cs-CZ" sz="2100" dirty="0" err="1"/>
              <a:t>cíly</a:t>
            </a:r>
            <a:r>
              <a:rPr lang="cs-CZ" sz="2100" dirty="0"/>
              <a:t> organizace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b="1" dirty="0"/>
              <a:t>Strategie a plán </a:t>
            </a:r>
            <a:r>
              <a:rPr lang="cs-CZ" sz="2100" dirty="0"/>
              <a:t>– stanovení konkrétní strategie, taktiky, způsobu měření výstupů, vlivu na veřejnost a celkových výsledků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b="1" dirty="0"/>
              <a:t>Průběžné měření </a:t>
            </a:r>
            <a:r>
              <a:rPr lang="cs-CZ" sz="2100" dirty="0"/>
              <a:t>– kontrola celkového průběhu za pomocí analýz mediálního obsahu, anket, průzkumů, interview atd.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b="1" dirty="0"/>
              <a:t>Výsledky a hodnocení </a:t>
            </a:r>
            <a:r>
              <a:rPr lang="cs-CZ" sz="2100" dirty="0"/>
              <a:t>– hodnocení celkových výsledků, získané zkušenosti a poznatky, zhodnocení strategie a feedback na průběhu procesu</a:t>
            </a:r>
          </a:p>
        </p:txBody>
      </p:sp>
    </p:spTree>
    <p:extLst>
      <p:ext uri="{BB962C8B-B14F-4D97-AF65-F5344CB8AC3E}">
        <p14:creationId xmlns:p14="http://schemas.microsoft.com/office/powerpoint/2010/main" val="2424970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Rekapitulace – co mají obsahovat projekty (detailně v předchozích prezentacích)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7314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dirty="0"/>
              <a:t>Analýza současného stavu organizace</a:t>
            </a:r>
          </a:p>
          <a:p>
            <a:pPr marL="800100" lvl="2" indent="-342900"/>
            <a:r>
              <a:rPr lang="cs-CZ" dirty="0" err="1"/>
              <a:t>Corporate</a:t>
            </a:r>
            <a:r>
              <a:rPr lang="cs-CZ" dirty="0"/>
              <a:t> identity</a:t>
            </a:r>
          </a:p>
          <a:p>
            <a:pPr marL="800100" lvl="2" indent="-342900"/>
            <a:r>
              <a:rPr lang="cs-CZ" dirty="0"/>
              <a:t>Marketingový mix</a:t>
            </a:r>
          </a:p>
          <a:p>
            <a:pPr marL="800100" lvl="2" indent="-342900"/>
            <a:r>
              <a:rPr lang="cs-CZ" dirty="0"/>
              <a:t>Prvky reklamy</a:t>
            </a:r>
          </a:p>
          <a:p>
            <a:pPr marL="800100" lvl="2" indent="-342900"/>
            <a:r>
              <a:rPr lang="cs-CZ" dirty="0"/>
              <a:t>Prvky komunikačního mixu</a:t>
            </a:r>
          </a:p>
          <a:p>
            <a:pPr marL="800100" lvl="2" indent="-342900"/>
            <a:r>
              <a:rPr lang="cs-CZ" dirty="0"/>
              <a:t>Grafické vyjadřování klubu/organizace</a:t>
            </a:r>
          </a:p>
          <a:p>
            <a:pPr marL="342900" lvl="1" indent="-342900"/>
            <a:r>
              <a:rPr lang="cs-CZ" dirty="0"/>
              <a:t>Analýza konkurence a postoje veřejnosti (hodnota značky z pohledu zákazníka)</a:t>
            </a:r>
          </a:p>
          <a:p>
            <a:pPr marL="342900" lvl="1" indent="-342900"/>
            <a:r>
              <a:rPr lang="cs-CZ" dirty="0"/>
              <a:t>Stanovení strategických cílů a stanovení cílů pro komunikaci a public relations</a:t>
            </a:r>
          </a:p>
          <a:p>
            <a:pPr marL="342900" lvl="1" indent="-342900"/>
            <a:r>
              <a:rPr lang="cs-CZ" dirty="0"/>
              <a:t>Vymyslet novou formu propagace</a:t>
            </a:r>
          </a:p>
          <a:p>
            <a:pPr marL="800100" lvl="2" indent="-342900"/>
            <a:r>
              <a:rPr lang="cs-CZ" dirty="0"/>
              <a:t>Dle vámi zvolených komunikačních kanálů</a:t>
            </a:r>
          </a:p>
          <a:p>
            <a:pPr marL="800100" lvl="2" indent="-342900"/>
            <a:r>
              <a:rPr lang="cs-CZ" dirty="0"/>
              <a:t>Digitální marketing – klíčová slova do vyhledávání, články na web, sociální sítě</a:t>
            </a:r>
          </a:p>
          <a:p>
            <a:pPr marL="342900" lvl="1" indent="-342900"/>
            <a:r>
              <a:rPr lang="cs-CZ" dirty="0"/>
              <a:t>Příloha 1: tisková zpráva</a:t>
            </a:r>
          </a:p>
          <a:p>
            <a:pPr marL="342900" lvl="1" indent="-342900"/>
            <a:r>
              <a:rPr lang="cs-CZ" dirty="0"/>
              <a:t>Příloha 2: </a:t>
            </a:r>
            <a:r>
              <a:rPr lang="cs-CZ" dirty="0" err="1"/>
              <a:t>mediaplán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217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1877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Pro dnešek vše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2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seminářů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36012"/>
              </p:ext>
            </p:extLst>
          </p:nvPr>
        </p:nvGraphicFramePr>
        <p:xfrm>
          <a:off x="2032000" y="1690688"/>
          <a:ext cx="8128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298">
                  <a:extLst>
                    <a:ext uri="{9D8B030D-6E8A-4147-A177-3AD203B41FA5}">
                      <a16:colId xmlns:a16="http://schemas.microsoft.com/office/drawing/2014/main" val="2984550197"/>
                    </a:ext>
                  </a:extLst>
                </a:gridCol>
                <a:gridCol w="6524702">
                  <a:extLst>
                    <a:ext uri="{9D8B030D-6E8A-4147-A177-3AD203B41FA5}">
                      <a16:colId xmlns:a16="http://schemas.microsoft.com/office/drawing/2014/main" val="3301576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964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23.2.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Představení a seznámení s obsahem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343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Specifika sportovního marketingu, marketingová komunikace a komunikační mix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302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154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Mediální plánování a Public relations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90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2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30.3.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 proces – audit, cíle, strategie a plány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18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40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04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16.4.)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47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23.4.)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08283"/>
                  </a:ext>
                </a:extLst>
              </a:tr>
            </a:tbl>
          </a:graphicData>
        </a:graphic>
      </p:graphicFrame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</p:spTree>
    <p:extLst>
      <p:ext uri="{BB962C8B-B14F-4D97-AF65-F5344CB8AC3E}">
        <p14:creationId xmlns:p14="http://schemas.microsoft.com/office/powerpoint/2010/main" val="162878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138507"/>
            <a:ext cx="10614285" cy="2378074"/>
          </a:xfrm>
        </p:spPr>
        <p:txBody>
          <a:bodyPr>
            <a:normAutofit fontScale="90000"/>
          </a:bodyPr>
          <a:lstStyle/>
          <a:p>
            <a:r>
              <a:rPr lang="cs-CZ" dirty="0"/>
              <a:t>„Pokud nejste schopni měřit své výsledky, nemůžete ani nic zlepšovat.“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Barry</a:t>
            </a:r>
            <a:r>
              <a:rPr lang="cs-CZ" dirty="0"/>
              <a:t> </a:t>
            </a:r>
            <a:r>
              <a:rPr lang="cs-CZ" dirty="0" err="1"/>
              <a:t>Leggether</a:t>
            </a:r>
            <a:r>
              <a:rPr lang="cs-CZ" dirty="0"/>
              <a:t> </a:t>
            </a:r>
            <a:br>
              <a:rPr lang="cs-CZ" dirty="0"/>
            </a:br>
            <a:r>
              <a:rPr lang="cs-CZ" sz="3100" dirty="0"/>
              <a:t>Asociace pro měření a evaluaci komunikace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</p:spTree>
    <p:extLst>
      <p:ext uri="{BB962C8B-B14F-4D97-AF65-F5344CB8AC3E}">
        <p14:creationId xmlns:p14="http://schemas.microsoft.com/office/powerpoint/2010/main" val="268043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PR (PRAM </a:t>
            </a:r>
            <a:r>
              <a:rPr lang="cs-CZ" dirty="0" err="1"/>
              <a:t>Consulting</a:t>
            </a:r>
            <a:r>
              <a:rPr lang="cs-CZ" dirty="0"/>
              <a:t>, 2008)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kritéria v minulosti</a:t>
            </a:r>
          </a:p>
          <a:p>
            <a:pPr lvl="1"/>
            <a:r>
              <a:rPr lang="cs-CZ" dirty="0"/>
              <a:t>množství výstupů a pokrytí v tištěných médiích</a:t>
            </a:r>
          </a:p>
          <a:p>
            <a:pPr lvl="1"/>
            <a:r>
              <a:rPr lang="cs-CZ" dirty="0"/>
              <a:t>typ a tón zmínky (pozitivní X neutrální X negativní)</a:t>
            </a:r>
          </a:p>
          <a:p>
            <a:pPr lvl="1"/>
            <a:r>
              <a:rPr lang="cs-CZ" dirty="0"/>
              <a:t>důvěryhodnost a popularita zdroje</a:t>
            </a:r>
          </a:p>
          <a:p>
            <a:pPr lvl="1"/>
            <a:r>
              <a:rPr lang="cs-CZ" dirty="0"/>
              <a:t>srovnání s konkurencí</a:t>
            </a:r>
          </a:p>
          <a:p>
            <a:r>
              <a:rPr lang="cs-CZ" dirty="0"/>
              <a:t>Nejčastější metrika AVE (</a:t>
            </a:r>
            <a:r>
              <a:rPr lang="cs-CZ" dirty="0" err="1"/>
              <a:t>Advertising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Equivalency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Přepočet redakčního prostoru na inzertní hodnotu</a:t>
            </a:r>
          </a:p>
          <a:p>
            <a:pPr lvl="1"/>
            <a:r>
              <a:rPr lang="cs-CZ" dirty="0"/>
              <a:t>PR je ekvivalentem reklamy	X        nesrovnatelnost účinku PR a reklamy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59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měření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Barcelonské principy (2010)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Stanovení cílů měření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Vhodnější je měřit spíše výsledky, než výstupy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Vliv na obchodní výsledky by měl být měřen, kdykoli je to možné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Měření médií musí být kvalitativní i kvantitativní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AVE nevyjadřuje hodnotu PR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Sociální média lze měřit a měla by se měřit</a:t>
            </a:r>
          </a:p>
          <a:p>
            <a:pPr marL="803275" indent="-417513">
              <a:buFont typeface="+mj-lt"/>
              <a:buAutoNum type="arabicPeriod"/>
            </a:pPr>
            <a:r>
              <a:rPr lang="cs-CZ" dirty="0"/>
              <a:t>Pro seriózní měření je nutná transparentnost a opakovatelnost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3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pro měření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Lisabonská konference (2011)</a:t>
            </a:r>
          </a:p>
          <a:p>
            <a:pPr lvl="1"/>
            <a:r>
              <a:rPr lang="cs-CZ" dirty="0"/>
              <a:t>Měření PR aktivit pomocí návratnosti investic (ROI)</a:t>
            </a:r>
          </a:p>
          <a:p>
            <a:pPr lvl="1"/>
            <a:r>
              <a:rPr lang="cs-CZ" dirty="0"/>
              <a:t>Vytvořit a osvojit si standardy pro měření sociálních sítí</a:t>
            </a:r>
          </a:p>
          <a:p>
            <a:pPr lvl="1"/>
            <a:r>
              <a:rPr lang="cs-CZ" dirty="0"/>
              <a:t>Měření a vyhodnocování je nedílná součást PR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417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metriky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 zmínky</a:t>
            </a:r>
          </a:p>
          <a:p>
            <a:pPr lvl="1"/>
            <a:r>
              <a:rPr lang="cs-CZ" dirty="0"/>
              <a:t>Počítání publikací</a:t>
            </a:r>
          </a:p>
          <a:p>
            <a:pPr lvl="1"/>
            <a:r>
              <a:rPr lang="cs-CZ" dirty="0"/>
              <a:t>Posouzení kvality</a:t>
            </a:r>
          </a:p>
          <a:p>
            <a:pPr lvl="1"/>
            <a:r>
              <a:rPr lang="cs-CZ" dirty="0"/>
              <a:t>Virální dopad – přes do online prostředí</a:t>
            </a:r>
          </a:p>
          <a:p>
            <a:pPr lvl="1"/>
            <a:endParaRPr lang="cs-CZ" dirty="0"/>
          </a:p>
          <a:p>
            <a:r>
              <a:rPr lang="cs-CZ" dirty="0"/>
              <a:t>Metriky pro sociální sítě</a:t>
            </a:r>
          </a:p>
          <a:p>
            <a:pPr lvl="1"/>
            <a:r>
              <a:rPr lang="cs-CZ" dirty="0" err="1"/>
              <a:t>Engagement</a:t>
            </a:r>
            <a:r>
              <a:rPr lang="cs-CZ" dirty="0"/>
              <a:t> vs. pokrytí – kvalita vs. kvantita</a:t>
            </a:r>
          </a:p>
          <a:p>
            <a:pPr lvl="1"/>
            <a:r>
              <a:rPr lang="cs-CZ" dirty="0"/>
              <a:t>Rozvoj komunity</a:t>
            </a:r>
          </a:p>
          <a:p>
            <a:pPr lvl="1"/>
            <a:endParaRPr lang="cs-CZ" dirty="0"/>
          </a:p>
          <a:p>
            <a:r>
              <a:rPr lang="cs-CZ" dirty="0"/>
              <a:t>Výsledky PR</a:t>
            </a:r>
          </a:p>
          <a:p>
            <a:pPr lvl="1"/>
            <a:r>
              <a:rPr lang="cs-CZ" dirty="0"/>
              <a:t>Vliv na chování u zákazníků – koupě, doporučení, reakce, návštěvnost…</a:t>
            </a:r>
          </a:p>
          <a:p>
            <a:pPr lvl="1"/>
            <a:r>
              <a:rPr lang="cs-CZ" dirty="0"/>
              <a:t>Růst – prodeje, služeb, návštěvnosti, odběratelů…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192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PII model (</a:t>
            </a:r>
            <a:r>
              <a:rPr lang="cs-CZ" dirty="0" err="1"/>
              <a:t>Cutlip</a:t>
            </a:r>
            <a:r>
              <a:rPr lang="cs-CZ" dirty="0"/>
              <a:t>, Center &amp; Boom, 1993)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18" y="1435485"/>
            <a:ext cx="8165208" cy="474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32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591" y="-148818"/>
            <a:ext cx="10515600" cy="1325563"/>
          </a:xfrm>
        </p:spPr>
        <p:txBody>
          <a:bodyPr/>
          <a:lstStyle/>
          <a:p>
            <a:r>
              <a:rPr lang="cs-CZ" dirty="0"/>
              <a:t>Pyramidový model (</a:t>
            </a:r>
            <a:r>
              <a:rPr lang="cs-CZ" dirty="0" err="1"/>
              <a:t>Macnamara</a:t>
            </a:r>
            <a:r>
              <a:rPr lang="cs-CZ" dirty="0"/>
              <a:t>, 2002)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30.3.2017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51" y="900546"/>
            <a:ext cx="11903472" cy="582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075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666</Words>
  <Application>Microsoft Office PowerPoint</Application>
  <PresentationFormat>Širokoúhlá obrazovka</PresentationFormat>
  <Paragraphs>111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Měření účinnosti public relations  Propagace a média (np2285) </vt:lpstr>
      <vt:lpstr>Struktura seminářů</vt:lpstr>
      <vt:lpstr>„Pokud nejste schopni měřit své výsledky, nemůžete ani nic zlepšovat.“  Barry Leggether  Asociace pro měření a evaluaci komunikace</vt:lpstr>
      <vt:lpstr>Měření PR (PRAM Consulting, 2008)</vt:lpstr>
      <vt:lpstr>Východiska pro měření PR</vt:lpstr>
      <vt:lpstr>Východiska pro měření PR</vt:lpstr>
      <vt:lpstr>Některé metriky</vt:lpstr>
      <vt:lpstr>PII model (Cutlip, Center &amp; Boom, 1993)</vt:lpstr>
      <vt:lpstr>Pyramidový model (Macnamara, 2002)</vt:lpstr>
      <vt:lpstr>PRE proces (Macnamara, 2011)</vt:lpstr>
      <vt:lpstr>Rekapitulace – co mají obsahovat projekty (detailně v předchozích prezentacích) </vt:lpstr>
      <vt:lpstr>Pro dnešek vše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Propagace a média (np2285)</dc:title>
  <dc:creator>Michal Jilka</dc:creator>
  <cp:lastModifiedBy>Michal Jilka</cp:lastModifiedBy>
  <cp:revision>56</cp:revision>
  <dcterms:created xsi:type="dcterms:W3CDTF">2017-02-21T19:46:41Z</dcterms:created>
  <dcterms:modified xsi:type="dcterms:W3CDTF">2017-03-29T21:44:56Z</dcterms:modified>
</cp:coreProperties>
</file>