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  <p:sldId id="262" r:id="rId7"/>
    <p:sldId id="261" r:id="rId8"/>
    <p:sldId id="266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80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47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13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4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12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38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12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8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9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8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4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8829D8-0B0E-4E10-A5CF-70CCC48B190A}" type="datetimeFigureOut">
              <a:rPr lang="cs-CZ" smtClean="0"/>
              <a:t>9. 4. 2017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906B4C-A955-4203-A1E3-0F99BBE4779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93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Cévní onemocnění mozku</a:t>
            </a:r>
            <a:br>
              <a:rPr lang="cs-CZ" dirty="0" smtClean="0"/>
            </a:br>
            <a:r>
              <a:rPr lang="cs-CZ" sz="1600" dirty="0" smtClean="0"/>
              <a:t>aplikovaná patofyziologie a epidemiologie neinfekčních nemocí</a:t>
            </a: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APKIN</a:t>
            </a:r>
          </a:p>
          <a:p>
            <a:pPr algn="l"/>
            <a:r>
              <a:rPr lang="cs-CZ" sz="1400" dirty="0" smtClean="0"/>
              <a:t>Kateřina Doleželová</a:t>
            </a:r>
          </a:p>
          <a:p>
            <a:pPr algn="l"/>
            <a:r>
              <a:rPr lang="cs-CZ" sz="1400" dirty="0" err="1" smtClean="0"/>
              <a:t>Daniil</a:t>
            </a:r>
            <a:r>
              <a:rPr lang="cs-CZ" sz="1400" dirty="0" smtClean="0"/>
              <a:t> </a:t>
            </a:r>
            <a:r>
              <a:rPr lang="cs-CZ" sz="1400" dirty="0" err="1" smtClean="0"/>
              <a:t>Matyushko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397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82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STUDIE 2 </a:t>
            </a:r>
            <a:br>
              <a:rPr lang="cs-CZ" dirty="0" smtClean="0"/>
            </a:br>
            <a:r>
              <a:rPr lang="en-US" sz="2700" b="1" dirty="0" smtClean="0">
                <a:solidFill>
                  <a:srgbClr val="002060"/>
                </a:solidFill>
              </a:rPr>
              <a:t>Factors Influencing the Efficacy of Aerobic Exercise for Improving Fitness and Walking Capacity After Stroke: A Meta-Analysis With Meta-Regression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smtClean="0">
                <a:solidFill>
                  <a:srgbClr val="002060"/>
                </a:solidFill>
              </a:rPr>
              <a:t>(</a:t>
            </a:r>
            <a:r>
              <a:rPr lang="cs-CZ" sz="1800" b="1" dirty="0" err="1" smtClean="0">
                <a:solidFill>
                  <a:srgbClr val="002060"/>
                </a:solidFill>
              </a:rPr>
              <a:t>Boyne</a:t>
            </a:r>
            <a:r>
              <a:rPr lang="cs-CZ" sz="1800" b="1" dirty="0" smtClean="0">
                <a:solidFill>
                  <a:srgbClr val="002060"/>
                </a:solidFill>
              </a:rPr>
              <a:t> P, </a:t>
            </a:r>
            <a:r>
              <a:rPr lang="cs-CZ" sz="1800" b="1" dirty="0" err="1" smtClean="0">
                <a:solidFill>
                  <a:srgbClr val="002060"/>
                </a:solidFill>
              </a:rPr>
              <a:t>Welge</a:t>
            </a:r>
            <a:r>
              <a:rPr lang="cs-CZ" sz="1800" b="1" dirty="0" smtClean="0">
                <a:solidFill>
                  <a:srgbClr val="002060"/>
                </a:solidFill>
              </a:rPr>
              <a:t> J, </a:t>
            </a:r>
            <a:r>
              <a:rPr lang="cs-CZ" sz="1800" b="1" dirty="0" err="1" smtClean="0">
                <a:solidFill>
                  <a:srgbClr val="002060"/>
                </a:solidFill>
              </a:rPr>
              <a:t>Kissela</a:t>
            </a:r>
            <a:r>
              <a:rPr lang="cs-CZ" sz="1800" b="1" dirty="0" smtClean="0">
                <a:solidFill>
                  <a:srgbClr val="002060"/>
                </a:solidFill>
              </a:rPr>
              <a:t> B, </a:t>
            </a:r>
            <a:r>
              <a:rPr lang="cs-CZ" sz="1800" b="1" dirty="0" err="1" smtClean="0">
                <a:solidFill>
                  <a:srgbClr val="002060"/>
                </a:solidFill>
              </a:rPr>
              <a:t>Dunning</a:t>
            </a:r>
            <a:r>
              <a:rPr lang="cs-CZ" sz="1800" b="1" dirty="0" smtClean="0">
                <a:solidFill>
                  <a:srgbClr val="002060"/>
                </a:solidFill>
              </a:rPr>
              <a:t> K, 2016)</a:t>
            </a: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2439"/>
            <a:ext cx="10515600" cy="388452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Metaanalýza</a:t>
            </a:r>
            <a:endParaRPr lang="cs-CZ" sz="2000" dirty="0" smtClean="0"/>
          </a:p>
          <a:p>
            <a:r>
              <a:rPr lang="cs-CZ" sz="2000" dirty="0" smtClean="0"/>
              <a:t>Zkoumá jak účinná je aerobní aktivita u pacientů po infarktu</a:t>
            </a:r>
          </a:p>
          <a:p>
            <a:r>
              <a:rPr lang="cs-CZ" sz="2000" dirty="0" smtClean="0"/>
              <a:t>Zahrnuje studie, kde se porovnává aerobní aktivita s kontrolní skupinou bez aerobní aktivity</a:t>
            </a:r>
          </a:p>
          <a:p>
            <a:r>
              <a:rPr lang="cs-CZ" sz="2000" dirty="0" smtClean="0"/>
              <a:t>Zkoumaná data: Vo2peak, vytrvalost, rychlost, intenzita a celkový objem</a:t>
            </a:r>
          </a:p>
          <a:p>
            <a:r>
              <a:rPr lang="cs-CZ" sz="2000" dirty="0" smtClean="0"/>
              <a:t>Závěr: aerobní aktivita výrazně zlepšuje aerobní kapacitu u pacientů po iktu, ale je nutné ovlivnit  intenzitu. Vyšší intenzita prokazuje lepší výsledky.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9410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77799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STUDIE 3 </a:t>
            </a:r>
            <a:br>
              <a:rPr lang="cs-CZ" dirty="0" smtClean="0"/>
            </a:br>
            <a:r>
              <a:rPr lang="en-US" sz="4400" b="1" dirty="0" smtClean="0">
                <a:solidFill>
                  <a:srgbClr val="002060"/>
                </a:solidFill>
              </a:rPr>
              <a:t>T</a:t>
            </a:r>
            <a:r>
              <a:rPr lang="en-US" sz="2700" b="1" dirty="0" smtClean="0">
                <a:solidFill>
                  <a:srgbClr val="002060"/>
                </a:solidFill>
              </a:rPr>
              <a:t>he use of aerobic exercise training in improving aerobic capacity in individuals with stroke: a meta-analysis.</a:t>
            </a:r>
            <a:r>
              <a:rPr lang="cs-CZ" sz="27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smtClean="0">
                <a:solidFill>
                  <a:srgbClr val="002060"/>
                </a:solidFill>
              </a:rPr>
              <a:t>(</a:t>
            </a:r>
            <a:r>
              <a:rPr lang="cs-CZ" sz="1800" b="1" dirty="0" err="1" smtClean="0">
                <a:solidFill>
                  <a:srgbClr val="002060"/>
                </a:solidFill>
              </a:rPr>
              <a:t>Pang</a:t>
            </a:r>
            <a:r>
              <a:rPr lang="cs-CZ" sz="1800" b="1" dirty="0" smtClean="0">
                <a:solidFill>
                  <a:srgbClr val="002060"/>
                </a:solidFill>
              </a:rPr>
              <a:t> MY, </a:t>
            </a:r>
            <a:r>
              <a:rPr lang="cs-CZ" sz="1800" b="1" dirty="0" err="1" smtClean="0">
                <a:solidFill>
                  <a:srgbClr val="002060"/>
                </a:solidFill>
              </a:rPr>
              <a:t>Eng</a:t>
            </a:r>
            <a:r>
              <a:rPr lang="cs-CZ" sz="1800" b="1" dirty="0" smtClean="0">
                <a:solidFill>
                  <a:srgbClr val="002060"/>
                </a:solidFill>
              </a:rPr>
              <a:t> JJ, </a:t>
            </a:r>
            <a:r>
              <a:rPr lang="cs-CZ" sz="1800" b="1" dirty="0" err="1" smtClean="0">
                <a:solidFill>
                  <a:srgbClr val="002060"/>
                </a:solidFill>
              </a:rPr>
              <a:t>Dawson</a:t>
            </a:r>
            <a:r>
              <a:rPr lang="cs-CZ" sz="1800" b="1" dirty="0" smtClean="0">
                <a:solidFill>
                  <a:srgbClr val="002060"/>
                </a:solidFill>
              </a:rPr>
              <a:t> AS, </a:t>
            </a:r>
            <a:r>
              <a:rPr lang="cs-CZ" sz="1800" b="1" dirty="0" err="1" smtClean="0">
                <a:solidFill>
                  <a:srgbClr val="002060"/>
                </a:solidFill>
              </a:rPr>
              <a:t>Gylfadótir</a:t>
            </a:r>
            <a:r>
              <a:rPr lang="cs-CZ" sz="1800" b="1" dirty="0" smtClean="0">
                <a:solidFill>
                  <a:srgbClr val="002060"/>
                </a:solidFill>
              </a:rPr>
              <a:t> S, 2006)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2799"/>
            <a:ext cx="10515600" cy="409416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Metaanalýza</a:t>
            </a:r>
            <a:r>
              <a:rPr lang="cs-CZ" sz="2000" dirty="0" smtClean="0"/>
              <a:t> – zařazeny randomizované kontrolované studie</a:t>
            </a:r>
          </a:p>
          <a:p>
            <a:r>
              <a:rPr lang="cs-CZ" sz="2000" dirty="0" smtClean="0"/>
              <a:t>Zjišťuje, zda aerobní cvičení zlepšuje aerobní kapacitu u jedinců s CMP</a:t>
            </a:r>
          </a:p>
          <a:p>
            <a:r>
              <a:rPr lang="cs-CZ" sz="2000" dirty="0" smtClean="0"/>
              <a:t>9 studií - celkově zahrnuto 480 subjektů</a:t>
            </a:r>
          </a:p>
          <a:p>
            <a:r>
              <a:rPr lang="cs-CZ" sz="2000" dirty="0" smtClean="0"/>
              <a:t>Intenzita cvičení 50%- 80%  </a:t>
            </a:r>
            <a:r>
              <a:rPr lang="cs-CZ" sz="2000" dirty="0" err="1" smtClean="0"/>
              <a:t>max.srdeční</a:t>
            </a:r>
            <a:r>
              <a:rPr lang="cs-CZ" sz="2000" dirty="0" smtClean="0"/>
              <a:t> frekvence, doba cvičení 20-40 min, 3-5 dní v týdnu</a:t>
            </a:r>
          </a:p>
          <a:p>
            <a:r>
              <a:rPr lang="cs-CZ" sz="2000" dirty="0" smtClean="0"/>
              <a:t>Pozitivní vliv aerobního cvičení prokázáno u všech studií – zlepšení Vo2max, vytrvalost a rychlost chůze</a:t>
            </a:r>
          </a:p>
          <a:p>
            <a:r>
              <a:rPr lang="cs-CZ" sz="2000" dirty="0" smtClean="0"/>
              <a:t>Závěr: aerobní cvičení by mělo být důležitou součástí rehabilitace po CMP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09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AMBLER, </a:t>
            </a:r>
            <a:r>
              <a:rPr lang="cs-CZ" dirty="0" smtClean="0"/>
              <a:t>Z. </a:t>
            </a:r>
            <a:r>
              <a:rPr lang="cs-CZ" i="1" dirty="0"/>
              <a:t>Základy neurologie: [učebnice pro lékařské fakulty]</a:t>
            </a:r>
            <a:r>
              <a:rPr lang="cs-CZ" dirty="0"/>
              <a:t>. 6., </a:t>
            </a:r>
            <a:r>
              <a:rPr lang="cs-CZ" dirty="0" err="1"/>
              <a:t>přeprac</a:t>
            </a:r>
            <a:r>
              <a:rPr lang="cs-CZ" dirty="0"/>
              <a:t>. a dopl. vyd. Praha: </a:t>
            </a:r>
            <a:r>
              <a:rPr lang="cs-CZ" dirty="0" err="1"/>
              <a:t>Galén</a:t>
            </a:r>
            <a:r>
              <a:rPr lang="cs-CZ" dirty="0"/>
              <a:t>, c2006. ISBN 80-246-1258-5</a:t>
            </a:r>
            <a:r>
              <a:rPr lang="cs-CZ" dirty="0" smtClean="0"/>
              <a:t>.</a:t>
            </a:r>
          </a:p>
          <a:p>
            <a:r>
              <a:rPr lang="cs-CZ" dirty="0" smtClean="0"/>
              <a:t>BOYONE, P; WELGE, J; KISSELA, B; DUNNING, K. </a:t>
            </a:r>
            <a:r>
              <a:rPr lang="en-US" i="1" dirty="0"/>
              <a:t>Factors Influencing the Efficacy of Aerobic Exercise for Improving Fitness and Walking Capacity After Stroke: A Meta-Analysis With </a:t>
            </a:r>
            <a:r>
              <a:rPr lang="en-US" i="1" dirty="0" smtClean="0"/>
              <a:t>Meta-Regression.</a:t>
            </a:r>
            <a:r>
              <a:rPr lang="cs-CZ" dirty="0" smtClean="0"/>
              <a:t>2017. </a:t>
            </a:r>
            <a:r>
              <a:rPr lang="cs-CZ" dirty="0"/>
              <a:t>Dostupné z: https://www.ncbi.nlm.nih.gov/pubmed/27744025</a:t>
            </a:r>
            <a:endParaRPr lang="en-US" dirty="0"/>
          </a:p>
          <a:p>
            <a:endParaRPr lang="cs-CZ" dirty="0" smtClean="0"/>
          </a:p>
          <a:p>
            <a:r>
              <a:rPr lang="cs-CZ" dirty="0"/>
              <a:t>HAN, </a:t>
            </a:r>
            <a:r>
              <a:rPr lang="cs-CZ" dirty="0" err="1"/>
              <a:t>Ey</a:t>
            </a:r>
            <a:r>
              <a:rPr lang="cs-CZ" dirty="0"/>
              <a:t>; IM </a:t>
            </a:r>
            <a:r>
              <a:rPr lang="cs-CZ" dirty="0" err="1"/>
              <a:t>Sh</a:t>
            </a:r>
            <a:r>
              <a:rPr lang="cs-CZ" dirty="0" smtClean="0"/>
              <a:t>. </a:t>
            </a:r>
            <a:r>
              <a:rPr lang="en-US" i="1" dirty="0"/>
              <a:t>Effects of a 6-Week Aquatic Treadmill Exercise Program on Cardiorespiratory Fitness and Walking Endurance in Subacute Stroke Patients: A PILOT TRIAL</a:t>
            </a:r>
            <a:r>
              <a:rPr lang="en-US" dirty="0"/>
              <a:t>.</a:t>
            </a:r>
            <a:r>
              <a:rPr lang="cs-CZ" dirty="0"/>
              <a:t> 2017. Dostupné z : https://www.ncbi.nlm.nih.gov/pubmed/28306685</a:t>
            </a:r>
            <a:endParaRPr lang="en-US" dirty="0"/>
          </a:p>
          <a:p>
            <a:r>
              <a:rPr lang="cs-CZ" dirty="0" smtClean="0"/>
              <a:t>KALITA</a:t>
            </a:r>
            <a:r>
              <a:rPr lang="cs-CZ" dirty="0"/>
              <a:t>, Z. </a:t>
            </a:r>
            <a:r>
              <a:rPr lang="cs-CZ" i="1" dirty="0"/>
              <a:t>Akutní cévní mozkové příhody</a:t>
            </a:r>
            <a:r>
              <a:rPr lang="cs-CZ" dirty="0"/>
              <a:t>: </a:t>
            </a:r>
            <a:r>
              <a:rPr lang="cs-CZ" i="1" dirty="0"/>
              <a:t>diagnostika, patofyziologie, </a:t>
            </a:r>
            <a:r>
              <a:rPr lang="cs-CZ" i="1" dirty="0" err="1" smtClean="0"/>
              <a:t>management</a:t>
            </a:r>
            <a:r>
              <a:rPr lang="cs-CZ" dirty="0" err="1" smtClean="0"/>
              <a:t>.Praha</a:t>
            </a:r>
            <a:r>
              <a:rPr lang="cs-CZ" dirty="0"/>
              <a:t>: </a:t>
            </a:r>
            <a:r>
              <a:rPr lang="cs-CZ" dirty="0" err="1"/>
              <a:t>Maxdorf</a:t>
            </a:r>
            <a:r>
              <a:rPr lang="cs-CZ" dirty="0"/>
              <a:t>, 2006, 623 s. ISBN 80-859-1226-0</a:t>
            </a:r>
            <a:r>
              <a:rPr lang="cs-CZ" dirty="0" smtClean="0"/>
              <a:t>.</a:t>
            </a:r>
          </a:p>
          <a:p>
            <a:r>
              <a:rPr lang="cs-CZ" dirty="0"/>
              <a:t>KALVACH, P. </a:t>
            </a:r>
            <a:r>
              <a:rPr lang="cs-CZ" i="1" dirty="0"/>
              <a:t>Mozkové ischemie a hemoragie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2010, 456 </a:t>
            </a:r>
            <a:r>
              <a:rPr lang="cs-CZ" dirty="0" smtClean="0"/>
              <a:t>s. ISBN </a:t>
            </a:r>
            <a:r>
              <a:rPr lang="cs-CZ" dirty="0"/>
              <a:t>978-80-247-2765-3</a:t>
            </a:r>
            <a:r>
              <a:rPr lang="cs-CZ" dirty="0" smtClean="0"/>
              <a:t>.</a:t>
            </a:r>
          </a:p>
          <a:p>
            <a:r>
              <a:rPr lang="cs-CZ" dirty="0"/>
              <a:t>MERVARTOVÁ I. </a:t>
            </a:r>
            <a:r>
              <a:rPr lang="cs-CZ" i="1" dirty="0"/>
              <a:t>Peče o pacienty s </a:t>
            </a:r>
            <a:r>
              <a:rPr lang="cs-CZ" i="1" dirty="0" err="1"/>
              <a:t>cerebrovaskularnim</a:t>
            </a:r>
            <a:r>
              <a:rPr lang="cs-CZ" i="1" dirty="0"/>
              <a:t> </a:t>
            </a:r>
            <a:r>
              <a:rPr lang="cs-CZ" i="1" dirty="0" smtClean="0"/>
              <a:t>onemocněním v </a:t>
            </a:r>
            <a:r>
              <a:rPr lang="cs-CZ" i="1" dirty="0"/>
              <a:t>České republice</a:t>
            </a:r>
            <a:r>
              <a:rPr lang="cs-CZ" dirty="0"/>
              <a:t>. </a:t>
            </a:r>
            <a:r>
              <a:rPr lang="cs-CZ" i="1" dirty="0"/>
              <a:t>Věstník</a:t>
            </a:r>
            <a:r>
              <a:rPr lang="cs-CZ" dirty="0"/>
              <a:t>. 2010. ročník 2010, číslo 2. ISSN 1211-0868</a:t>
            </a:r>
            <a:r>
              <a:rPr lang="cs-CZ" dirty="0" smtClean="0"/>
              <a:t>.</a:t>
            </a:r>
          </a:p>
          <a:p>
            <a:r>
              <a:rPr lang="cs-CZ" dirty="0"/>
              <a:t>MYSLIVEČEK, </a:t>
            </a:r>
            <a:r>
              <a:rPr lang="cs-CZ" dirty="0" smtClean="0"/>
              <a:t>J. </a:t>
            </a:r>
            <a:r>
              <a:rPr lang="cs-CZ" i="1" dirty="0"/>
              <a:t>Základy neurověd</a:t>
            </a:r>
            <a:r>
              <a:rPr lang="cs-CZ" dirty="0"/>
              <a:t>. Praha: Triton, 2003. ISBN 80-7254-234-6</a:t>
            </a:r>
            <a:r>
              <a:rPr lang="cs-CZ" dirty="0" smtClean="0"/>
              <a:t>.</a:t>
            </a:r>
          </a:p>
          <a:p>
            <a:r>
              <a:rPr lang="cs-CZ" dirty="0" smtClean="0"/>
              <a:t>PANG, My; ENG, JJ; DAWSON, AS; GYLFADOTIR, S. </a:t>
            </a:r>
            <a:r>
              <a:rPr lang="en-US" i="1" dirty="0"/>
              <a:t>The use of aerobic exercise training in improving aerobic capacity in individuals with stroke: a meta-analysis</a:t>
            </a:r>
            <a:r>
              <a:rPr lang="en-US" i="1" dirty="0" smtClean="0"/>
              <a:t>.</a:t>
            </a:r>
            <a:r>
              <a:rPr lang="cs-CZ" i="1" dirty="0" smtClean="0"/>
              <a:t> </a:t>
            </a:r>
            <a:r>
              <a:rPr lang="cs-CZ" dirty="0" smtClean="0"/>
              <a:t>2006. </a:t>
            </a:r>
            <a:r>
              <a:rPr lang="cs-CZ" dirty="0"/>
              <a:t>dostupné z: https://www.ncbi.nlm.nih.gov/pubmed/16541930</a:t>
            </a:r>
            <a:endParaRPr lang="en-US" dirty="0"/>
          </a:p>
          <a:p>
            <a:endParaRPr lang="cs-CZ" dirty="0" smtClean="0"/>
          </a:p>
          <a:p>
            <a:r>
              <a:rPr lang="cs-CZ" dirty="0" smtClean="0"/>
              <a:t>PAPOUŠEK</a:t>
            </a:r>
            <a:r>
              <a:rPr lang="cs-CZ" dirty="0"/>
              <a:t>, J. </a:t>
            </a:r>
            <a:r>
              <a:rPr lang="cs-CZ" i="1" dirty="0"/>
              <a:t>Rehabilitace po cévní mozkové příhodě</a:t>
            </a:r>
            <a:r>
              <a:rPr lang="cs-CZ" dirty="0"/>
              <a:t>. </a:t>
            </a:r>
            <a:r>
              <a:rPr lang="cs-CZ" i="1" dirty="0"/>
              <a:t>Kapitoly z </a:t>
            </a:r>
            <a:r>
              <a:rPr lang="cs-CZ" i="1" dirty="0" smtClean="0"/>
              <a:t>kardiologie pro </a:t>
            </a:r>
            <a:r>
              <a:rPr lang="cs-CZ" i="1" dirty="0"/>
              <a:t>praktické lékaře. </a:t>
            </a:r>
            <a:r>
              <a:rPr lang="cs-CZ" dirty="0"/>
              <a:t>2010. ročník 3, číslo 4, s. 145-149. ISSN 1803-7542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598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8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836" y="2746342"/>
            <a:ext cx="4762500" cy="314325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Cévní mozková příhoda (iktus)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DEFINICE: </a:t>
            </a:r>
            <a:r>
              <a:rPr lang="cs-CZ" i="1" dirty="0" smtClean="0"/>
              <a:t>Náhle se rozvíjející postižení určitého okrsku mozkové tkáně vzniklé poruchou jejího prokrvení.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Způsob vzniku:</a:t>
            </a:r>
          </a:p>
          <a:p>
            <a:pPr marL="0" indent="0">
              <a:buNone/>
            </a:pPr>
            <a:r>
              <a:rPr lang="cs-CZ" dirty="0" smtClean="0"/>
              <a:t>Ucpání mozkové tepny (ischemické CMP)</a:t>
            </a:r>
          </a:p>
          <a:p>
            <a:pPr marL="0" indent="0">
              <a:buNone/>
            </a:pPr>
            <a:r>
              <a:rPr lang="cs-CZ" dirty="0" smtClean="0"/>
              <a:t>Krvácení z mozkové cévy (hemoragické CMP)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4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ISCHEMICKÉ CMP (80%)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Obstrukční – ucpání cévy trombem nebo embolem</a:t>
            </a:r>
          </a:p>
          <a:p>
            <a:r>
              <a:rPr lang="cs-CZ" sz="2000" dirty="0" smtClean="0"/>
              <a:t>Neobstrukční – </a:t>
            </a:r>
            <a:r>
              <a:rPr lang="cs-CZ" sz="2000" dirty="0" err="1" smtClean="0"/>
              <a:t>hypoperfuze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Nízká dodávka krve</a:t>
            </a:r>
          </a:p>
          <a:p>
            <a:pPr lvl="1"/>
            <a:r>
              <a:rPr lang="cs-CZ" sz="1600" dirty="0" smtClean="0"/>
              <a:t>Nízká saturace krve kyslíkem</a:t>
            </a:r>
          </a:p>
          <a:p>
            <a:pPr lvl="1"/>
            <a:r>
              <a:rPr lang="cs-CZ" sz="1600" dirty="0" smtClean="0"/>
              <a:t>Krev obsahuje málo erytrocytů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HEMORAGICKÉ CMP (20%)</a:t>
            </a:r>
          </a:p>
          <a:p>
            <a:r>
              <a:rPr lang="cs-CZ" b="0" i="1" dirty="0" smtClean="0"/>
              <a:t>Výrazně vyšší mortalita</a:t>
            </a:r>
            <a:endParaRPr lang="cs-CZ" b="0" i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dirty="0" err="1"/>
              <a:t>Intracerebrální</a:t>
            </a:r>
            <a:r>
              <a:rPr lang="cs-CZ" dirty="0"/>
              <a:t> hemoragie (15</a:t>
            </a:r>
            <a:r>
              <a:rPr lang="cs-CZ" dirty="0" smtClean="0"/>
              <a:t>%)</a:t>
            </a:r>
          </a:p>
          <a:p>
            <a:pPr lvl="2"/>
            <a:r>
              <a:rPr lang="cs-CZ" b="1" dirty="0" smtClean="0"/>
              <a:t>Arteriální hypertenze</a:t>
            </a:r>
          </a:p>
          <a:p>
            <a:pPr lvl="2"/>
            <a:r>
              <a:rPr lang="cs-CZ" dirty="0" smtClean="0"/>
              <a:t>Arteriovenózní malformace</a:t>
            </a:r>
          </a:p>
          <a:p>
            <a:pPr lvl="2"/>
            <a:r>
              <a:rPr lang="cs-CZ" dirty="0"/>
              <a:t> </a:t>
            </a:r>
            <a:r>
              <a:rPr lang="cs-CZ" dirty="0" smtClean="0"/>
              <a:t>  krvácivost</a:t>
            </a:r>
          </a:p>
          <a:p>
            <a:pPr lvl="2"/>
            <a:r>
              <a:rPr lang="cs-CZ" dirty="0" smtClean="0"/>
              <a:t>Krvácení do mozkového tumoru</a:t>
            </a:r>
          </a:p>
          <a:p>
            <a:pPr lvl="2"/>
            <a:r>
              <a:rPr lang="cs-CZ" dirty="0" smtClean="0"/>
              <a:t>Antikoagulační léčba</a:t>
            </a:r>
          </a:p>
          <a:p>
            <a:pPr lvl="2"/>
            <a:r>
              <a:rPr lang="cs-CZ" dirty="0" smtClean="0"/>
              <a:t>Drogová závislost</a:t>
            </a:r>
          </a:p>
          <a:p>
            <a:pPr lvl="1"/>
            <a:r>
              <a:rPr lang="cs-CZ" dirty="0" smtClean="0"/>
              <a:t>Subarachnoidální hemoragie </a:t>
            </a:r>
            <a:r>
              <a:rPr lang="cs-CZ" dirty="0"/>
              <a:t>(5</a:t>
            </a:r>
            <a:r>
              <a:rPr lang="cs-CZ" dirty="0" smtClean="0"/>
              <a:t>%)</a:t>
            </a:r>
          </a:p>
          <a:p>
            <a:pPr lvl="2"/>
            <a:r>
              <a:rPr lang="cs-CZ" dirty="0" smtClean="0"/>
              <a:t>Vrozené cévní anomálie</a:t>
            </a:r>
          </a:p>
          <a:p>
            <a:pPr lvl="2"/>
            <a:r>
              <a:rPr lang="cs-CZ" dirty="0" smtClean="0"/>
              <a:t>Krvácení do likvorových cest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0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Mortalita a incidence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2355"/>
          </a:xfrm>
        </p:spPr>
        <p:txBody>
          <a:bodyPr/>
          <a:lstStyle/>
          <a:p>
            <a:r>
              <a:rPr lang="cs-CZ" dirty="0" smtClean="0"/>
              <a:t>2. nejčastější příčina smrti (Evropa, USA)</a:t>
            </a:r>
          </a:p>
          <a:p>
            <a:r>
              <a:rPr lang="cs-CZ" dirty="0" smtClean="0"/>
              <a:t>V mnoha zemích nejčastější příčina invalidity u dospělých nad 65 let</a:t>
            </a:r>
          </a:p>
          <a:p>
            <a:r>
              <a:rPr lang="cs-CZ" dirty="0" smtClean="0"/>
              <a:t>Rozvojové země         nevídaný vzestup (stárnutí populace ??)</a:t>
            </a:r>
          </a:p>
          <a:p>
            <a:endParaRPr lang="cs-CZ" dirty="0" smtClean="0"/>
          </a:p>
          <a:p>
            <a:r>
              <a:rPr lang="cs-CZ" dirty="0" smtClean="0"/>
              <a:t>ČR patří k zemím s nejvyšší morbiditou </a:t>
            </a:r>
            <a:r>
              <a:rPr lang="cs-CZ" b="1" dirty="0" smtClean="0"/>
              <a:t>(3 </a:t>
            </a:r>
            <a:r>
              <a:rPr lang="cs-CZ" dirty="0" smtClean="0"/>
              <a:t>násobně        incidence oproti ostatním státům Evropy) </a:t>
            </a:r>
          </a:p>
          <a:p>
            <a:r>
              <a:rPr lang="cs-CZ" dirty="0" smtClean="0"/>
              <a:t>mortalita dosahuje </a:t>
            </a:r>
            <a:r>
              <a:rPr lang="cs-CZ" b="1" dirty="0" smtClean="0"/>
              <a:t>2</a:t>
            </a:r>
            <a:r>
              <a:rPr lang="cs-CZ" dirty="0" smtClean="0"/>
              <a:t> násobných hodnot ve srovnání s většinou vyspělých států</a:t>
            </a:r>
          </a:p>
          <a:p>
            <a:endParaRPr lang="cs-CZ" dirty="0"/>
          </a:p>
        </p:txBody>
      </p:sp>
      <p:sp>
        <p:nvSpPr>
          <p:cNvPr id="9" name="Dvojitá šipka 8"/>
          <p:cNvSpPr/>
          <p:nvPr/>
        </p:nvSpPr>
        <p:spPr>
          <a:xfrm>
            <a:off x="2697480" y="2728802"/>
            <a:ext cx="297180" cy="2971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85181"/>
              </p:ext>
            </p:extLst>
          </p:nvPr>
        </p:nvGraphicFramePr>
        <p:xfrm>
          <a:off x="7740202" y="540913"/>
          <a:ext cx="3613597" cy="1622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6174"/>
                <a:gridCol w="1837423"/>
              </a:tblGrid>
              <a:tr h="405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území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incidence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6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celosvětová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 mil.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6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Evropa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0,5 mil.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6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350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Šipka nahoru 10"/>
          <p:cNvSpPr/>
          <p:nvPr/>
        </p:nvSpPr>
        <p:spPr>
          <a:xfrm>
            <a:off x="6206651" y="3438659"/>
            <a:ext cx="251460" cy="569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6630" y="4688333"/>
            <a:ext cx="4937759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8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Prognóza onemocnění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Prognóza pacienta po prodělané CMP závisí na: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91693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Typu příhody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Lokalizaci a velikosti poškození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Věku a přidružených onemocnění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Správném zajištění vitálních funkcí a poskytování intenzivní péče v akutním období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Včasném stanovení diagnózy a zahájení léčby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989011" y="5267459"/>
            <a:ext cx="10653489" cy="1339402"/>
          </a:xfrm>
        </p:spPr>
        <p:txBody>
          <a:bodyPr>
            <a:normAutofit/>
          </a:bodyPr>
          <a:lstStyle/>
          <a:p>
            <a:r>
              <a:rPr lang="cs-CZ" b="0" i="1" dirty="0" smtClean="0">
                <a:solidFill>
                  <a:schemeClr val="accent2">
                    <a:lumMod val="75000"/>
                  </a:schemeClr>
                </a:solidFill>
              </a:rPr>
              <a:t>Zhruba 20 % pacientů po prodělané CMP umírá do 3 měsíců, 30-40% je těžce invalidních a 40-50% se částečně nebo zcela uzdraví. Riziko recidivy je měsíc po příhodě 10%, v následujícím roce 5 %, ale v následujících 5 letech až 25-30 %. Důležitou roli zde proto hraje sekundární prevence a eliminace rizikových faktorů 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819475"/>
            <a:ext cx="5183188" cy="3190407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Rizikové faktory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 Hypertenze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Přítomnost ischemické choroby srdeční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Diabetes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Kombinace alkohol a kouření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84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56586"/>
          </a:xfrm>
        </p:spPr>
        <p:txBody>
          <a:bodyPr/>
          <a:lstStyle/>
          <a:p>
            <a:r>
              <a:rPr lang="cs-CZ" dirty="0" smtClean="0"/>
              <a:t>Možné komplikace po CMP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/>
              <a:t>Záleží především na rozsahu, tíži a trvání ISCHEMIE. </a:t>
            </a:r>
          </a:p>
          <a:p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Hemiparéza</a:t>
            </a:r>
            <a:r>
              <a:rPr lang="cs-CZ" dirty="0" smtClean="0"/>
              <a:t>, hemiplegie, parestezie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Poruchy zraku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Poruchy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Poruchy spánku, úzkost, deprese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Poruchy kognitivních funkcí, demence, </a:t>
            </a:r>
            <a:r>
              <a:rPr lang="cs-CZ" dirty="0" err="1" smtClean="0"/>
              <a:t>neglect</a:t>
            </a:r>
            <a:r>
              <a:rPr lang="cs-CZ" dirty="0" smtClean="0"/>
              <a:t> syndrom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Obstrukční spánková apnoe, dušnost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Inkontinence, retence moči a stolice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Spasticita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Poruchy polykání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Epileptické záchvaty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5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 obnově nezávislého, plnohodnotného tělesného a duševního života nebo alespoň zmírnění trvalých následků této nemoci pomáhá především rehabilitace.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léčebná </a:t>
            </a:r>
            <a:r>
              <a:rPr lang="cs-CZ" dirty="0" smtClean="0"/>
              <a:t>rehabilitace – prováděná </a:t>
            </a:r>
            <a:r>
              <a:rPr lang="cs-CZ" dirty="0"/>
              <a:t>ve zdravotnických </a:t>
            </a:r>
            <a:r>
              <a:rPr lang="cs-CZ" dirty="0" smtClean="0"/>
              <a:t>zařízeních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sociální rehabilitace – cílem </a:t>
            </a:r>
            <a:r>
              <a:rPr lang="cs-CZ" dirty="0"/>
              <a:t>je zajistit podmínky návratu do </a:t>
            </a:r>
            <a:r>
              <a:rPr lang="cs-CZ" dirty="0" smtClean="0"/>
              <a:t>společnosti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pracovní rehabilitace – připravuje </a:t>
            </a:r>
            <a:r>
              <a:rPr lang="cs-CZ" dirty="0"/>
              <a:t>pacienta k pracovnímu uplatnění a pak zařazuje do pracovního </a:t>
            </a:r>
            <a:r>
              <a:rPr lang="cs-CZ" dirty="0" smtClean="0"/>
              <a:t>procesu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4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Pohybová aktivita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Výrazná ztráta tělesné zdatnosti                  důležitá aerobní aktivita </a:t>
            </a:r>
          </a:p>
          <a:p>
            <a:endParaRPr lang="cs-CZ" dirty="0"/>
          </a:p>
          <a:p>
            <a:r>
              <a:rPr lang="cs-CZ" dirty="0" smtClean="0"/>
              <a:t>Doporučení (Stejskal, 2016):</a:t>
            </a:r>
          </a:p>
          <a:p>
            <a:pPr lvl="1"/>
            <a:r>
              <a:rPr lang="cs-CZ" dirty="0"/>
              <a:t>aerobní trénink 3 –5krát týdně. </a:t>
            </a:r>
          </a:p>
          <a:p>
            <a:pPr lvl="1"/>
            <a:r>
              <a:rPr lang="cs-CZ" dirty="0"/>
              <a:t>Zpočátku </a:t>
            </a:r>
            <a:r>
              <a:rPr lang="cs-CZ" dirty="0" smtClean="0"/>
              <a:t>asi </a:t>
            </a:r>
            <a:r>
              <a:rPr lang="cs-CZ" dirty="0"/>
              <a:t>20 minut </a:t>
            </a:r>
            <a:r>
              <a:rPr lang="cs-CZ" dirty="0" smtClean="0"/>
              <a:t>(2x10 min), </a:t>
            </a:r>
            <a:r>
              <a:rPr lang="cs-CZ" dirty="0"/>
              <a:t>postupně </a:t>
            </a:r>
            <a:r>
              <a:rPr lang="cs-CZ" dirty="0" smtClean="0"/>
              <a:t>prodlužovat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pacientů se závažnou ztrátou zdatnosti by </a:t>
            </a:r>
            <a:r>
              <a:rPr lang="cs-CZ" dirty="0" smtClean="0"/>
              <a:t>na </a:t>
            </a:r>
            <a:r>
              <a:rPr lang="cs-CZ" dirty="0"/>
              <a:t>začátku intenzita zatížení neměla přesáhnout 50 % VO2 </a:t>
            </a:r>
            <a:r>
              <a:rPr lang="cs-CZ" dirty="0" err="1"/>
              <a:t>peak</a:t>
            </a:r>
            <a:r>
              <a:rPr lang="cs-CZ" dirty="0"/>
              <a:t>, později i u tohoto ukazatele by mělo dojít k postupnému zvyšování.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rafovaná šipka doprava 3"/>
          <p:cNvSpPr/>
          <p:nvPr/>
        </p:nvSpPr>
        <p:spPr>
          <a:xfrm>
            <a:off x="4584879" y="1845734"/>
            <a:ext cx="669701" cy="36554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87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18185"/>
            <a:ext cx="10035540" cy="173864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STUDIE 1 </a:t>
            </a:r>
            <a:br>
              <a:rPr lang="cs-CZ" dirty="0" smtClean="0"/>
            </a:br>
            <a:r>
              <a:rPr lang="en-US" sz="2700" b="1" dirty="0" smtClean="0">
                <a:solidFill>
                  <a:srgbClr val="002060"/>
                </a:solidFill>
              </a:rPr>
              <a:t>Effects of a 6-Week Aquatic Treadmill Exercise Program on Cardiorespiratory Fitness and Walking Endurance in Subacute Stroke Patients: A PILOT TRIAL.</a:t>
            </a:r>
            <a:r>
              <a:rPr lang="cs-CZ" sz="27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smtClean="0">
                <a:solidFill>
                  <a:srgbClr val="002060"/>
                </a:solidFill>
              </a:rPr>
              <a:t>(Han </a:t>
            </a:r>
            <a:r>
              <a:rPr lang="cs-CZ" sz="1800" b="1" dirty="0" err="1" smtClean="0">
                <a:solidFill>
                  <a:srgbClr val="002060"/>
                </a:solidFill>
              </a:rPr>
              <a:t>Ey</a:t>
            </a:r>
            <a:r>
              <a:rPr lang="cs-CZ" sz="1800" b="1" dirty="0" smtClean="0">
                <a:solidFill>
                  <a:srgbClr val="002060"/>
                </a:solidFill>
              </a:rPr>
              <a:t>, </a:t>
            </a:r>
            <a:r>
              <a:rPr lang="cs-CZ" sz="1800" b="1" dirty="0" err="1" smtClean="0">
                <a:solidFill>
                  <a:srgbClr val="002060"/>
                </a:solidFill>
              </a:rPr>
              <a:t>Im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Sh</a:t>
            </a:r>
            <a:r>
              <a:rPr lang="cs-CZ" sz="1800" b="1" dirty="0" smtClean="0">
                <a:solidFill>
                  <a:srgbClr val="002060"/>
                </a:solidFill>
              </a:rPr>
              <a:t>, 2017)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Pilotní studie</a:t>
            </a:r>
          </a:p>
          <a:p>
            <a:r>
              <a:rPr lang="cs-CZ" sz="2000" dirty="0" smtClean="0"/>
              <a:t>Zkoumá bezpečnost a účinnost pohybové aktivity (chůze na pásu pod vodou) u pacientů po infarktu</a:t>
            </a:r>
          </a:p>
          <a:p>
            <a:r>
              <a:rPr lang="cs-CZ" sz="2000" dirty="0" smtClean="0"/>
              <a:t>20 pacientů bylo rozděleno náhodně do 2 skupin. Jedna skupina cvičila na pásu pod vodou  a druhá cvičila na </a:t>
            </a:r>
            <a:r>
              <a:rPr lang="cs-CZ" sz="2000" dirty="0" err="1" smtClean="0"/>
              <a:t>bicykovém</a:t>
            </a:r>
            <a:r>
              <a:rPr lang="cs-CZ" sz="2000" dirty="0" smtClean="0"/>
              <a:t> ergometru.</a:t>
            </a:r>
          </a:p>
          <a:p>
            <a:r>
              <a:rPr lang="cs-CZ" sz="2000" dirty="0" smtClean="0"/>
              <a:t>Program: aerobní cvičení po dobu 30 min. / 5x týdně / 6 týdnů</a:t>
            </a:r>
          </a:p>
          <a:p>
            <a:r>
              <a:rPr lang="cs-CZ" sz="2000" dirty="0" smtClean="0"/>
              <a:t>Sledované ukazatele: test vytrvalosti chůze 6 min., spotřeba kyslíku Vo2 </a:t>
            </a:r>
            <a:r>
              <a:rPr lang="cs-CZ" sz="2000" dirty="0" err="1" smtClean="0"/>
              <a:t>peak</a:t>
            </a:r>
            <a:r>
              <a:rPr lang="cs-CZ" sz="2000" dirty="0" smtClean="0"/>
              <a:t>, srdeční frekvence, modifikovaný </a:t>
            </a:r>
            <a:r>
              <a:rPr lang="cs-CZ" sz="2000" dirty="0" err="1" smtClean="0"/>
              <a:t>Barthel</a:t>
            </a:r>
            <a:r>
              <a:rPr lang="cs-CZ" sz="2000" dirty="0" smtClean="0"/>
              <a:t> index pro každodenní činnosti</a:t>
            </a:r>
          </a:p>
          <a:p>
            <a:r>
              <a:rPr lang="cs-CZ" sz="2000" dirty="0" smtClean="0"/>
              <a:t>Závěr: 1. skupina vykazovala významné zlepšení ve všech ukazatelích pohybové aktivity, proto pohybová aktivita ve vodním prostředí má větší vliv na zlepšení aerobní kondice u pacientů po infarktu.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3607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888</TotalTime>
  <Words>993</Words>
  <Application>Microsoft Office PowerPoint</Application>
  <PresentationFormat>Širokoúhlá obrazovka</PresentationFormat>
  <Paragraphs>120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Retrospektiva</vt:lpstr>
      <vt:lpstr>Cévní onemocnění mozku aplikovaná patofyziologie a epidemiologie neinfekčních nemocí</vt:lpstr>
      <vt:lpstr>Cévní mozková příhoda (iktus)</vt:lpstr>
      <vt:lpstr>Etiologie</vt:lpstr>
      <vt:lpstr>Mortalita a incidence</vt:lpstr>
      <vt:lpstr>Prognóza onemocnění</vt:lpstr>
      <vt:lpstr>Možné komplikace po CMP</vt:lpstr>
      <vt:lpstr>Léčba </vt:lpstr>
      <vt:lpstr>Pohybová aktivita </vt:lpstr>
      <vt:lpstr>         STUDIE 1  Effects of a 6-Week Aquatic Treadmill Exercise Program on Cardiorespiratory Fitness and Walking Endurance in Subacute Stroke Patients: A PILOT TRIAL. (Han Ey, Im Sh, 2017) </vt:lpstr>
      <vt:lpstr>STUDIE 2  Factors Influencing the Efficacy of Aerobic Exercise for Improving Fitness and Walking Capacity After Stroke: A Meta-Analysis With Meta-Regression (Boyne P, Welge J, Kissela B, Dunning K, 2016)</vt:lpstr>
      <vt:lpstr>STUDIE 3  The use of aerobic exercise training in improving aerobic capacity in individuals with stroke: a meta-analysis. (Pang MY, Eng JJ, Dawson AS, Gylfadótir S, 2006) </vt:lpstr>
      <vt:lpstr>Použité zdroje</vt:lpstr>
      <vt:lpstr>Děkujeme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Doleželová</dc:creator>
  <cp:lastModifiedBy>Kateřina Doleželová</cp:lastModifiedBy>
  <cp:revision>53</cp:revision>
  <dcterms:created xsi:type="dcterms:W3CDTF">2017-04-09T13:08:00Z</dcterms:created>
  <dcterms:modified xsi:type="dcterms:W3CDTF">2017-04-10T03:56:03Z</dcterms:modified>
</cp:coreProperties>
</file>