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5" r:id="rId7"/>
    <p:sldId id="266" r:id="rId8"/>
    <p:sldId id="261" r:id="rId9"/>
    <p:sldId id="262" r:id="rId10"/>
    <p:sldId id="271" r:id="rId11"/>
    <p:sldId id="272" r:id="rId12"/>
    <p:sldId id="273" r:id="rId13"/>
    <p:sldId id="274" r:id="rId14"/>
    <p:sldId id="263" r:id="rId15"/>
    <p:sldId id="267" r:id="rId16"/>
    <p:sldId id="268" r:id="rId17"/>
    <p:sldId id="269" r:id="rId18"/>
    <p:sldId id="270" r:id="rId19"/>
    <p:sldId id="26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DIABETES MELITUS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Mičková, Rašovský, Slovák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8389" y="2909815"/>
            <a:ext cx="7135221" cy="1038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2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8439"/>
          </a:xfrm>
        </p:spPr>
        <p:txBody>
          <a:bodyPr/>
          <a:lstStyle/>
          <a:p>
            <a:r>
              <a:rPr lang="cs-CZ" dirty="0" smtClean="0"/>
              <a:t>PA a T1DM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78039"/>
            <a:ext cx="8596668" cy="4663323"/>
          </a:xfrm>
        </p:spPr>
        <p:txBody>
          <a:bodyPr/>
          <a:lstStyle/>
          <a:p>
            <a:r>
              <a:rPr lang="cs-CZ" dirty="0"/>
              <a:t>U pacientů s T1DM je při cvičení nezbytné vzít v úvahu i příjem energie</a:t>
            </a:r>
            <a:endParaRPr lang="cs-CZ" dirty="0" smtClean="0"/>
          </a:p>
          <a:p>
            <a:r>
              <a:rPr lang="cs-CZ" dirty="0" smtClean="0"/>
              <a:t>1 hod. tréninku se rovná 15 g S navíc (každá další 15-30 g navíc)</a:t>
            </a:r>
          </a:p>
          <a:p>
            <a:r>
              <a:rPr lang="cs-CZ" dirty="0" smtClean="0"/>
              <a:t>PA stejná jako u T2DM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095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04045"/>
          </a:xfrm>
        </p:spPr>
        <p:txBody>
          <a:bodyPr/>
          <a:lstStyle/>
          <a:p>
            <a:r>
              <a:rPr lang="cs-CZ" dirty="0" smtClean="0"/>
              <a:t>Benefity PA u 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13645"/>
            <a:ext cx="8596668" cy="4727717"/>
          </a:xfrm>
        </p:spPr>
        <p:txBody>
          <a:bodyPr/>
          <a:lstStyle/>
          <a:p>
            <a:r>
              <a:rPr lang="cs-CZ" dirty="0" smtClean="0"/>
              <a:t>Snížení tlaku</a:t>
            </a:r>
          </a:p>
          <a:p>
            <a:r>
              <a:rPr lang="cs-CZ" dirty="0" smtClean="0"/>
              <a:t>Zvýšení inzulínové senzitivity</a:t>
            </a:r>
          </a:p>
          <a:p>
            <a:r>
              <a:rPr lang="cs-CZ" dirty="0" smtClean="0"/>
              <a:t>Zvýšení HDL</a:t>
            </a:r>
          </a:p>
          <a:p>
            <a:r>
              <a:rPr lang="cs-CZ" dirty="0" smtClean="0"/>
              <a:t>Zvýšení VO</a:t>
            </a:r>
            <a:r>
              <a:rPr lang="cs-CZ" baseline="-25000" dirty="0" smtClean="0"/>
              <a:t>2 </a:t>
            </a:r>
            <a:r>
              <a:rPr lang="cs-CZ" dirty="0" err="1" smtClean="0"/>
              <a:t>max</a:t>
            </a:r>
            <a:endParaRPr lang="cs-CZ" dirty="0"/>
          </a:p>
          <a:p>
            <a:r>
              <a:rPr lang="cs-CZ" dirty="0" smtClean="0"/>
              <a:t>Snížení SF klid</a:t>
            </a:r>
          </a:p>
          <a:p>
            <a:r>
              <a:rPr lang="cs-CZ" dirty="0" smtClean="0"/>
              <a:t>Snížení SF při max. zatížení</a:t>
            </a:r>
          </a:p>
          <a:p>
            <a:r>
              <a:rPr lang="cs-CZ" dirty="0" smtClean="0"/>
              <a:t>Zlepšení psychického stavu</a:t>
            </a:r>
          </a:p>
          <a:p>
            <a:r>
              <a:rPr lang="cs-CZ" dirty="0"/>
              <a:t>M</a:t>
            </a:r>
            <a:r>
              <a:rPr lang="cs-CZ" dirty="0" smtClean="0"/>
              <a:t>enší </a:t>
            </a:r>
            <a:r>
              <a:rPr lang="cs-CZ" dirty="0"/>
              <a:t>frekvence komorbidit a závažných </a:t>
            </a:r>
            <a:r>
              <a:rPr lang="cs-CZ" dirty="0" smtClean="0"/>
              <a:t>komplikací</a:t>
            </a:r>
          </a:p>
        </p:txBody>
      </p:sp>
    </p:spTree>
    <p:extLst>
      <p:ext uri="{BB962C8B-B14F-4D97-AF65-F5344CB8AC3E}">
        <p14:creationId xmlns:p14="http://schemas.microsoft.com/office/powerpoint/2010/main" val="238416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2682"/>
          </a:xfrm>
        </p:spPr>
        <p:txBody>
          <a:bodyPr/>
          <a:lstStyle/>
          <a:p>
            <a:r>
              <a:rPr lang="cs-CZ" dirty="0" smtClean="0"/>
              <a:t>Komorbidity 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2435"/>
            <a:ext cx="8596668" cy="4598928"/>
          </a:xfrm>
        </p:spPr>
        <p:txBody>
          <a:bodyPr/>
          <a:lstStyle/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>
                <a:solidFill>
                  <a:schemeClr val="accent1"/>
                </a:solidFill>
              </a:rPr>
              <a:t>autonomní neuropatii </a:t>
            </a:r>
            <a:r>
              <a:rPr lang="cs-CZ" dirty="0"/>
              <a:t>s posturální hypotenzí se zvyšuje riziko synkop, arytmií, pádů a zranění pohybového systému, při výraznější symptomatologii doporučujeme cvičení </a:t>
            </a:r>
            <a:r>
              <a:rPr lang="cs-CZ" dirty="0" smtClean="0"/>
              <a:t>vleže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>
                <a:solidFill>
                  <a:schemeClr val="accent1"/>
                </a:solidFill>
              </a:rPr>
              <a:t>pokročilejší periferní neuropatii s anestezií nohou </a:t>
            </a:r>
            <a:r>
              <a:rPr lang="cs-CZ" dirty="0"/>
              <a:t>je zvýšené riziko poranění nohou, doporučujeme plavání ve vodě 32 až </a:t>
            </a:r>
            <a:r>
              <a:rPr lang="cs-CZ" dirty="0" smtClean="0"/>
              <a:t>35°C</a:t>
            </a:r>
            <a:endParaRPr lang="cs-CZ" dirty="0"/>
          </a:p>
          <a:p>
            <a:r>
              <a:rPr lang="cs-CZ" dirty="0"/>
              <a:t>P</a:t>
            </a:r>
            <a:r>
              <a:rPr lang="cs-CZ" dirty="0" smtClean="0"/>
              <a:t>ři </a:t>
            </a:r>
            <a:r>
              <a:rPr lang="cs-CZ" dirty="0">
                <a:solidFill>
                  <a:schemeClr val="accent1"/>
                </a:solidFill>
              </a:rPr>
              <a:t>postižení sítnice (</a:t>
            </a:r>
            <a:r>
              <a:rPr lang="cs-CZ" dirty="0" err="1">
                <a:solidFill>
                  <a:schemeClr val="accent1"/>
                </a:solidFill>
              </a:rPr>
              <a:t>proliferativní</a:t>
            </a:r>
            <a:r>
              <a:rPr lang="cs-CZ" dirty="0">
                <a:solidFill>
                  <a:schemeClr val="accent1"/>
                </a:solidFill>
              </a:rPr>
              <a:t> retinopatie) </a:t>
            </a:r>
            <a:r>
              <a:rPr lang="cs-CZ" dirty="0"/>
              <a:t>se zvyšuje riziko odchlípení sítnice v důsledku změn krevního tlaku při intenzivním silovém </a:t>
            </a:r>
            <a:r>
              <a:rPr lang="cs-CZ" dirty="0" smtClean="0"/>
              <a:t>tréninku</a:t>
            </a:r>
            <a:endParaRPr lang="cs-CZ" dirty="0"/>
          </a:p>
          <a:p>
            <a:r>
              <a:rPr lang="cs-CZ" dirty="0"/>
              <a:t>V důsledku </a:t>
            </a:r>
            <a:r>
              <a:rPr lang="cs-CZ" dirty="0">
                <a:solidFill>
                  <a:schemeClr val="accent1"/>
                </a:solidFill>
              </a:rPr>
              <a:t>sportování v nesprávné obuvi </a:t>
            </a:r>
            <a:r>
              <a:rPr lang="cs-CZ" dirty="0"/>
              <a:t>může dojít k poškození tkání nohou a  k ulceraci způsobené neuropatií a ischemií (diabetická noha); u obézních diabetiků s touto komplikací doporučujeme např. cvičení ve </a:t>
            </a:r>
            <a:r>
              <a:rPr lang="cs-CZ" dirty="0" smtClean="0"/>
              <a:t>vodě</a:t>
            </a:r>
            <a:endParaRPr lang="cs-CZ" dirty="0"/>
          </a:p>
          <a:p>
            <a:r>
              <a:rPr lang="cs-CZ" dirty="0"/>
              <a:t>U</a:t>
            </a:r>
            <a:r>
              <a:rPr lang="cs-CZ" dirty="0" smtClean="0"/>
              <a:t> </a:t>
            </a:r>
            <a:r>
              <a:rPr lang="cs-CZ" dirty="0">
                <a:solidFill>
                  <a:schemeClr val="accent1"/>
                </a:solidFill>
              </a:rPr>
              <a:t>starších diabetiků </a:t>
            </a:r>
            <a:r>
              <a:rPr lang="cs-CZ" dirty="0"/>
              <a:t>nacházíme obvykle i těžkou svalovou atrofii (</a:t>
            </a:r>
            <a:r>
              <a:rPr lang="cs-CZ" i="1" dirty="0"/>
              <a:t>úbytek svalové tkáně</a:t>
            </a:r>
            <a:r>
              <a:rPr lang="cs-CZ" dirty="0"/>
              <a:t>), která může výrazně limitovat spektrum pohybových </a:t>
            </a:r>
            <a:r>
              <a:rPr lang="cs-CZ" dirty="0" smtClean="0"/>
              <a:t>činností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85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1166"/>
          </a:xfrm>
        </p:spPr>
        <p:txBody>
          <a:bodyPr/>
          <a:lstStyle/>
          <a:p>
            <a:r>
              <a:rPr lang="cs-CZ" dirty="0" smtClean="0"/>
              <a:t>Kontraindikace </a:t>
            </a:r>
            <a:r>
              <a:rPr lang="cs-CZ" dirty="0" smtClean="0"/>
              <a:t>u DM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3797"/>
            <a:ext cx="8596668" cy="4637565"/>
          </a:xfrm>
        </p:spPr>
        <p:txBody>
          <a:bodyPr>
            <a:normAutofit/>
          </a:bodyPr>
          <a:lstStyle/>
          <a:p>
            <a:r>
              <a:rPr lang="cs-CZ" dirty="0" smtClean="0"/>
              <a:t>Akutní onemocnění</a:t>
            </a:r>
          </a:p>
          <a:p>
            <a:r>
              <a:rPr lang="cs-CZ" dirty="0" smtClean="0"/>
              <a:t>Akutní krvácení do </a:t>
            </a:r>
            <a:r>
              <a:rPr lang="cs-CZ" dirty="0" err="1" smtClean="0"/>
              <a:t>sítníce</a:t>
            </a:r>
            <a:endParaRPr lang="cs-CZ" dirty="0" smtClean="0"/>
          </a:p>
          <a:p>
            <a:r>
              <a:rPr lang="cs-CZ" dirty="0"/>
              <a:t>S</a:t>
            </a:r>
            <a:r>
              <a:rPr lang="cs-CZ" dirty="0" smtClean="0"/>
              <a:t>tav </a:t>
            </a:r>
            <a:r>
              <a:rPr lang="cs-CZ" dirty="0"/>
              <a:t>bezprostředně po terapii </a:t>
            </a:r>
            <a:r>
              <a:rPr lang="cs-CZ" dirty="0" smtClean="0"/>
              <a:t>retinopatie</a:t>
            </a:r>
          </a:p>
          <a:p>
            <a:endParaRPr lang="cs-CZ" dirty="0"/>
          </a:p>
          <a:p>
            <a:r>
              <a:rPr lang="cs-CZ" dirty="0"/>
              <a:t>Při glykémii &lt; 5.6 </a:t>
            </a:r>
            <a:r>
              <a:rPr lang="cs-CZ" dirty="0" smtClean="0"/>
              <a:t>mmol.L</a:t>
            </a:r>
            <a:r>
              <a:rPr lang="cs-CZ" baseline="30000" dirty="0" smtClean="0"/>
              <a:t>-1</a:t>
            </a:r>
            <a:r>
              <a:rPr lang="cs-CZ" dirty="0" smtClean="0"/>
              <a:t> </a:t>
            </a:r>
            <a:r>
              <a:rPr lang="cs-CZ" dirty="0"/>
              <a:t>se doporučuje sníst před zahájením cvičení sacharidovou </a:t>
            </a:r>
            <a:r>
              <a:rPr lang="cs-CZ" dirty="0" smtClean="0"/>
              <a:t>přesnídávku </a:t>
            </a:r>
          </a:p>
          <a:p>
            <a:r>
              <a:rPr lang="cs-CZ" dirty="0" smtClean="0"/>
              <a:t>Při </a:t>
            </a:r>
            <a:r>
              <a:rPr lang="cs-CZ" dirty="0"/>
              <a:t>glykémii &gt; 13,9 </a:t>
            </a:r>
            <a:r>
              <a:rPr lang="cs-CZ" dirty="0" smtClean="0"/>
              <a:t>mmol.L</a:t>
            </a:r>
            <a:r>
              <a:rPr lang="cs-CZ" baseline="30000" dirty="0" smtClean="0"/>
              <a:t>-1</a:t>
            </a:r>
            <a:r>
              <a:rPr lang="cs-CZ" dirty="0" smtClean="0"/>
              <a:t> </a:t>
            </a:r>
            <a:r>
              <a:rPr lang="cs-CZ" dirty="0"/>
              <a:t>před cvičením zkontrolovat ketolátky </a:t>
            </a:r>
            <a:r>
              <a:rPr lang="cs-CZ" dirty="0" smtClean="0"/>
              <a:t>v</a:t>
            </a:r>
            <a:r>
              <a:rPr lang="cs-CZ" dirty="0"/>
              <a:t> </a:t>
            </a:r>
            <a:r>
              <a:rPr lang="cs-CZ" dirty="0" smtClean="0"/>
              <a:t>moči (hrozba </a:t>
            </a:r>
            <a:r>
              <a:rPr lang="cs-CZ" dirty="0" err="1"/>
              <a:t>ketoacidózy</a:t>
            </a:r>
            <a:r>
              <a:rPr lang="cs-CZ" dirty="0" smtClean="0"/>
              <a:t>)</a:t>
            </a:r>
          </a:p>
          <a:p>
            <a:r>
              <a:rPr lang="cs-CZ" dirty="0" smtClean="0"/>
              <a:t>Při </a:t>
            </a:r>
            <a:r>
              <a:rPr lang="cs-CZ" dirty="0"/>
              <a:t>glykémii ≥ 16,7 </a:t>
            </a:r>
            <a:r>
              <a:rPr lang="cs-CZ" dirty="0" smtClean="0"/>
              <a:t>mmol.L</a:t>
            </a:r>
            <a:r>
              <a:rPr lang="cs-CZ" baseline="30000" dirty="0" smtClean="0"/>
              <a:t>-1</a:t>
            </a:r>
            <a:r>
              <a:rPr lang="cs-CZ" dirty="0" smtClean="0"/>
              <a:t> </a:t>
            </a:r>
            <a:r>
              <a:rPr lang="cs-CZ" dirty="0"/>
              <a:t>a zvýšeném množství ketolátek v moči se cvičení zásadně nedoporučuje (akutní riziko </a:t>
            </a:r>
            <a:r>
              <a:rPr lang="cs-CZ" dirty="0" err="1"/>
              <a:t>ketoacidózy</a:t>
            </a:r>
            <a:r>
              <a:rPr lang="cs-CZ" dirty="0"/>
              <a:t> a hyperglykemického </a:t>
            </a:r>
            <a:r>
              <a:rPr lang="cs-CZ" dirty="0" err="1"/>
              <a:t>komatu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5519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1836" y="648345"/>
            <a:ext cx="8596668" cy="858253"/>
          </a:xfrm>
        </p:spPr>
        <p:txBody>
          <a:bodyPr/>
          <a:lstStyle/>
          <a:p>
            <a:r>
              <a:rPr lang="cs-CZ" dirty="0" smtClean="0"/>
              <a:t>Před začátkem PA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67853"/>
            <a:ext cx="8596668" cy="4573509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Zátěžový test</a:t>
            </a:r>
          </a:p>
          <a:p>
            <a:endParaRPr lang="cs-CZ" dirty="0" smtClean="0"/>
          </a:p>
          <a:p>
            <a:r>
              <a:rPr lang="cs-CZ" dirty="0" smtClean="0"/>
              <a:t>Vyšetření očního pozadí</a:t>
            </a:r>
          </a:p>
          <a:p>
            <a:endParaRPr lang="cs-CZ" dirty="0" smtClean="0"/>
          </a:p>
          <a:p>
            <a:r>
              <a:rPr lang="cs-CZ" dirty="0" smtClean="0"/>
              <a:t>Vyšetření renálních funkcí </a:t>
            </a:r>
          </a:p>
          <a:p>
            <a:endParaRPr lang="cs-CZ" dirty="0" smtClean="0"/>
          </a:p>
          <a:p>
            <a:r>
              <a:rPr lang="cs-CZ" dirty="0" smtClean="0"/>
              <a:t>Neurologické vyšetření</a:t>
            </a:r>
            <a:endParaRPr lang="cs-CZ" dirty="0"/>
          </a:p>
        </p:txBody>
      </p:sp>
      <p:pic>
        <p:nvPicPr>
          <p:cNvPr id="1026" name="Picture 2" descr="C:\Users\Adam\Desktop\type-2-diabetes-boy-cartoon-598x414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8272" y="1453413"/>
            <a:ext cx="5623947" cy="3893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392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29803"/>
          </a:xfrm>
        </p:spPr>
        <p:txBody>
          <a:bodyPr/>
          <a:lstStyle/>
          <a:p>
            <a:r>
              <a:rPr lang="cs-CZ" dirty="0" smtClean="0"/>
              <a:t>Časování PA u diabetu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42435"/>
            <a:ext cx="8596668" cy="459892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30 min. chůze během dne X 10 min. chůze po každém hlavním jídle</a:t>
            </a:r>
          </a:p>
          <a:p>
            <a:r>
              <a:rPr lang="cs-CZ" dirty="0" smtClean="0"/>
              <a:t>hladina </a:t>
            </a:r>
            <a:r>
              <a:rPr lang="cs-CZ" dirty="0" err="1" smtClean="0"/>
              <a:t>postprandiální</a:t>
            </a:r>
            <a:r>
              <a:rPr lang="cs-CZ" dirty="0" smtClean="0"/>
              <a:t> glykémie byla nižší při chůzi po hlavním jídle a zlepšení bylo hlavně zřetelné po večeři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987" y="1339403"/>
            <a:ext cx="7144747" cy="2819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879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" y="247973"/>
            <a:ext cx="11747714" cy="6269063"/>
          </a:xfrm>
        </p:spPr>
        <p:txBody>
          <a:bodyPr>
            <a:norm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> </a:t>
            </a:r>
            <a:r>
              <a:rPr lang="cs-CZ" dirty="0" smtClean="0"/>
              <a:t>                                           </a:t>
            </a:r>
            <a:endParaRPr lang="cs-CZ" dirty="0"/>
          </a:p>
        </p:txBody>
      </p:sp>
      <p:pic>
        <p:nvPicPr>
          <p:cNvPr id="2050" name="Picture 2" descr="C:\Users\Adam\Desktop\Screenshot - 9_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24" y="367951"/>
            <a:ext cx="10216438" cy="1019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Adam\Desktop\Screenshot - 9_4 00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15" y="1704814"/>
            <a:ext cx="6219825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6292313" y="1704814"/>
            <a:ext cx="35413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N=8 (fyzicky trénované osoby)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10 dni přerušen trénink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Orální podáni 100g glukózy = koncentrace inzulinu v krvi o 100% vyšší. Než kdyby pokračovali v tréninku.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I přes zvýšenou hladinu inzulinu - koncentrace glukózy po 10 dnech stále zvýšena.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Vazba inzulinu na </a:t>
            </a:r>
            <a:r>
              <a:rPr lang="cs-CZ" sz="1400" dirty="0" err="1" smtClean="0"/>
              <a:t>monocity</a:t>
            </a:r>
            <a:r>
              <a:rPr lang="cs-CZ" sz="1400" dirty="0" smtClean="0"/>
              <a:t> se také snižuje během fyzické </a:t>
            </a:r>
            <a:r>
              <a:rPr lang="cs-CZ" sz="1400" dirty="0" err="1" smtClean="0"/>
              <a:t>inaktivity</a:t>
            </a:r>
            <a:r>
              <a:rPr lang="cs-CZ" sz="1400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cs-CZ" sz="1400" dirty="0" smtClean="0"/>
              <a:t>Trénink po 10 dnech – hladina inzulinu i glukózy návrat do normálu.</a:t>
            </a:r>
          </a:p>
          <a:p>
            <a:pPr marL="285750" indent="-285750">
              <a:buFont typeface="Arial" pitchFamily="34" charset="0"/>
              <a:buChar char="•"/>
            </a:pPr>
            <a:endParaRPr lang="cs-CZ" sz="1400" dirty="0"/>
          </a:p>
          <a:p>
            <a:r>
              <a:rPr lang="cs-CZ" sz="1400" b="1" dirty="0" smtClean="0">
                <a:solidFill>
                  <a:srgbClr val="FF0000"/>
                </a:solidFill>
              </a:rPr>
              <a:t>Studie potvrzuje hypotézu o důležitém vlivu  PA na glukózovou toleranci a inzulínovou senzitivitu !!!</a:t>
            </a:r>
          </a:p>
          <a:p>
            <a:endParaRPr lang="cs-CZ" sz="1400" dirty="0" smtClean="0"/>
          </a:p>
          <a:p>
            <a:pPr marL="285750" indent="-285750">
              <a:buFont typeface="Arial" pitchFamily="34" charset="0"/>
              <a:buChar char="•"/>
            </a:pPr>
            <a:endParaRPr lang="cs-CZ" dirty="0"/>
          </a:p>
        </p:txBody>
      </p:sp>
      <p:cxnSp>
        <p:nvCxnSpPr>
          <p:cNvPr id="20" name="Přímá spojnice 19"/>
          <p:cNvCxnSpPr/>
          <p:nvPr/>
        </p:nvCxnSpPr>
        <p:spPr>
          <a:xfrm flipV="1">
            <a:off x="3556861" y="3285641"/>
            <a:ext cx="2580468" cy="309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 flipV="1">
            <a:off x="2541722" y="2286000"/>
            <a:ext cx="2843939" cy="7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nice 26"/>
          <p:cNvCxnSpPr/>
          <p:nvPr/>
        </p:nvCxnSpPr>
        <p:spPr>
          <a:xfrm>
            <a:off x="379708" y="2828441"/>
            <a:ext cx="13251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nice 29"/>
          <p:cNvCxnSpPr/>
          <p:nvPr/>
        </p:nvCxnSpPr>
        <p:spPr>
          <a:xfrm flipV="1">
            <a:off x="379708" y="3274474"/>
            <a:ext cx="1828800" cy="189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Přímá spojnice 2047"/>
          <p:cNvCxnSpPr/>
          <p:nvPr/>
        </p:nvCxnSpPr>
        <p:spPr>
          <a:xfrm flipV="1">
            <a:off x="379708" y="4021810"/>
            <a:ext cx="5300421" cy="15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Přímá spojnice 2051"/>
          <p:cNvCxnSpPr/>
          <p:nvPr/>
        </p:nvCxnSpPr>
        <p:spPr>
          <a:xfrm flipV="1">
            <a:off x="1208868" y="4510007"/>
            <a:ext cx="4362773" cy="77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4" name="Přímá spojnice 2053"/>
          <p:cNvCxnSpPr/>
          <p:nvPr/>
        </p:nvCxnSpPr>
        <p:spPr>
          <a:xfrm flipV="1">
            <a:off x="379708" y="4765729"/>
            <a:ext cx="3583983" cy="154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333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pic>
        <p:nvPicPr>
          <p:cNvPr id="3074" name="Picture 2" descr="C:\Users\Adam\Desktop\Screenshot - 9_4 00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437" y="550189"/>
            <a:ext cx="8495062" cy="56181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9134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34157" y="2489915"/>
            <a:ext cx="8596668" cy="1320800"/>
          </a:xfrm>
        </p:spPr>
        <p:txBody>
          <a:bodyPr/>
          <a:lstStyle/>
          <a:p>
            <a:r>
              <a:rPr lang="cs-CZ" dirty="0" smtClean="0"/>
              <a:t>DĚKUJEME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11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81318"/>
          </a:xfrm>
        </p:spPr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61375"/>
            <a:ext cx="8596668" cy="4379987"/>
          </a:xfrm>
        </p:spPr>
        <p:txBody>
          <a:bodyPr>
            <a:normAutofit/>
          </a:bodyPr>
          <a:lstStyle/>
          <a:p>
            <a:r>
              <a:rPr lang="cs-CZ" sz="1200" dirty="0"/>
              <a:t>WHO | </a:t>
            </a:r>
            <a:r>
              <a:rPr lang="cs-CZ" sz="1200" dirty="0" err="1"/>
              <a:t>Global</a:t>
            </a:r>
            <a:r>
              <a:rPr lang="cs-CZ" sz="1200" dirty="0"/>
              <a:t> report on diabetes. </a:t>
            </a:r>
            <a:r>
              <a:rPr lang="cs-CZ" sz="1200" dirty="0" smtClean="0"/>
              <a:t>(</a:t>
            </a:r>
            <a:r>
              <a:rPr lang="cs-CZ" sz="1200" dirty="0" err="1" smtClean="0"/>
              <a:t>n.d</a:t>
            </a:r>
            <a:r>
              <a:rPr lang="cs-CZ" sz="1200" dirty="0" smtClean="0"/>
              <a:t>.). </a:t>
            </a:r>
            <a:r>
              <a:rPr lang="cs-CZ" sz="1200" dirty="0" err="1"/>
              <a:t>Retrieved</a:t>
            </a:r>
            <a:r>
              <a:rPr lang="cs-CZ" sz="1200" dirty="0"/>
              <a:t> </a:t>
            </a:r>
            <a:r>
              <a:rPr lang="cs-CZ" sz="1200" dirty="0" err="1"/>
              <a:t>April</a:t>
            </a:r>
            <a:r>
              <a:rPr lang="cs-CZ" sz="1200" dirty="0"/>
              <a:t> 6, 2017</a:t>
            </a:r>
            <a:r>
              <a:rPr lang="cs-CZ" sz="1200" dirty="0" smtClean="0"/>
              <a:t>, z http</a:t>
            </a:r>
            <a:r>
              <a:rPr lang="cs-CZ" sz="1200" dirty="0"/>
              <a:t>://www.who.int/diabetes/global-report/en</a:t>
            </a:r>
            <a:r>
              <a:rPr lang="cs-CZ" sz="1200" dirty="0" smtClean="0"/>
              <a:t>/</a:t>
            </a:r>
          </a:p>
          <a:p>
            <a:r>
              <a:rPr lang="en-US" sz="1200" dirty="0"/>
              <a:t>IDF Diabetes Atlas Group. (2015). Update of mortality attributable to diabetes for the </a:t>
            </a:r>
            <a:r>
              <a:rPr lang="en-US" sz="1200" dirty="0" smtClean="0"/>
              <a:t>IDF</a:t>
            </a:r>
            <a:r>
              <a:rPr lang="cs-CZ" sz="1200" dirty="0" smtClean="0"/>
              <a:t> </a:t>
            </a:r>
            <a:r>
              <a:rPr lang="en-US" sz="1200" dirty="0" smtClean="0"/>
              <a:t>Diabetes </a:t>
            </a:r>
            <a:r>
              <a:rPr lang="en-US" sz="1200" dirty="0"/>
              <a:t>Atlas: Estimates for the year 2013. Diabetes Research and Clinical </a:t>
            </a:r>
            <a:r>
              <a:rPr lang="en-US" sz="1200" dirty="0" smtClean="0"/>
              <a:t>Practice,</a:t>
            </a:r>
            <a:r>
              <a:rPr lang="cs-CZ" sz="1200" dirty="0" smtClean="0"/>
              <a:t> </a:t>
            </a:r>
            <a:r>
              <a:rPr lang="en-US" sz="1200" dirty="0" smtClean="0"/>
              <a:t>109(3</a:t>
            </a:r>
            <a:r>
              <a:rPr lang="en-US" sz="1200" dirty="0"/>
              <a:t>), 461–465</a:t>
            </a:r>
            <a:r>
              <a:rPr lang="en-US" sz="1200" dirty="0" smtClean="0"/>
              <a:t>.</a:t>
            </a:r>
            <a:endParaRPr lang="cs-CZ" sz="1200" dirty="0" smtClean="0"/>
          </a:p>
          <a:p>
            <a:r>
              <a:rPr lang="cs-CZ" sz="1200" dirty="0" smtClean="0"/>
              <a:t>ÚZIS, Incidence diabetu </a:t>
            </a:r>
            <a:r>
              <a:rPr lang="cs-CZ" sz="1200" dirty="0" err="1" smtClean="0"/>
              <a:t>mellitu</a:t>
            </a:r>
            <a:r>
              <a:rPr lang="cs-CZ" sz="1200" dirty="0" smtClean="0"/>
              <a:t> (</a:t>
            </a:r>
            <a:r>
              <a:rPr lang="cs-CZ" sz="1200" dirty="0" err="1" smtClean="0"/>
              <a:t>n.d</a:t>
            </a:r>
            <a:r>
              <a:rPr lang="cs-CZ" sz="1200" dirty="0" smtClean="0"/>
              <a:t>.). </a:t>
            </a:r>
            <a:r>
              <a:rPr lang="cs-CZ" sz="1200" dirty="0" err="1" smtClean="0"/>
              <a:t>Retrieved</a:t>
            </a:r>
            <a:r>
              <a:rPr lang="cs-CZ" sz="1200" dirty="0" smtClean="0"/>
              <a:t> </a:t>
            </a:r>
            <a:r>
              <a:rPr lang="cs-CZ" sz="1200" dirty="0" err="1" smtClean="0"/>
              <a:t>April</a:t>
            </a:r>
            <a:r>
              <a:rPr lang="cs-CZ" sz="1200" dirty="0"/>
              <a:t> 6, 2017, z http://reporting.uzis.cz/jhm/index.php?pg=statisticke-vystupy--morbidita--incidence-dle-diagnoz--</a:t>
            </a:r>
            <a:r>
              <a:rPr lang="cs-CZ" sz="1200" dirty="0" smtClean="0"/>
              <a:t>incidence-diabetu-mellitu</a:t>
            </a:r>
          </a:p>
          <a:p>
            <a:r>
              <a:rPr lang="cs-CZ" sz="1200" dirty="0" smtClean="0"/>
              <a:t>ÚZIS, Prevalence diabetu </a:t>
            </a:r>
            <a:r>
              <a:rPr lang="cs-CZ" sz="1200" dirty="0" err="1"/>
              <a:t>mellitu</a:t>
            </a:r>
            <a:r>
              <a:rPr lang="cs-CZ" sz="1200" dirty="0"/>
              <a:t> (</a:t>
            </a:r>
            <a:r>
              <a:rPr lang="cs-CZ" sz="1200" dirty="0" err="1"/>
              <a:t>n.d</a:t>
            </a:r>
            <a:r>
              <a:rPr lang="cs-CZ" sz="1200" dirty="0"/>
              <a:t>.). </a:t>
            </a:r>
            <a:r>
              <a:rPr lang="cs-CZ" sz="1200" dirty="0" err="1"/>
              <a:t>Retrieved</a:t>
            </a:r>
            <a:r>
              <a:rPr lang="cs-CZ" sz="1200" dirty="0"/>
              <a:t> </a:t>
            </a:r>
            <a:r>
              <a:rPr lang="cs-CZ" sz="1200" dirty="0" err="1"/>
              <a:t>April</a:t>
            </a:r>
            <a:r>
              <a:rPr lang="cs-CZ" sz="1200" dirty="0"/>
              <a:t> 6, 2017, </a:t>
            </a:r>
            <a:r>
              <a:rPr lang="cs-CZ" sz="1200" dirty="0" smtClean="0"/>
              <a:t>z http</a:t>
            </a:r>
            <a:r>
              <a:rPr lang="cs-CZ" sz="1200" dirty="0"/>
              <a:t>://reporting.uzis.cz/jhm/index.php?pg=statisticke-vystupy--morbidita--intervalova-prevalence-dle-diagnoz--</a:t>
            </a:r>
            <a:r>
              <a:rPr lang="cs-CZ" sz="1200" dirty="0" smtClean="0"/>
              <a:t>prevalence-diabetu-mellitu</a:t>
            </a:r>
          </a:p>
          <a:p>
            <a:r>
              <a:rPr lang="cs-CZ" sz="1200" dirty="0"/>
              <a:t>MENDES, Romeu, et al. </a:t>
            </a:r>
            <a:r>
              <a:rPr lang="cs-CZ" sz="1200" dirty="0" err="1"/>
              <a:t>Exercise</a:t>
            </a:r>
            <a:r>
              <a:rPr lang="cs-CZ" sz="1200" dirty="0"/>
              <a:t> </a:t>
            </a:r>
            <a:r>
              <a:rPr lang="cs-CZ" sz="1200" dirty="0" err="1"/>
              <a:t>prescription</a:t>
            </a:r>
            <a:r>
              <a:rPr lang="cs-CZ" sz="1200" dirty="0"/>
              <a:t>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patients</a:t>
            </a:r>
            <a:r>
              <a:rPr lang="cs-CZ" sz="1200" dirty="0"/>
              <a:t> </a:t>
            </a:r>
            <a:r>
              <a:rPr lang="cs-CZ" sz="1200" dirty="0" err="1"/>
              <a:t>with</a:t>
            </a:r>
            <a:r>
              <a:rPr lang="cs-CZ" sz="1200" dirty="0"/>
              <a:t> type 2 diabetes—a </a:t>
            </a:r>
            <a:r>
              <a:rPr lang="cs-CZ" sz="1200" dirty="0" err="1"/>
              <a:t>synthesis</a:t>
            </a:r>
            <a:r>
              <a:rPr lang="cs-CZ" sz="1200" dirty="0"/>
              <a:t> </a:t>
            </a:r>
            <a:r>
              <a:rPr lang="cs-CZ" sz="1200" dirty="0" err="1"/>
              <a:t>of</a:t>
            </a:r>
            <a:r>
              <a:rPr lang="cs-CZ" sz="1200" dirty="0"/>
              <a:t> </a:t>
            </a:r>
            <a:r>
              <a:rPr lang="cs-CZ" sz="1200" dirty="0" err="1"/>
              <a:t>international</a:t>
            </a:r>
            <a:r>
              <a:rPr lang="cs-CZ" sz="1200" dirty="0"/>
              <a:t> </a:t>
            </a:r>
            <a:r>
              <a:rPr lang="cs-CZ" sz="1200" dirty="0" err="1"/>
              <a:t>recommendations</a:t>
            </a:r>
            <a:r>
              <a:rPr lang="cs-CZ" sz="1200" dirty="0"/>
              <a:t>: </a:t>
            </a:r>
            <a:r>
              <a:rPr lang="cs-CZ" sz="1200" dirty="0" err="1"/>
              <a:t>narrative</a:t>
            </a:r>
            <a:r>
              <a:rPr lang="cs-CZ" sz="1200" dirty="0"/>
              <a:t> </a:t>
            </a:r>
            <a:r>
              <a:rPr lang="cs-CZ" sz="1200" dirty="0" err="1"/>
              <a:t>review</a:t>
            </a:r>
            <a:r>
              <a:rPr lang="cs-CZ" sz="1200" dirty="0"/>
              <a:t>. </a:t>
            </a:r>
            <a:r>
              <a:rPr lang="cs-CZ" sz="1200" i="1" dirty="0"/>
              <a:t>Br J </a:t>
            </a:r>
            <a:r>
              <a:rPr lang="cs-CZ" sz="1200" i="1" dirty="0" err="1"/>
              <a:t>Sports</a:t>
            </a:r>
            <a:r>
              <a:rPr lang="cs-CZ" sz="1200" i="1" dirty="0"/>
              <a:t> Med</a:t>
            </a:r>
            <a:r>
              <a:rPr lang="cs-CZ" sz="1200" dirty="0"/>
              <a:t>, 2016, 50.22: 1379-1381</a:t>
            </a:r>
            <a:r>
              <a:rPr lang="cs-CZ" sz="1200" dirty="0" smtClean="0"/>
              <a:t>.</a:t>
            </a:r>
          </a:p>
          <a:p>
            <a:r>
              <a:rPr lang="cs-CZ" sz="1200" dirty="0" smtClean="0"/>
              <a:t>REYNOLDS</a:t>
            </a:r>
            <a:r>
              <a:rPr lang="cs-CZ" sz="1200" dirty="0"/>
              <a:t>, Andrew N., et al. </a:t>
            </a:r>
            <a:r>
              <a:rPr lang="cs-CZ" sz="1200" dirty="0" err="1"/>
              <a:t>Advice</a:t>
            </a:r>
            <a:r>
              <a:rPr lang="cs-CZ" sz="1200" dirty="0"/>
              <a:t> to </a:t>
            </a:r>
            <a:r>
              <a:rPr lang="cs-CZ" sz="1200" dirty="0" err="1"/>
              <a:t>walk</a:t>
            </a:r>
            <a:r>
              <a:rPr lang="cs-CZ" sz="1200" dirty="0"/>
              <a:t> </a:t>
            </a:r>
            <a:r>
              <a:rPr lang="cs-CZ" sz="1200" dirty="0" err="1"/>
              <a:t>after</a:t>
            </a:r>
            <a:r>
              <a:rPr lang="cs-CZ" sz="1200" dirty="0"/>
              <a:t> </a:t>
            </a:r>
            <a:r>
              <a:rPr lang="cs-CZ" sz="1200" dirty="0" err="1"/>
              <a:t>meals</a:t>
            </a:r>
            <a:r>
              <a:rPr lang="cs-CZ" sz="1200" dirty="0"/>
              <a:t> </a:t>
            </a:r>
            <a:r>
              <a:rPr lang="cs-CZ" sz="1200" dirty="0" err="1"/>
              <a:t>is</a:t>
            </a:r>
            <a:r>
              <a:rPr lang="cs-CZ" sz="1200" dirty="0"/>
              <a:t> more </a:t>
            </a:r>
            <a:r>
              <a:rPr lang="cs-CZ" sz="1200" dirty="0" err="1"/>
              <a:t>effective</a:t>
            </a:r>
            <a:r>
              <a:rPr lang="cs-CZ" sz="1200" dirty="0"/>
              <a:t> </a:t>
            </a:r>
            <a:r>
              <a:rPr lang="cs-CZ" sz="1200" dirty="0" err="1"/>
              <a:t>for</a:t>
            </a:r>
            <a:r>
              <a:rPr lang="cs-CZ" sz="1200" dirty="0"/>
              <a:t> </a:t>
            </a:r>
            <a:r>
              <a:rPr lang="cs-CZ" sz="1200" dirty="0" err="1"/>
              <a:t>lowering</a:t>
            </a:r>
            <a:r>
              <a:rPr lang="cs-CZ" sz="1200" dirty="0"/>
              <a:t> </a:t>
            </a:r>
            <a:r>
              <a:rPr lang="cs-CZ" sz="1200" dirty="0" err="1"/>
              <a:t>postprandial</a:t>
            </a:r>
            <a:r>
              <a:rPr lang="cs-CZ" sz="1200" dirty="0"/>
              <a:t> </a:t>
            </a:r>
            <a:r>
              <a:rPr lang="cs-CZ" sz="1200" dirty="0" err="1"/>
              <a:t>glycaemia</a:t>
            </a:r>
            <a:r>
              <a:rPr lang="cs-CZ" sz="1200" dirty="0"/>
              <a:t> in type 2 diabetes </a:t>
            </a:r>
            <a:r>
              <a:rPr lang="cs-CZ" sz="1200" dirty="0" err="1"/>
              <a:t>mellitus</a:t>
            </a:r>
            <a:r>
              <a:rPr lang="cs-CZ" sz="1200" dirty="0"/>
              <a:t> </a:t>
            </a:r>
            <a:r>
              <a:rPr lang="cs-CZ" sz="1200" dirty="0" err="1"/>
              <a:t>than</a:t>
            </a:r>
            <a:r>
              <a:rPr lang="cs-CZ" sz="1200" dirty="0"/>
              <a:t> </a:t>
            </a:r>
            <a:r>
              <a:rPr lang="cs-CZ" sz="1200" dirty="0" err="1"/>
              <a:t>advice</a:t>
            </a:r>
            <a:r>
              <a:rPr lang="cs-CZ" sz="1200" dirty="0"/>
              <a:t> </a:t>
            </a:r>
            <a:r>
              <a:rPr lang="cs-CZ" sz="1200" dirty="0" err="1"/>
              <a:t>that</a:t>
            </a:r>
            <a:r>
              <a:rPr lang="cs-CZ" sz="1200" dirty="0"/>
              <a:t> </a:t>
            </a:r>
            <a:r>
              <a:rPr lang="cs-CZ" sz="1200" dirty="0" err="1"/>
              <a:t>does</a:t>
            </a:r>
            <a:r>
              <a:rPr lang="cs-CZ" sz="1200" dirty="0"/>
              <a:t> not </a:t>
            </a:r>
            <a:r>
              <a:rPr lang="cs-CZ" sz="1200" dirty="0" err="1"/>
              <a:t>specify</a:t>
            </a:r>
            <a:r>
              <a:rPr lang="cs-CZ" sz="1200" dirty="0"/>
              <a:t> </a:t>
            </a:r>
            <a:r>
              <a:rPr lang="cs-CZ" sz="1200" dirty="0" err="1"/>
              <a:t>timing</a:t>
            </a:r>
            <a:r>
              <a:rPr lang="cs-CZ" sz="1200" dirty="0"/>
              <a:t>: a </a:t>
            </a:r>
            <a:r>
              <a:rPr lang="cs-CZ" sz="1200" dirty="0" err="1"/>
              <a:t>randomised</a:t>
            </a:r>
            <a:r>
              <a:rPr lang="cs-CZ" sz="1200" dirty="0"/>
              <a:t> crossover study. </a:t>
            </a:r>
            <a:r>
              <a:rPr lang="cs-CZ" sz="1200" i="1" dirty="0" err="1"/>
              <a:t>Diabetologia</a:t>
            </a:r>
            <a:r>
              <a:rPr lang="cs-CZ" sz="1200" dirty="0"/>
              <a:t>, 2016, 59.12: 2572-2578</a:t>
            </a:r>
            <a:r>
              <a:rPr lang="cs-CZ" sz="1200" dirty="0" smtClean="0"/>
              <a:t>.</a:t>
            </a:r>
          </a:p>
          <a:p>
            <a:r>
              <a:rPr lang="en-US" sz="1200" dirty="0"/>
              <a:t>HEATH, G. W., et al. Effects of exercise and lack of exercise on glucose tolerance and insulin sensitivity. </a:t>
            </a:r>
            <a:r>
              <a:rPr lang="en-US" sz="1200" i="1" dirty="0"/>
              <a:t>Journal of Applied Physiology</a:t>
            </a:r>
            <a:r>
              <a:rPr lang="en-US" sz="1200" dirty="0"/>
              <a:t>, 1983, 55.2: 512-517</a:t>
            </a:r>
            <a:r>
              <a:rPr lang="en-US" sz="1200" dirty="0" smtClean="0"/>
              <a:t>.</a:t>
            </a:r>
            <a:endParaRPr lang="cs-CZ" sz="1200" dirty="0" smtClean="0"/>
          </a:p>
          <a:p>
            <a:r>
              <a:rPr lang="cs-CZ" sz="1200" dirty="0"/>
              <a:t>STEJSKAL, P. </a:t>
            </a:r>
            <a:r>
              <a:rPr lang="cs-CZ" sz="1200" dirty="0" smtClean="0"/>
              <a:t>DM. </a:t>
            </a:r>
            <a:r>
              <a:rPr lang="cs-CZ" sz="1200" dirty="0"/>
              <a:t>Aplikovaná patofyziologie a epidemiologie neinfekčních </a:t>
            </a:r>
            <a:r>
              <a:rPr lang="cs-CZ" sz="1200" dirty="0" smtClean="0"/>
              <a:t>nemocí</a:t>
            </a:r>
            <a:r>
              <a:rPr lang="cs-CZ" sz="1200" dirty="0"/>
              <a:t>.</a:t>
            </a:r>
            <a:r>
              <a:rPr lang="cs-CZ" sz="1200" dirty="0" smtClean="0"/>
              <a:t> </a:t>
            </a:r>
            <a:r>
              <a:rPr lang="cs-CZ" sz="1200" dirty="0" err="1" smtClean="0"/>
              <a:t>Retrieved</a:t>
            </a:r>
            <a:r>
              <a:rPr lang="cs-CZ" sz="1200" dirty="0" smtClean="0"/>
              <a:t> </a:t>
            </a:r>
            <a:r>
              <a:rPr lang="cs-CZ" sz="1200" dirty="0" err="1" smtClean="0"/>
              <a:t>April</a:t>
            </a:r>
            <a:r>
              <a:rPr lang="cs-CZ" sz="1200" dirty="0" smtClean="0"/>
              <a:t> 26, 2017, z https</a:t>
            </a:r>
            <a:r>
              <a:rPr lang="cs-CZ" sz="1200" dirty="0"/>
              <a:t>://is.muni.cz/auth/el/1451/jaro2017/np2412/um/04_DM.pdf?studium=760887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80465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7076"/>
          </a:xfrm>
        </p:spPr>
        <p:txBody>
          <a:bodyPr/>
          <a:lstStyle/>
          <a:p>
            <a:r>
              <a:rPr lang="cs-CZ" dirty="0" smtClean="0"/>
              <a:t>Úvod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16677"/>
            <a:ext cx="8596668" cy="4624686"/>
          </a:xfrm>
        </p:spPr>
        <p:txBody>
          <a:bodyPr/>
          <a:lstStyle/>
          <a:p>
            <a:r>
              <a:rPr lang="cs-CZ" dirty="0"/>
              <a:t>DM je chronické metabolické onemocnění charakterizované </a:t>
            </a:r>
            <a:r>
              <a:rPr lang="cs-CZ" b="1" dirty="0"/>
              <a:t>absolutním nebo relativním nedostatkem inzulinu a následnou hyperglykémií</a:t>
            </a:r>
            <a:r>
              <a:rPr lang="cs-CZ" dirty="0"/>
              <a:t> </a:t>
            </a: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Symptomy:</a:t>
            </a:r>
          </a:p>
          <a:p>
            <a:r>
              <a:rPr lang="cs-CZ" dirty="0" smtClean="0"/>
              <a:t>Únava</a:t>
            </a:r>
          </a:p>
          <a:p>
            <a:r>
              <a:rPr lang="cs-CZ" dirty="0" smtClean="0"/>
              <a:t>Polyurie</a:t>
            </a:r>
          </a:p>
          <a:p>
            <a:r>
              <a:rPr lang="cs-CZ" dirty="0" smtClean="0"/>
              <a:t>Polydipsie</a:t>
            </a:r>
          </a:p>
          <a:p>
            <a:r>
              <a:rPr lang="cs-CZ" dirty="0" smtClean="0"/>
              <a:t>Polyfagie</a:t>
            </a:r>
          </a:p>
          <a:p>
            <a:r>
              <a:rPr lang="cs-CZ" dirty="0" smtClean="0"/>
              <a:t>Zhoršené vidění</a:t>
            </a:r>
          </a:p>
          <a:p>
            <a:r>
              <a:rPr lang="cs-CZ" dirty="0" smtClean="0"/>
              <a:t>Špatné hojení ran</a:t>
            </a:r>
          </a:p>
          <a:p>
            <a:r>
              <a:rPr lang="cs-CZ" dirty="0" smtClean="0"/>
              <a:t>Snížená rezistence vůči infekci</a:t>
            </a:r>
          </a:p>
          <a:p>
            <a:endParaRPr lang="cs-CZ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5668" y="2217018"/>
            <a:ext cx="3477110" cy="432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1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T1DM vs. T2DM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403797"/>
            <a:ext cx="8596668" cy="4637565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/>
              <a:t>T1DM (5-10%)</a:t>
            </a:r>
          </a:p>
          <a:p>
            <a:r>
              <a:rPr lang="cs-CZ" dirty="0" smtClean="0"/>
              <a:t>Autoimunitní onemocnění (destrukce </a:t>
            </a:r>
            <a:r>
              <a:rPr lang="el-GR" dirty="0" smtClean="0"/>
              <a:t>β</a:t>
            </a:r>
            <a:r>
              <a:rPr lang="cs-CZ" dirty="0" smtClean="0"/>
              <a:t> buněk)</a:t>
            </a:r>
          </a:p>
          <a:p>
            <a:r>
              <a:rPr lang="cs-CZ" dirty="0" smtClean="0"/>
              <a:t>Nedostatek inzulínu je absolutní (koncentrace nízká až nulová)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T2DM (90-95%)</a:t>
            </a:r>
          </a:p>
          <a:p>
            <a:r>
              <a:rPr lang="cs-CZ" dirty="0"/>
              <a:t>Periferní tkáňová rezistence na inzulin </a:t>
            </a:r>
            <a:r>
              <a:rPr lang="cs-CZ" sz="2000" dirty="0"/>
              <a:t>(</a:t>
            </a:r>
            <a:r>
              <a:rPr lang="cs-CZ" dirty="0" smtClean="0"/>
              <a:t>obsazení </a:t>
            </a:r>
            <a:r>
              <a:rPr lang="cs-CZ" dirty="0"/>
              <a:t>inzulinových </a:t>
            </a:r>
            <a:r>
              <a:rPr lang="cs-CZ" dirty="0" smtClean="0"/>
              <a:t>receptorů)</a:t>
            </a:r>
          </a:p>
          <a:p>
            <a:r>
              <a:rPr lang="cs-CZ" dirty="0"/>
              <a:t>Defektní sekrece zralého </a:t>
            </a:r>
            <a:r>
              <a:rPr lang="cs-CZ" dirty="0" smtClean="0"/>
              <a:t>inzulinu </a:t>
            </a:r>
            <a:r>
              <a:rPr lang="cs-CZ" sz="2000" dirty="0" smtClean="0"/>
              <a:t>(</a:t>
            </a:r>
            <a:r>
              <a:rPr lang="cs-CZ" dirty="0" err="1" smtClean="0"/>
              <a:t>hyperinzulinémie</a:t>
            </a:r>
            <a:r>
              <a:rPr lang="cs-CZ" dirty="0" smtClean="0"/>
              <a:t>)</a:t>
            </a:r>
          </a:p>
          <a:p>
            <a:r>
              <a:rPr lang="cs-CZ" dirty="0" smtClean="0"/>
              <a:t>Relativní nedostatek inzulínu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4583" y="1623977"/>
            <a:ext cx="2924583" cy="847843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155" y="4478436"/>
            <a:ext cx="3048425" cy="98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602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5408"/>
          </a:xfrm>
        </p:spPr>
        <p:txBody>
          <a:bodyPr/>
          <a:lstStyle/>
          <a:p>
            <a:r>
              <a:rPr lang="cs-CZ" dirty="0" smtClean="0"/>
              <a:t>Epidemiologie 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275009"/>
            <a:ext cx="8596668" cy="47663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Svět</a:t>
            </a:r>
            <a:r>
              <a:rPr lang="cs-CZ" dirty="0" smtClean="0"/>
              <a:t> </a:t>
            </a:r>
          </a:p>
          <a:p>
            <a:r>
              <a:rPr lang="cs-CZ" dirty="0" smtClean="0"/>
              <a:t>Počet lidí z diabetem se zvýšil 108 mil. v roce 1980 na 422 mil. v roce 2014</a:t>
            </a:r>
          </a:p>
          <a:p>
            <a:r>
              <a:rPr lang="cs-CZ" dirty="0" smtClean="0"/>
              <a:t>V roce 2012, odhadem umřelo přímo na diabetes 1,5 mil. lidí a dalších 2,2 mil. </a:t>
            </a:r>
            <a:r>
              <a:rPr lang="cs-CZ" dirty="0"/>
              <a:t>ú</a:t>
            </a:r>
            <a:r>
              <a:rPr lang="cs-CZ" dirty="0" smtClean="0"/>
              <a:t>mrtí bylo zapříčiněno vysokou hladinou glukózy v krvi</a:t>
            </a:r>
          </a:p>
          <a:p>
            <a:r>
              <a:rPr lang="cs-CZ" dirty="0" smtClean="0"/>
              <a:t>Každá 11 smrt je způsobena diabetem </a:t>
            </a:r>
            <a:r>
              <a:rPr lang="cs-CZ" dirty="0"/>
              <a:t>(IDF Diabetes Atlas Group, 2015)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ČR</a:t>
            </a:r>
            <a:endParaRPr lang="cs-CZ" b="1" dirty="0"/>
          </a:p>
          <a:p>
            <a:r>
              <a:rPr lang="cs-CZ" dirty="0" smtClean="0"/>
              <a:t>2000 – 654 000 případů</a:t>
            </a:r>
          </a:p>
          <a:p>
            <a:r>
              <a:rPr lang="cs-CZ" dirty="0" smtClean="0"/>
              <a:t>2005 – 739 000</a:t>
            </a:r>
          </a:p>
          <a:p>
            <a:r>
              <a:rPr lang="cs-CZ" dirty="0" smtClean="0"/>
              <a:t>2010 – 780 000</a:t>
            </a:r>
          </a:p>
          <a:p>
            <a:r>
              <a:rPr lang="cs-CZ" dirty="0" smtClean="0"/>
              <a:t>2015 – 800 000 </a:t>
            </a:r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sz="2400" b="1" dirty="0" smtClean="0">
                <a:solidFill>
                  <a:srgbClr val="FF0000"/>
                </a:solidFill>
              </a:rPr>
              <a:t>Budoucnost – každý desátý občan !!!</a:t>
            </a:r>
            <a:endParaRPr lang="cs-CZ" sz="2400" b="1" dirty="0">
              <a:solidFill>
                <a:srgbClr val="FF0000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7169" y="3658186"/>
            <a:ext cx="7097115" cy="12955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6447" y="797171"/>
            <a:ext cx="2857899" cy="2448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497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5561"/>
          </a:xfrm>
        </p:spPr>
        <p:txBody>
          <a:bodyPr/>
          <a:lstStyle/>
          <a:p>
            <a:r>
              <a:rPr lang="cs-CZ" dirty="0" smtClean="0"/>
              <a:t>Prevalence 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365161"/>
            <a:ext cx="8596668" cy="4676201"/>
          </a:xfrm>
        </p:spPr>
        <p:txBody>
          <a:bodyPr/>
          <a:lstStyle/>
          <a:p>
            <a:r>
              <a:rPr lang="cs-CZ" dirty="0" smtClean="0"/>
              <a:t>Enormní nárůst po celém světě (předpoklad 2025 dvojnásobek diabetiků)</a:t>
            </a:r>
          </a:p>
          <a:p>
            <a:r>
              <a:rPr lang="cs-CZ" dirty="0" smtClean="0"/>
              <a:t>Dle WHO prevalence </a:t>
            </a:r>
            <a:r>
              <a:rPr lang="cs-CZ" dirty="0"/>
              <a:t>diabetu neustále roste za poslední 3 </a:t>
            </a:r>
            <a:r>
              <a:rPr lang="cs-CZ" dirty="0" smtClean="0"/>
              <a:t>desetiletí </a:t>
            </a:r>
            <a:r>
              <a:rPr lang="cs-CZ" dirty="0"/>
              <a:t>roste nejrychleji v zemích s nízkými a středními </a:t>
            </a:r>
            <a:r>
              <a:rPr lang="cs-CZ" dirty="0" smtClean="0"/>
              <a:t>příjmy</a:t>
            </a:r>
          </a:p>
          <a:p>
            <a:r>
              <a:rPr lang="cs-CZ" dirty="0"/>
              <a:t>Nejvíce ohroženi: američtí Indiáni kmene </a:t>
            </a:r>
            <a:r>
              <a:rPr lang="cs-CZ" dirty="0" err="1"/>
              <a:t>Pima</a:t>
            </a:r>
            <a:r>
              <a:rPr lang="cs-CZ" dirty="0"/>
              <a:t>, australští domorodci, Polynésané, Afroameričané….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611" y="3104626"/>
            <a:ext cx="6192114" cy="375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97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8439"/>
          </a:xfrm>
        </p:spPr>
        <p:txBody>
          <a:bodyPr/>
          <a:lstStyle/>
          <a:p>
            <a:r>
              <a:rPr lang="cs-CZ" dirty="0" smtClean="0"/>
              <a:t>Prevalence v ČR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992" y="1378039"/>
            <a:ext cx="9719231" cy="5364111"/>
          </a:xfrm>
        </p:spPr>
      </p:pic>
    </p:spTree>
    <p:extLst>
      <p:ext uri="{BB962C8B-B14F-4D97-AF65-F5344CB8AC3E}">
        <p14:creationId xmlns:p14="http://schemas.microsoft.com/office/powerpoint/2010/main" val="17570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Incidence v ČR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862" y="1609859"/>
            <a:ext cx="11110873" cy="4063308"/>
          </a:xfrm>
        </p:spPr>
      </p:pic>
    </p:spTree>
    <p:extLst>
      <p:ext uri="{BB962C8B-B14F-4D97-AF65-F5344CB8AC3E}">
        <p14:creationId xmlns:p14="http://schemas.microsoft.com/office/powerpoint/2010/main" val="1264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Predikční faktory 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10437"/>
            <a:ext cx="8596668" cy="4430926"/>
          </a:xfrm>
        </p:spPr>
        <p:txBody>
          <a:bodyPr/>
          <a:lstStyle/>
          <a:p>
            <a:r>
              <a:rPr lang="cs-CZ" dirty="0" smtClean="0"/>
              <a:t>Stoupající hmotnost v dospělosti</a:t>
            </a:r>
          </a:p>
          <a:p>
            <a:r>
              <a:rPr lang="cs-CZ" dirty="0" smtClean="0"/>
              <a:t>Závažnost obezity, rozložení tuku s vysokým obvodem pasu</a:t>
            </a:r>
          </a:p>
          <a:p>
            <a:r>
              <a:rPr lang="cs-CZ" dirty="0" smtClean="0"/>
              <a:t>Stoupání glykémie a </a:t>
            </a:r>
            <a:r>
              <a:rPr lang="cs-CZ" dirty="0" err="1" smtClean="0"/>
              <a:t>inzulinémie</a:t>
            </a:r>
            <a:endParaRPr lang="cs-CZ" dirty="0" smtClean="0"/>
          </a:p>
          <a:p>
            <a:r>
              <a:rPr lang="cs-CZ" dirty="0" smtClean="0"/>
              <a:t>Gestační diabetes v anamnéze</a:t>
            </a:r>
          </a:p>
          <a:p>
            <a:r>
              <a:rPr lang="cs-CZ" dirty="0" smtClean="0"/>
              <a:t>Nízká fyzická aktivita</a:t>
            </a:r>
          </a:p>
          <a:p>
            <a:r>
              <a:rPr lang="cs-CZ" dirty="0" smtClean="0"/>
              <a:t>Nízká porodní váha</a:t>
            </a:r>
          </a:p>
          <a:p>
            <a:r>
              <a:rPr lang="cs-CZ" dirty="0" smtClean="0"/>
              <a:t>Dietní vlivy</a:t>
            </a:r>
          </a:p>
          <a:p>
            <a:r>
              <a:rPr lang="cs-CZ" dirty="0" smtClean="0"/>
              <a:t>Rodinná anamnéza</a:t>
            </a:r>
          </a:p>
          <a:p>
            <a:r>
              <a:rPr lang="cs-CZ" dirty="0" smtClean="0"/>
              <a:t>Hypertenze</a:t>
            </a:r>
          </a:p>
          <a:p>
            <a:r>
              <a:rPr lang="cs-CZ" dirty="0" smtClean="0"/>
              <a:t>Metabolický syndrom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215" y="3689907"/>
            <a:ext cx="7924795" cy="1317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6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34852"/>
            <a:ext cx="8596668" cy="618185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PA a T2DM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953037"/>
            <a:ext cx="8840153" cy="5679583"/>
          </a:xfrm>
        </p:spPr>
        <p:txBody>
          <a:bodyPr>
            <a:normAutofit fontScale="92500" lnSpcReduction="10000"/>
          </a:bodyPr>
          <a:lstStyle/>
          <a:p>
            <a:r>
              <a:rPr lang="cs-CZ" sz="1400" dirty="0" smtClean="0"/>
              <a:t>Enormní význam</a:t>
            </a:r>
          </a:p>
          <a:p>
            <a:r>
              <a:rPr lang="cs-CZ" sz="1400" dirty="0" smtClean="0"/>
              <a:t>Kombinace aerobní PA + odporový trénink </a:t>
            </a:r>
          </a:p>
          <a:p>
            <a:endParaRPr lang="cs-CZ" sz="1400" dirty="0"/>
          </a:p>
          <a:p>
            <a:pPr marL="0" indent="0">
              <a:buNone/>
            </a:pPr>
            <a:r>
              <a:rPr lang="cs-CZ" sz="1400" dirty="0" smtClean="0"/>
              <a:t>Aerobní PA</a:t>
            </a:r>
            <a:r>
              <a:rPr lang="cs-CZ" sz="1400" dirty="0"/>
              <a:t>: </a:t>
            </a:r>
            <a:endParaRPr lang="cs-CZ" sz="1400" dirty="0" smtClean="0"/>
          </a:p>
          <a:p>
            <a:r>
              <a:rPr lang="cs-CZ" sz="1400" dirty="0" smtClean="0"/>
              <a:t>150 </a:t>
            </a:r>
            <a:r>
              <a:rPr lang="cs-CZ" sz="1400" dirty="0"/>
              <a:t>min střední až </a:t>
            </a:r>
            <a:r>
              <a:rPr lang="cs-CZ" sz="1400" dirty="0" smtClean="0"/>
              <a:t>vysoké, (60-85 </a:t>
            </a:r>
            <a:r>
              <a:rPr lang="cs-CZ" sz="1400" dirty="0"/>
              <a:t>% MTR) aerobní aktivity </a:t>
            </a:r>
            <a:r>
              <a:rPr lang="cs-CZ" sz="1400" dirty="0" smtClean="0"/>
              <a:t>za </a:t>
            </a:r>
            <a:r>
              <a:rPr lang="cs-CZ" sz="1400" dirty="0"/>
              <a:t>týden </a:t>
            </a:r>
            <a:r>
              <a:rPr lang="cs-CZ" sz="1400" dirty="0" smtClean="0"/>
              <a:t>(3-5/týden), ideálně denně</a:t>
            </a:r>
          </a:p>
          <a:p>
            <a:r>
              <a:rPr lang="cs-CZ" sz="1400" dirty="0"/>
              <a:t>Chůze, běh, cyklistika, plavání, </a:t>
            </a:r>
            <a:r>
              <a:rPr lang="cs-CZ" sz="1400" dirty="0" smtClean="0"/>
              <a:t>veslování</a:t>
            </a:r>
            <a:r>
              <a:rPr lang="cs-CZ" sz="1400" dirty="0"/>
              <a:t>, </a:t>
            </a:r>
            <a:r>
              <a:rPr lang="cs-CZ" sz="1400" dirty="0" err="1"/>
              <a:t>Nordic</a:t>
            </a:r>
            <a:r>
              <a:rPr lang="cs-CZ" sz="1400" dirty="0"/>
              <a:t> </a:t>
            </a:r>
            <a:r>
              <a:rPr lang="cs-CZ" sz="1400" dirty="0" err="1"/>
              <a:t>walking</a:t>
            </a:r>
            <a:r>
              <a:rPr lang="cs-CZ" sz="1400" dirty="0"/>
              <a:t> atp</a:t>
            </a:r>
            <a:r>
              <a:rPr lang="cs-CZ" sz="1400" dirty="0" smtClean="0"/>
              <a:t>.</a:t>
            </a:r>
            <a:endParaRPr lang="cs-CZ" sz="1400" dirty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Odporový trénink</a:t>
            </a:r>
          </a:p>
          <a:p>
            <a:r>
              <a:rPr lang="cs-CZ" sz="1400" dirty="0"/>
              <a:t>Nízká až střední intenzita, více </a:t>
            </a:r>
            <a:r>
              <a:rPr lang="cs-CZ" sz="1400" dirty="0" smtClean="0"/>
              <a:t>opakování </a:t>
            </a:r>
            <a:r>
              <a:rPr lang="cs-CZ" sz="1400" dirty="0"/>
              <a:t>(10-15) ve 2-3 </a:t>
            </a:r>
            <a:r>
              <a:rPr lang="cs-CZ" sz="1400" dirty="0" smtClean="0"/>
              <a:t>sériích</a:t>
            </a:r>
            <a:endParaRPr lang="cs-CZ" sz="1400" dirty="0"/>
          </a:p>
          <a:p>
            <a:r>
              <a:rPr lang="cs-CZ" sz="1400" dirty="0" smtClean="0"/>
              <a:t>Dbáme na správné zásady provedení</a:t>
            </a:r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r>
              <a:rPr lang="cs-CZ" sz="1400" dirty="0" smtClean="0"/>
              <a:t>Tréninková jednotka</a:t>
            </a:r>
          </a:p>
          <a:p>
            <a:r>
              <a:rPr lang="cs-CZ" sz="1400" dirty="0" err="1" smtClean="0"/>
              <a:t>Warm</a:t>
            </a:r>
            <a:r>
              <a:rPr lang="cs-CZ" sz="1400" dirty="0" smtClean="0"/>
              <a:t> up</a:t>
            </a:r>
          </a:p>
          <a:p>
            <a:r>
              <a:rPr lang="cs-CZ" sz="1400" dirty="0" smtClean="0"/>
              <a:t>30 min hlavní část</a:t>
            </a:r>
          </a:p>
          <a:p>
            <a:r>
              <a:rPr lang="cs-CZ" sz="1400" dirty="0" smtClean="0"/>
              <a:t>Relaxace (zklidnění)</a:t>
            </a:r>
          </a:p>
          <a:p>
            <a:r>
              <a:rPr lang="cs-CZ" sz="1400" dirty="0" smtClean="0"/>
              <a:t>Přestávky na hydrataci</a:t>
            </a:r>
          </a:p>
          <a:p>
            <a:pPr marL="0" indent="0">
              <a:buNone/>
            </a:pPr>
            <a:r>
              <a:rPr lang="cs-CZ" sz="1400" dirty="0" smtClean="0"/>
              <a:t>Cvičební plán </a:t>
            </a:r>
            <a:r>
              <a:rPr lang="cs-CZ" sz="1400" dirty="0"/>
              <a:t>pro jedince s </a:t>
            </a:r>
            <a:r>
              <a:rPr lang="cs-CZ" sz="1400" dirty="0" smtClean="0"/>
              <a:t>diabetem </a:t>
            </a:r>
            <a:r>
              <a:rPr lang="cs-CZ" sz="1400" dirty="0"/>
              <a:t>by </a:t>
            </a:r>
            <a:r>
              <a:rPr lang="cs-CZ" sz="1400" dirty="0" smtClean="0"/>
              <a:t>měl </a:t>
            </a:r>
            <a:r>
              <a:rPr lang="cs-CZ" sz="1400" dirty="0"/>
              <a:t>obsahovat konkrétní informace o druhu, </a:t>
            </a:r>
            <a:r>
              <a:rPr lang="cs-CZ" sz="1400" dirty="0" smtClean="0"/>
              <a:t>způsobu, </a:t>
            </a:r>
            <a:r>
              <a:rPr lang="cs-CZ" sz="1400" dirty="0"/>
              <a:t>trvání, </a:t>
            </a:r>
            <a:r>
              <a:rPr lang="cs-CZ" sz="1400" dirty="0" smtClean="0"/>
              <a:t>intenzitě </a:t>
            </a:r>
            <a:r>
              <a:rPr lang="cs-CZ" sz="1400" dirty="0"/>
              <a:t>a týdenní frekvenci</a:t>
            </a:r>
            <a:r>
              <a:rPr lang="cs-CZ" sz="1400" dirty="0" smtClean="0"/>
              <a:t>. Musí </a:t>
            </a:r>
            <a:r>
              <a:rPr lang="cs-CZ" sz="1400" dirty="0"/>
              <a:t>být </a:t>
            </a:r>
            <a:r>
              <a:rPr lang="cs-CZ" sz="1400" dirty="0" smtClean="0"/>
              <a:t>přizpůsoben </a:t>
            </a:r>
            <a:r>
              <a:rPr lang="cs-CZ" sz="1400" dirty="0"/>
              <a:t>pro každého jednotlivce, na </a:t>
            </a:r>
            <a:r>
              <a:rPr lang="cs-CZ" sz="1400" dirty="0" smtClean="0"/>
              <a:t>základě jeho </a:t>
            </a:r>
            <a:r>
              <a:rPr lang="cs-CZ" sz="1400" dirty="0"/>
              <a:t>komorbidit, </a:t>
            </a:r>
            <a:r>
              <a:rPr lang="cs-CZ" sz="1400" dirty="0" smtClean="0"/>
              <a:t>kontraindikací </a:t>
            </a:r>
            <a:r>
              <a:rPr lang="cs-CZ" sz="1400" dirty="0"/>
              <a:t>a </a:t>
            </a:r>
            <a:r>
              <a:rPr lang="cs-CZ" sz="1400" dirty="0" smtClean="0"/>
              <a:t>reálných </a:t>
            </a:r>
            <a:r>
              <a:rPr lang="cs-CZ" sz="1400" dirty="0"/>
              <a:t>osobních cílů</a:t>
            </a: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pPr marL="0" indent="0">
              <a:buNone/>
            </a:pPr>
            <a:endParaRPr lang="cs-CZ" sz="1400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 smtClean="0"/>
          </a:p>
          <a:p>
            <a:pPr algn="r"/>
            <a:endParaRPr lang="cs-CZ" dirty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989" y="315045"/>
            <a:ext cx="7318386" cy="1275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53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1315</TotalTime>
  <Words>715</Words>
  <Application>Microsoft Office PowerPoint</Application>
  <PresentationFormat>Širokoúhlá obrazovka</PresentationFormat>
  <Paragraphs>141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Faseta</vt:lpstr>
      <vt:lpstr>DIABETES MELITUS</vt:lpstr>
      <vt:lpstr>Úvod</vt:lpstr>
      <vt:lpstr>T1DM vs. T2DM</vt:lpstr>
      <vt:lpstr>Epidemiologie DM</vt:lpstr>
      <vt:lpstr>Prevalence DM</vt:lpstr>
      <vt:lpstr>Prevalence v ČR</vt:lpstr>
      <vt:lpstr>Incidence v ČR</vt:lpstr>
      <vt:lpstr>Predikční faktory DM</vt:lpstr>
      <vt:lpstr>PA a T2DM</vt:lpstr>
      <vt:lpstr>PA a T1DM</vt:lpstr>
      <vt:lpstr>Benefity PA u DM</vt:lpstr>
      <vt:lpstr>Komorbidity DM</vt:lpstr>
      <vt:lpstr>Kontraindikace u DM </vt:lpstr>
      <vt:lpstr>Před začátkem PA </vt:lpstr>
      <vt:lpstr>Časování PA u diabetu</vt:lpstr>
      <vt:lpstr>                                               </vt:lpstr>
      <vt:lpstr>Prezentace aplikace PowerPoint</vt:lpstr>
      <vt:lpstr>DĚKUJEME ZA POZORNOST</vt:lpstr>
      <vt:lpstr>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DIABETES MELITUS</dc:title>
  <dc:creator>Jakub</dc:creator>
  <cp:lastModifiedBy>Jakub</cp:lastModifiedBy>
  <cp:revision>46</cp:revision>
  <dcterms:created xsi:type="dcterms:W3CDTF">2017-04-05T09:24:48Z</dcterms:created>
  <dcterms:modified xsi:type="dcterms:W3CDTF">2017-04-27T06:38:44Z</dcterms:modified>
</cp:coreProperties>
</file>