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4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6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7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8" r:id="rId36"/>
    <p:sldId id="294" r:id="rId37"/>
    <p:sldId id="295" r:id="rId38"/>
    <p:sldId id="296" r:id="rId39"/>
    <p:sldId id="297" r:id="rId40"/>
    <p:sldId id="298" r:id="rId41"/>
    <p:sldId id="299" r:id="rId42"/>
    <p:sldId id="325" r:id="rId43"/>
    <p:sldId id="326" r:id="rId44"/>
    <p:sldId id="269" r:id="rId45"/>
    <p:sldId id="312" r:id="rId46"/>
    <p:sldId id="315" r:id="rId47"/>
    <p:sldId id="313" r:id="rId48"/>
    <p:sldId id="316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15BC-BCA8-413D-87A9-D342EEBBE57E}" type="datetimeFigureOut">
              <a:rPr lang="cs-CZ" smtClean="0"/>
              <a:pPr/>
              <a:t>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C341-5B22-4225-BAD9-94070539BC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APLIKOVANÁ PATOFYZIOLOGIE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EPIDEMIOLOGIE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NEINFEKČNÍCH NEMOCÍ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APKIN 2015/2016</a:t>
            </a: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PSYCHOGENNÍ FAKTORY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deprese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frustrace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napětí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reakce na osamělost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dlouhá chvíle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stres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atd.</a:t>
            </a:r>
          </a:p>
          <a:p>
            <a:endParaRPr lang="cs-CZ" sz="2000" b="1" dirty="0" smtClean="0"/>
          </a:p>
          <a:p>
            <a:pPr algn="ctr"/>
            <a:r>
              <a:rPr lang="cs-CZ" sz="2000" b="1" dirty="0" smtClean="0"/>
              <a:t>+</a:t>
            </a:r>
          </a:p>
          <a:p>
            <a:pPr algn="ctr"/>
            <a:r>
              <a:rPr lang="cs-CZ" sz="2000" b="1" dirty="0" smtClean="0"/>
              <a:t>nevhodné stravovací zvyklosti a návyky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Postprandiální vyplavování endorfinů </a:t>
            </a:r>
          </a:p>
          <a:p>
            <a:pPr algn="ctr"/>
            <a:r>
              <a:rPr lang="cs-CZ" sz="2000" b="1" dirty="0" smtClean="0"/>
              <a:t>= jídlo jako náhrada různých hodnot („jídlo jako droga“) </a:t>
            </a:r>
          </a:p>
          <a:p>
            <a:pPr algn="ctr"/>
            <a:r>
              <a:rPr lang="cs-CZ" sz="2000" b="1" dirty="0" smtClean="0"/>
              <a:t>Stravovací návyky spojeny s emočními potřebami</a:t>
            </a:r>
          </a:p>
          <a:p>
            <a:pPr algn="ctr"/>
            <a:r>
              <a:rPr lang="cs-CZ" sz="2000" b="1" dirty="0" smtClean="0"/>
              <a:t>Nadměrný příjem potravy není spouštěn hladem, </a:t>
            </a:r>
          </a:p>
          <a:p>
            <a:pPr algn="ctr"/>
            <a:r>
              <a:rPr lang="cs-CZ" sz="2000" b="1" dirty="0" smtClean="0"/>
              <a:t>ale reakcí na jiné podněty </a:t>
            </a:r>
          </a:p>
          <a:p>
            <a:pPr algn="ctr"/>
            <a:r>
              <a:rPr lang="cs-CZ" sz="2000" b="1" dirty="0" smtClean="0"/>
              <a:t>Není vyvolán fyziologickou potřebou, ale souvisí s emocemi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SOCIOGRAFICKÉ DETERMINANTY</a:t>
            </a:r>
          </a:p>
          <a:p>
            <a:pPr algn="ctr"/>
            <a:endParaRPr lang="cs-CZ" sz="20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společenské postavení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vzdělání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zaměstnání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historická epocha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vliv kultury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finanční příjem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velikost rodiny (</a:t>
            </a:r>
            <a:r>
              <a:rPr lang="cs-CZ" sz="2000" dirty="0" smtClean="0"/>
              <a:t>jedináček má větší pravděpodobnost stát se obézním, než kdyby žil v rodině s více dětmi)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OBEZITY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celém světě neustále významně stoupá </a:t>
            </a:r>
          </a:p>
          <a:p>
            <a:pPr algn="ctr"/>
            <a:r>
              <a:rPr lang="cs-CZ" sz="2000" b="1" i="1" dirty="0" smtClean="0"/>
              <a:t>(i když v některých zemích klesá zastoupení tuků v potravě</a:t>
            </a:r>
          </a:p>
          <a:p>
            <a:pPr algn="ctr"/>
            <a:r>
              <a:rPr lang="cs-CZ" sz="2000" b="1" i="1" dirty="0" smtClean="0"/>
              <a:t> a stoupá spotřeba ovoce a zeleniny)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VYSPĚLÝCH ZEMÍCH STOUPÁ VÝSKYT OBEZITY ASI O 20 % ZA 10 LET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DĚTÍ A ADOLESCENTŮ O 25 – 30 % ZA 10 LET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Klesá ve většině zemí pohybová aktivita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nedostatek pohybu hraje při vzniku a vývoji obezity velmi důležitou roli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JE METABOLICKÝM RIZIKOVÝM FAKTOREM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DM 2T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ICHS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hypertenze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žlučníkových kamenů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poruchy krevních tuků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rakoviny prsu, tlustého střeva a prostaty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KOMORBIDITY (metabolické) </a:t>
            </a:r>
          </a:p>
          <a:p>
            <a:pPr algn="ctr"/>
            <a:r>
              <a:rPr lang="cs-CZ" sz="2000" b="1" dirty="0" smtClean="0"/>
              <a:t>zvyšují celkovou nemocnost a zvyšují i riziko předčasného úmrtí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prodlužuje dobu hospitalizace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příčinou obtížnějšího a pomalejšího zotavení po různých zdravotních problémech a chirurgických zákrocích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u žen poruchy menstruačního cyklu a neplodnost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KOMPLIKACE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artrózy velkých kloubů dolních končetin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bolesti v zádech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stresová inkontinence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otoky a celulitida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intertrigo </a:t>
            </a:r>
            <a:r>
              <a:rPr lang="cs-CZ" b="1" i="1" dirty="0" smtClean="0"/>
              <a:t>(zánět objevující se v kožních záhybech ve vzájemně přiléhajících oblastech, např. na vnitřní straně stehen, pod prsy, pod břichem, atd.) 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varixy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dušnost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výraznější pocení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atd.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</p:txBody>
      </p:sp>
      <p:pic>
        <p:nvPicPr>
          <p:cNvPr id="43010" name="Picture 2" descr="Výsledek obrázku pro celulit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400300" cy="1543051"/>
          </a:xfrm>
          <a:prstGeom prst="rect">
            <a:avLst/>
          </a:prstGeom>
          <a:noFill/>
        </p:spPr>
      </p:pic>
      <p:pic>
        <p:nvPicPr>
          <p:cNvPr id="43012" name="Picture 4" descr="Výsledek obrázku pro intertri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371725" cy="1581151"/>
          </a:xfrm>
          <a:prstGeom prst="rect">
            <a:avLst/>
          </a:prstGeom>
          <a:noFill/>
        </p:spPr>
      </p:pic>
      <p:pic>
        <p:nvPicPr>
          <p:cNvPr id="43014" name="Picture 6" descr="Výsledek obrázku pro varix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369171" cy="1639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DISTRIBUCE TUKU </a:t>
            </a:r>
          </a:p>
          <a:p>
            <a:pPr algn="ctr"/>
            <a:r>
              <a:rPr lang="cs-CZ" sz="2000" b="1" dirty="0" smtClean="0"/>
              <a:t>(převážně v břišní dutině a v horní polovině těla)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spojeno s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inzulinovou rezistencí,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hyperinzulinémií,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hypertenzí </a:t>
            </a:r>
            <a:r>
              <a:rPr lang="cs-CZ" b="1" i="1" dirty="0" smtClean="0"/>
              <a:t>(cestou zvýšené retence sodíku, přesunem aktivity ANS k sympatiku a zvýšenou hladinou arteriálního adrenalinu),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zvýšeným množstvím intracelulárního vápníku,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hypertrofií hladké svaloviny cév,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zvýšeným množstvím VLDL-cholesterolu a triglyceridů,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sníženou aktivitou lipoproteinové lipázy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899592" y="1196752"/>
            <a:ext cx="7272808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VISCERÁLNÍ ADIPOCYTY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MAJÍ VĚTŠÍ METABOLICKOU AKTIVITU NEŽ V JINÝCH LOKALITÁCH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19672" y="5229200"/>
            <a:ext cx="5760640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NADBYTEK TUKU VE VISCERÁLNÍCH ADIPOCYTECH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VÝRAZNĚ PŘISPÍVÁ KE VZNIKU A PROGRESI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ONEMOCNĚNÍ SPOJENÝCH S OBEZITOU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 animBg="1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04664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Distribuce tuku se hodnotí podle poměru pás – boky (</a:t>
            </a:r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WHR</a:t>
            </a:r>
            <a:r>
              <a:rPr lang="cs-CZ" b="1" dirty="0" smtClean="0"/>
              <a:t>)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WHR &lt; 0,776 </a:t>
            </a:r>
            <a:r>
              <a:rPr lang="cs-CZ" b="1" dirty="0" smtClean="0"/>
              <a:t>= dominující distribuce v dolní polovině těla</a:t>
            </a:r>
          </a:p>
          <a:p>
            <a:pPr algn="ctr"/>
            <a:r>
              <a:rPr lang="cs-CZ" b="1" dirty="0" smtClean="0"/>
              <a:t>WHR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0,913 (u mužů) a &gt; 0,861 (u žen) </a:t>
            </a:r>
            <a:r>
              <a:rPr lang="cs-CZ" b="1" dirty="0" smtClean="0"/>
              <a:t>= riziková distribuce v horní polovině těla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OBVOD PASU</a:t>
            </a:r>
          </a:p>
          <a:p>
            <a:pPr algn="ctr"/>
            <a:r>
              <a:rPr lang="cs-CZ" b="1" dirty="0" smtClean="0"/>
              <a:t>hranice mezi menším a větším rizikem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 cm (muži) a 88 cm (ženy)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menší obvod břicha + nadváha = zvýšené riziko</a:t>
            </a:r>
          </a:p>
          <a:p>
            <a:pPr algn="ctr"/>
            <a:r>
              <a:rPr lang="cs-CZ" b="1" dirty="0" smtClean="0"/>
              <a:t>větší obvod břicha + nadváha = vysoké riziko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Riziko vzniku chronických komorbidit stoupá s obvodem pasu </a:t>
            </a:r>
          </a:p>
          <a:p>
            <a:pPr algn="ctr"/>
            <a:r>
              <a:rPr lang="cs-CZ" b="1" dirty="0" smtClean="0"/>
              <a:t>u všech stupňů obezity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 Horní hranice obvodu pasu, </a:t>
            </a:r>
          </a:p>
          <a:p>
            <a:pPr algn="ctr"/>
            <a:r>
              <a:rPr lang="cs-CZ" b="1" dirty="0" smtClean="0"/>
              <a:t>se kterým se nespojuje riziko zvýšeného výskytu komorbidit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cm (muži) a 80 cm (ženy)</a:t>
            </a:r>
          </a:p>
          <a:p>
            <a:endParaRPr lang="cs-CZ" dirty="0"/>
          </a:p>
        </p:txBody>
      </p:sp>
      <p:pic>
        <p:nvPicPr>
          <p:cNvPr id="40962" name="Picture 2" descr="Výsledek obrázku pro W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14499"/>
            <a:ext cx="74295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/>
              <a:t>Rok 1987 </a:t>
            </a:r>
            <a:r>
              <a:rPr lang="cs-CZ" sz="2000" b="1" dirty="0" smtClean="0"/>
              <a:t>- tuková tkáň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hlavní místo metabolismu pohlavních hormonů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místo produkce </a:t>
            </a:r>
            <a:r>
              <a:rPr lang="cs-CZ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ADIPSIN</a:t>
            </a:r>
            <a:r>
              <a:rPr lang="cs-CZ" sz="2000" b="1" dirty="0" err="1" smtClean="0"/>
              <a:t>u</a:t>
            </a:r>
            <a:r>
              <a:rPr lang="cs-CZ" sz="2000" b="1" dirty="0" smtClean="0"/>
              <a:t> (zpětně vazebně řídí obezitu u hlodavců)</a:t>
            </a:r>
          </a:p>
          <a:p>
            <a:pPr algn="ctr"/>
            <a:r>
              <a:rPr lang="cs-CZ" sz="2000" b="1" u="sng" dirty="0" smtClean="0"/>
              <a:t>Rok 1994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</a:p>
          <a:p>
            <a:pPr algn="ctr"/>
            <a:r>
              <a:rPr lang="cs-CZ" sz="2000" b="1" dirty="0" smtClean="0"/>
              <a:t>tuková tkáň = </a:t>
            </a:r>
            <a:r>
              <a:rPr lang="cs-CZ" sz="2000" b="1" u="sng" dirty="0" smtClean="0"/>
              <a:t>endokrinní orgán</a:t>
            </a:r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u="sng" dirty="0" smtClean="0"/>
              <a:t>Současná doba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tuková tkáň tvoří a vylučuje bioaktivní peptidy </a:t>
            </a:r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ADIPOKINY </a:t>
            </a:r>
          </a:p>
          <a:p>
            <a:r>
              <a:rPr lang="cs-CZ" sz="2000" b="1" dirty="0" smtClean="0"/>
              <a:t>(účinkují na lokální i systémové – endokrinní – úrovni)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tuková tkáň tvoří četné receptory - umožňují reagovat na signály tradičních hormonů i CNS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/>
              <a:t>Uskladňování a uvolňování energie 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/>
              <a:t>Komunikace se vzdálenými orgány (včetně CNS)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TUKOVÁ TKÁŇ JE JEDEN Z NEJVĚTŠÍCH ORGÁNŮ LIDSKÉHO ORGANISMU</a:t>
            </a:r>
          </a:p>
          <a:p>
            <a:pPr algn="ctr"/>
            <a:r>
              <a:rPr lang="cs-CZ" sz="2000" b="1" dirty="0" smtClean="0"/>
              <a:t>VELKÉ MNOŽSTVÍ ADIPOKINŮ OVLIVŇUJE HOMEOSTÁZU ORGANISMU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Excesivní zvýšení nebo snížení množství tukové tkáně 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škodlivé metabolické důsledky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 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07704" y="1340768"/>
            <a:ext cx="50405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Tuková tkáň integrálně zahrnutá </a:t>
            </a:r>
          </a:p>
          <a:p>
            <a:pPr algn="ctr"/>
            <a:r>
              <a:rPr lang="cs-CZ" sz="2000" b="1" dirty="0" smtClean="0"/>
              <a:t>do koordinace řady biologických procesů </a:t>
            </a:r>
          </a:p>
          <a:p>
            <a:pPr algn="ctr"/>
            <a:r>
              <a:rPr lang="cs-CZ" sz="2000" b="1" dirty="0" smtClean="0"/>
              <a:t>týkajících se energetického metabolismu </a:t>
            </a:r>
          </a:p>
          <a:p>
            <a:pPr algn="ctr"/>
            <a:r>
              <a:rPr lang="cs-CZ" sz="2000" b="1" dirty="0" smtClean="0"/>
              <a:t>a neuroendokrinních a imunitních funkcí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</a:t>
            </a:r>
          </a:p>
          <a:p>
            <a:pPr algn="ctr"/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LEHKÝ CHRONICKÝ ZÁNĚT BÍLÉ TUKOVÉ TKÁNĚ</a:t>
            </a:r>
          </a:p>
          <a:p>
            <a:pPr algn="ctr"/>
            <a:r>
              <a:rPr lang="cs-CZ" sz="2000" b="1" dirty="0" smtClean="0"/>
              <a:t>(je v nadbytku) </a:t>
            </a:r>
          </a:p>
          <a:p>
            <a:pPr algn="ctr"/>
            <a:r>
              <a:rPr lang="cs-CZ" sz="2000" b="1" dirty="0" smtClean="0"/>
              <a:t>ADIPOCYTY produkují různé ADIPOKINY </a:t>
            </a:r>
          </a:p>
          <a:p>
            <a:r>
              <a:rPr lang="cs-CZ" sz="2000" b="1" dirty="0" smtClean="0"/>
              <a:t>spojují obezitu s dalšími komponentami </a:t>
            </a:r>
            <a:r>
              <a:rPr lang="cs-CZ" sz="2000" b="1" u="sng" dirty="0" smtClean="0"/>
              <a:t>metabolického syndromu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inzulinová rezistence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hyperizulinémie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dyslipoproteinémie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hypertenze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porušení hemostatických mechanismů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zvýšené množství triglyceridů ve svalové tkáni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řada dalších laboratorních parametrů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/>
              <a:t>Obezita (otylost)</a:t>
            </a:r>
            <a:r>
              <a:rPr lang="cs-CZ" sz="2000" b="1" dirty="0" smtClean="0"/>
              <a:t> </a:t>
            </a:r>
          </a:p>
          <a:p>
            <a:pPr algn="ctr"/>
            <a:r>
              <a:rPr lang="cs-CZ" sz="2000" b="1" dirty="0" smtClean="0"/>
              <a:t>přirozená energetická rezerva v tukové tkáni </a:t>
            </a:r>
          </a:p>
          <a:p>
            <a:pPr algn="ctr"/>
            <a:r>
              <a:rPr lang="cs-CZ" sz="2000" b="1" dirty="0" smtClean="0"/>
              <a:t>stoupá nad obvyklou úroveň a poškozuje zdraví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WHO: </a:t>
            </a:r>
            <a:r>
              <a:rPr lang="cs-CZ" sz="2000" b="1" u="sng" dirty="0" smtClean="0">
                <a:solidFill>
                  <a:srgbClr val="002060"/>
                </a:solidFill>
              </a:rPr>
              <a:t>bělošská evropská populace </a:t>
            </a:r>
            <a:r>
              <a:rPr lang="cs-CZ" sz="2000" b="1" dirty="0" smtClean="0"/>
              <a:t>= BMI &gt; 30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</a:t>
            </a:r>
          </a:p>
          <a:p>
            <a:pPr algn="ctr"/>
            <a:r>
              <a:rPr lang="cs-CZ" sz="2000" b="1" dirty="0" smtClean="0"/>
              <a:t>WHO: asijská a pacifická populace = BMI &gt; 25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(&gt; 27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WHO: </a:t>
            </a:r>
            <a:r>
              <a:rPr lang="cs-CZ" sz="2000" b="1" u="sng" dirty="0" smtClean="0">
                <a:solidFill>
                  <a:srgbClr val="002060"/>
                </a:solidFill>
              </a:rPr>
              <a:t>bělošská evropská populace </a:t>
            </a:r>
            <a:r>
              <a:rPr lang="cs-CZ" sz="2000" b="1" dirty="0" smtClean="0"/>
              <a:t>= BMI = 25 - 30 kg.m</a:t>
            </a:r>
            <a:r>
              <a:rPr lang="cs-CZ" sz="2000" b="1" baseline="30000" dirty="0" smtClean="0"/>
              <a:t>-2 </a:t>
            </a:r>
            <a:r>
              <a:rPr lang="cs-CZ" sz="2000" b="1" dirty="0" smtClean="0"/>
              <a:t>= nadváha </a:t>
            </a:r>
          </a:p>
          <a:p>
            <a:pPr algn="ctr"/>
            <a:r>
              <a:rPr lang="cs-CZ" sz="2000" b="1" dirty="0" smtClean="0"/>
              <a:t>BMI &gt; 27,8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(muži) </a:t>
            </a:r>
          </a:p>
          <a:p>
            <a:pPr algn="ctr"/>
            <a:r>
              <a:rPr lang="cs-CZ" sz="2000" b="1" dirty="0" smtClean="0"/>
              <a:t>BMI &gt; 27,3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(ženy) </a:t>
            </a:r>
          </a:p>
          <a:p>
            <a:pPr algn="ctr"/>
            <a:r>
              <a:rPr lang="cs-CZ" sz="2000" b="1" dirty="0" smtClean="0"/>
              <a:t>= spodní hranice zvýšeného rizika vzniku s obezitou svázaných onemocnění BMI 30,1 – 40,0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= mírná a střední obezita</a:t>
            </a:r>
          </a:p>
          <a:p>
            <a:pPr algn="ctr"/>
            <a:r>
              <a:rPr lang="cs-CZ" sz="2000" b="1" dirty="0" smtClean="0"/>
              <a:t>BMI </a:t>
            </a:r>
            <a:r>
              <a:rPr lang="en-US" sz="2000" b="1" dirty="0" smtClean="0"/>
              <a:t>&gt;</a:t>
            </a:r>
            <a:r>
              <a:rPr lang="cs-CZ" sz="2000" b="1" dirty="0" smtClean="0"/>
              <a:t> 40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= morbidní (smrtelná) obezita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u="sng" dirty="0" smtClean="0">
                <a:solidFill>
                  <a:srgbClr val="002060"/>
                </a:solidFill>
              </a:rPr>
              <a:t>Nadprůměrné množství tělesného tuku </a:t>
            </a:r>
          </a:p>
          <a:p>
            <a:pPr algn="ctr"/>
            <a:r>
              <a:rPr lang="cs-CZ" sz="2000" b="1" dirty="0" smtClean="0"/>
              <a:t>Muži = 16 – 25 %, </a:t>
            </a:r>
          </a:p>
          <a:p>
            <a:pPr algn="ctr"/>
            <a:r>
              <a:rPr lang="cs-CZ" sz="2000" b="1" dirty="0" smtClean="0"/>
              <a:t>Ženy = 24 – 32 %</a:t>
            </a:r>
          </a:p>
          <a:p>
            <a:pPr algn="ctr"/>
            <a:r>
              <a:rPr lang="cs-CZ" sz="2000" b="1" dirty="0" smtClean="0"/>
              <a:t>vyšší hodnoty = rizikové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Akumulace intraabdominálního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masivní změny v produkci a regulaci adipokinů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inzulinová rezistence a systémový zánětu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Hladina cirkulujících adipokinů 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využitelná pro hodnocení rizika vzniku CHNO</a:t>
            </a:r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99992" y="764704"/>
            <a:ext cx="216024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1628800"/>
            <a:ext cx="216024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501008"/>
            <a:ext cx="216024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ADIPOKINY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002060"/>
                </a:solidFill>
              </a:rPr>
              <a:t>HORMONŮM PODOBNÉ PROTEINY </a:t>
            </a:r>
            <a:r>
              <a:rPr lang="cs-CZ" sz="2000" b="1" dirty="0" smtClean="0"/>
              <a:t>(např. leptin, adiponektin nebo omentin)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002060"/>
                </a:solidFill>
              </a:rPr>
              <a:t>ZÁNĚTLIVÉ CYTOKINY </a:t>
            </a:r>
            <a:r>
              <a:rPr lang="cs-CZ" sz="2000" b="1" dirty="0" smtClean="0"/>
              <a:t>(např. TNF-</a:t>
            </a:r>
            <a:r>
              <a:rPr lang="el-GR" sz="2000" b="1" dirty="0" smtClean="0"/>
              <a:t>α</a:t>
            </a:r>
            <a:r>
              <a:rPr lang="cs-CZ" sz="2000" b="1" dirty="0" smtClean="0"/>
              <a:t>, IL-1 atd.)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OVLIVŇUJÍ RŮST, IMUNITU, ZÁNĚT, APOPTÓZU I BUNĚČNÉ DĚLENÍ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mají vysokou biologickou aktivitu a mohou iniciovat akutní i chronický zánět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   </a:t>
            </a:r>
          </a:p>
        </p:txBody>
      </p:sp>
      <p:pic>
        <p:nvPicPr>
          <p:cNvPr id="4098" name="Picture 2" descr="http://bioinfo.imdik.pan.pl/mediawiki/images/c/ce/Adi_ry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5715000" cy="258127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331640" y="3501008"/>
            <a:ext cx="61206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Adipokiny spojují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obezitu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inzulinovou resistenci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distribuci abnormálních tukových depozit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poměr mezi viscerálním a subkutánním tukem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Většina adipokinů tvořených viscerálním tukem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redukuje objem viscerálního tuku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nebo upravuje poměr mezi množstvím viscerálního a subkutánního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Změny v sérových koncentracích adipokinů </a:t>
            </a:r>
          </a:p>
          <a:p>
            <a:pPr algn="ctr"/>
            <a:r>
              <a:rPr lang="cs-CZ" sz="2000" b="1" dirty="0" smtClean="0"/>
              <a:t>a dlouhodobá nerovnováha mezi nimi </a:t>
            </a:r>
          </a:p>
          <a:p>
            <a:pPr algn="ctr"/>
            <a:r>
              <a:rPr lang="cs-CZ" sz="2000" b="1" dirty="0" smtClean="0"/>
              <a:t>vytvářejí patologické podmínky pro vznik inzulinové resistence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Etiopatogeneze obezity: </a:t>
            </a:r>
          </a:p>
          <a:p>
            <a:pPr algn="ctr"/>
            <a:r>
              <a:rPr lang="cs-CZ" sz="2000" b="1" dirty="0" smtClean="0"/>
              <a:t>HYPOTALAMICKÉ, ENDOKRINNÍ A GENETICKY PODMÍNĚNÉ ONEMOCNĚNÍ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 když</a:t>
            </a:r>
          </a:p>
          <a:p>
            <a:pPr algn="ctr"/>
            <a:r>
              <a:rPr lang="cs-CZ" sz="2000" b="1" dirty="0" smtClean="0"/>
              <a:t>důležitou příčinou vzniku nejčastější formy 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dysbalance mezi energetickým příjmem a výdejem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Kombinace nadbytku tuku a cukru v dietě a nedostatku pohybu</a:t>
            </a:r>
          </a:p>
          <a:p>
            <a:pPr algn="ctr"/>
            <a:endParaRPr lang="cs-CZ" sz="2000" b="1" dirty="0" smtClean="0"/>
          </a:p>
        </p:txBody>
      </p:sp>
      <p:pic>
        <p:nvPicPr>
          <p:cNvPr id="2050" name="Picture 2" descr="http://roguehealthandfitness.com/wp-content/uploads/2015/06/obe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98702"/>
            <a:ext cx="5184576" cy="346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Etiopatogeneze obezity: </a:t>
            </a:r>
          </a:p>
          <a:p>
            <a:pPr algn="ctr"/>
            <a:r>
              <a:rPr lang="cs-CZ" sz="2000" b="1" dirty="0" smtClean="0"/>
              <a:t>HYPOTALAMICKÉ, ENDOKRINNÍ A GENETICKY PODMÍNĚNÉ ONEMOCNĚNÍ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Vyvážení prostých energetických hodnot </a:t>
            </a:r>
          </a:p>
          <a:p>
            <a:pPr algn="ctr"/>
            <a:r>
              <a:rPr lang="cs-CZ" sz="2000" b="1" dirty="0" smtClean="0"/>
              <a:t>neznamená efektivní změnu ve zvýšeném ukládání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 nerovnováze přispívá zejména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množství produkovaného inzulinu </a:t>
            </a:r>
            <a:r>
              <a:rPr lang="cs-CZ" b="1" i="1" dirty="0" smtClean="0"/>
              <a:t>(hyperizulinémie, zvýšená odezva inzulinu na glukózu a snížená periferní senzitivita na inzulin)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růstový hormon </a:t>
            </a:r>
            <a:r>
              <a:rPr lang="cs-CZ" b="1" i="1" dirty="0" smtClean="0"/>
              <a:t>(snížená odpověď na inzulinovou stimulaci)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zvýšená produkce adrenokortikálního hormonu předního laloku hypofýzy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zvýšená tvorba a vylučování cholesterolu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snížená aktivita hormon senzitivní lipázy</a:t>
            </a:r>
          </a:p>
          <a:p>
            <a:pPr algn="ctr"/>
            <a:endParaRPr lang="cs-CZ" sz="2000" b="1" dirty="0" smtClean="0"/>
          </a:p>
        </p:txBody>
      </p:sp>
      <p:pic>
        <p:nvPicPr>
          <p:cNvPr id="1026" name="Picture 2" descr="https://thepeanutgallery907.files.wordpress.com/2015/05/1337127709_obe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456384" cy="2358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Někteří pacienti </a:t>
            </a:r>
          </a:p>
          <a:p>
            <a:pPr algn="ctr"/>
            <a:r>
              <a:rPr lang="cs-CZ" sz="2000" b="1" dirty="0" smtClean="0"/>
              <a:t>větší pravděpodobnost úspěšné redukce tělesného tuku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BMI &lt; 35 kg.m</a:t>
            </a:r>
            <a:r>
              <a:rPr lang="cs-CZ" sz="2000" b="1" baseline="30000" dirty="0" smtClean="0"/>
              <a:t>-2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androidní typ distribuce tuku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 anamnéze nemají velké kolísání hmotnosti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dobře a racionálně motivovaní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vznik obezity až v dospělosti </a:t>
            </a:r>
          </a:p>
          <a:p>
            <a:pPr algn="ctr"/>
            <a:endParaRPr lang="cs-CZ" sz="2000" b="1" dirty="0"/>
          </a:p>
        </p:txBody>
      </p:sp>
      <p:pic>
        <p:nvPicPr>
          <p:cNvPr id="40962" name="Picture 2" descr="http://www.ordinace.cz/img/articles/16b9/15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953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Změny v chování (redukční dieta + zvýšení pohybové aktivity)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osoby s nadváhou nebo lehkou či střední obezitou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Invazivnější intervence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pacienti s morbidní obezitou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764704"/>
            <a:ext cx="288032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2564904"/>
            <a:ext cx="288032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 descr="http://www.ethicon.com/sites/default/files/specialties/bariatric/what-obesity-looks-like-588x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17032"/>
            <a:ext cx="6120680" cy="318525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63688" y="6309320"/>
            <a:ext cx="57606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300192" y="3816424"/>
            <a:ext cx="1944216" cy="299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331640" y="3816424"/>
            <a:ext cx="4824536" cy="299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INTERVENCE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dirty="0" smtClean="0"/>
              <a:t>Efektivní nejvýše u střední obezity</a:t>
            </a:r>
          </a:p>
          <a:p>
            <a:pPr algn="ctr"/>
            <a:r>
              <a:rPr lang="cs-CZ" sz="2000" b="1" dirty="0" smtClean="0"/>
              <a:t>Nemusí mít žádoucí účinky u morbidní obezity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Zvýšení energetického výdeje </a:t>
            </a:r>
          </a:p>
          <a:p>
            <a:pPr>
              <a:buFont typeface="Courier New" pitchFamily="49" charset="0"/>
              <a:buChar char="o"/>
            </a:pPr>
            <a:r>
              <a:rPr lang="cs-CZ" sz="2000" b="1" dirty="0" smtClean="0"/>
              <a:t>Cvičení</a:t>
            </a:r>
          </a:p>
          <a:p>
            <a:pPr>
              <a:buFont typeface="Courier New" pitchFamily="49" charset="0"/>
              <a:buChar char="o"/>
            </a:pPr>
            <a:r>
              <a:rPr lang="cs-CZ" sz="2000" b="1" dirty="0" smtClean="0"/>
              <a:t>Zvýšení habituální pohybové aktivity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menší množství energie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menší množství tuku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i="1" dirty="0" smtClean="0"/>
              <a:t>výrazné omezení tuků na přípravu pokrmů a na mazání, včetně rostlinných tuků,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i="1" dirty="0" smtClean="0"/>
              <a:t>vyřazení tučných potravin, např. tučných sýrů, uzenin, tučných mas, paštik, šlehačky, tučných moučníků, sušenek, mražených smetanových krémů, atd.,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i="1" dirty="0" smtClean="0"/>
              <a:t>častější zařazování ryb a drůbeže,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i="1" dirty="0" smtClean="0"/>
              <a:t>výběr mléčných výrobků v nízkotučné variantě,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i="1" dirty="0" smtClean="0"/>
              <a:t>atd.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r>
              <a:rPr lang="cs-CZ" sz="2000" b="1" dirty="0" smtClean="0"/>
              <a:t>Dolní hranice nízkoenergetické diety, </a:t>
            </a:r>
          </a:p>
          <a:p>
            <a:pPr algn="ctr"/>
            <a:r>
              <a:rPr lang="cs-CZ" sz="2000" b="1" dirty="0" smtClean="0"/>
              <a:t>při které lze provozovat intenzivní cvičení,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 4 tisíce kJ (950 kcal)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Zpočátku </a:t>
            </a:r>
          </a:p>
          <a:p>
            <a:pPr algn="ctr"/>
            <a:r>
              <a:rPr lang="cs-CZ" sz="2000" b="1" dirty="0" smtClean="0"/>
              <a:t>snížená schopnost podávat vytrvalostní výkony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Postupně </a:t>
            </a:r>
          </a:p>
          <a:p>
            <a:pPr algn="ctr"/>
            <a:r>
              <a:rPr lang="cs-CZ" sz="2000" b="1" dirty="0" smtClean="0"/>
              <a:t>metabolická adaptace a zvýšení obsahu svalového glykogenu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Asi po 6 týdnech </a:t>
            </a:r>
          </a:p>
          <a:p>
            <a:pPr algn="ctr"/>
            <a:r>
              <a:rPr lang="cs-CZ" sz="2000" b="1" dirty="0" smtClean="0"/>
              <a:t>při cvičení šetření sacharidů a dominantní využívání tuků</a:t>
            </a:r>
          </a:p>
        </p:txBody>
      </p:sp>
      <p:pic>
        <p:nvPicPr>
          <p:cNvPr id="45058" name="Picture 2" descr="http://images.medicaldaily.com/sites/medicaldaily.com/files/2015/03/17/exercise-overw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1073"/>
            <a:ext cx="9180512" cy="3130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Přísnější diety </a:t>
            </a:r>
          </a:p>
          <a:p>
            <a:pPr algn="ctr"/>
            <a:r>
              <a:rPr lang="cs-CZ" sz="2000" b="1" dirty="0" smtClean="0"/>
              <a:t>(např. 600 kcal za den) </a:t>
            </a:r>
          </a:p>
          <a:p>
            <a:pPr algn="ctr"/>
            <a:r>
              <a:rPr lang="cs-CZ" sz="2000" b="1" dirty="0" smtClean="0"/>
              <a:t>u hospitalizovaných pacientů</a:t>
            </a:r>
            <a:r>
              <a:rPr lang="cs-CZ" sz="2000" b="1" i="1" dirty="0" smtClean="0"/>
              <a:t> </a:t>
            </a:r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po dlouhodobé léčbě adaptace na nižší příjem (např. 1000 kcal) </a:t>
            </a:r>
          </a:p>
          <a:p>
            <a:pPr algn="ctr"/>
            <a:r>
              <a:rPr lang="cs-CZ" sz="2000" b="1" dirty="0" smtClean="0"/>
              <a:t>už dál neredukují hmotnost </a:t>
            </a:r>
          </a:p>
          <a:p>
            <a:pPr algn="ctr"/>
            <a:r>
              <a:rPr lang="cs-CZ" sz="2000" b="1" dirty="0" smtClean="0"/>
              <a:t>(vystupňovaná adaptace na nízký příjem energie </a:t>
            </a:r>
          </a:p>
          <a:p>
            <a:pPr algn="ctr"/>
            <a:r>
              <a:rPr lang="cs-CZ" sz="2000" b="1" dirty="0" smtClean="0"/>
              <a:t>bazální metabolismus je menší než 800 kcal)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355976" y="2060848"/>
            <a:ext cx="288032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034" name="Picture 2" descr="http://media.novinky.cz/927/179276-top_foto1-s4ca2.jpg?125317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9348"/>
            <a:ext cx="4536504" cy="254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solidFill>
                  <a:srgbClr val="002060"/>
                </a:solidFill>
              </a:rPr>
              <a:t>FENOTYP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u="sng" dirty="0" smtClean="0">
                <a:solidFill>
                  <a:srgbClr val="002060"/>
                </a:solidFill>
              </a:rPr>
              <a:t>typ I </a:t>
            </a:r>
            <a:r>
              <a:rPr lang="cs-CZ" sz="2000" b="1" dirty="0" smtClean="0"/>
              <a:t>= nadměrné absolutní nebo relativní (%) množstvím tuku</a:t>
            </a:r>
          </a:p>
          <a:p>
            <a:pPr>
              <a:buFont typeface="Arial" pitchFamily="34" charset="0"/>
              <a:buChar char="•"/>
            </a:pPr>
            <a:r>
              <a:rPr lang="cs-CZ" sz="2000" b="1" u="sng" dirty="0" smtClean="0">
                <a:solidFill>
                  <a:srgbClr val="002060"/>
                </a:solidFill>
              </a:rPr>
              <a:t>typ II </a:t>
            </a:r>
            <a:r>
              <a:rPr lang="cs-CZ" sz="2000" b="1" dirty="0" smtClean="0"/>
              <a:t>= androidní distribuce tuku </a:t>
            </a:r>
          </a:p>
          <a:p>
            <a:r>
              <a:rPr lang="cs-CZ" sz="2000" b="1" i="1" dirty="0" smtClean="0"/>
              <a:t>(nadbytečné množství tuku v horní polovině těla, zejména v břiše, spíše modelem metabolických komorbidit)</a:t>
            </a:r>
          </a:p>
          <a:p>
            <a:pPr>
              <a:buFont typeface="Arial" pitchFamily="34" charset="0"/>
              <a:buChar char="•"/>
            </a:pPr>
            <a:r>
              <a:rPr lang="cs-CZ" sz="2000" b="1" u="sng" dirty="0" smtClean="0">
                <a:solidFill>
                  <a:srgbClr val="002060"/>
                </a:solidFill>
              </a:rPr>
              <a:t>typ III </a:t>
            </a:r>
            <a:r>
              <a:rPr lang="cs-CZ" sz="2000" b="1" dirty="0" smtClean="0"/>
              <a:t>= abdominální viscerální tuk </a:t>
            </a:r>
          </a:p>
          <a:p>
            <a:pPr>
              <a:buFont typeface="Arial" pitchFamily="34" charset="0"/>
              <a:buChar char="•"/>
            </a:pPr>
            <a:r>
              <a:rPr lang="cs-CZ" sz="2000" b="1" u="sng" dirty="0" smtClean="0">
                <a:solidFill>
                  <a:srgbClr val="002060"/>
                </a:solidFill>
              </a:rPr>
              <a:t>typ IV </a:t>
            </a:r>
            <a:r>
              <a:rPr lang="cs-CZ" sz="2000" b="1" dirty="0" smtClean="0"/>
              <a:t>= gynoidní distribuce tuku </a:t>
            </a:r>
          </a:p>
          <a:p>
            <a:r>
              <a:rPr lang="cs-CZ" sz="2000" b="1" i="1" dirty="0" smtClean="0"/>
              <a:t>(nadbytečné množství v dolní polovině těla, zejména v gluteální a femorální oblasti, spíše modelem mechanických komplikací a poruch)</a:t>
            </a:r>
          </a:p>
          <a:p>
            <a:pPr algn="ctr"/>
            <a:endParaRPr lang="cs-CZ" sz="2000" b="1" u="sng" dirty="0" smtClean="0"/>
          </a:p>
          <a:p>
            <a:pPr algn="ctr"/>
            <a:r>
              <a:rPr lang="cs-CZ" sz="2000" b="1" u="sng" dirty="0" smtClean="0">
                <a:solidFill>
                  <a:srgbClr val="002060"/>
                </a:solidFill>
              </a:rPr>
              <a:t>BUNĚČNÉ MORFOLOGIE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Hyperplastická (zvýšený počet adipocytů)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Hypertrofická (zvýšený objem adipocytů) 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u="sng" dirty="0" smtClean="0">
                <a:solidFill>
                  <a:srgbClr val="002060"/>
                </a:solidFill>
              </a:rPr>
              <a:t>ZDRAVOTNÍ HLEDISKO 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Mírná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Morbidní</a:t>
            </a:r>
          </a:p>
          <a:p>
            <a:pPr algn="ctr"/>
            <a:endParaRPr lang="cs-CZ" sz="2000" b="1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Módní diety </a:t>
            </a:r>
            <a:r>
              <a:rPr lang="cs-CZ" sz="2000" b="1" dirty="0" smtClean="0"/>
              <a:t>např.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dělená strava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vajíčková dieta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bodová dieta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tukožroutská</a:t>
            </a:r>
            <a:r>
              <a:rPr lang="cs-CZ" sz="2000" b="1" dirty="0" smtClean="0"/>
              <a:t> polévka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atd.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nezabezpečují pravidelné rozdělení živin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jsou krátkodobé, většinou karenční 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nemají obvykle doporučené množství vitaminů a minerálních látek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 SE PRO REDUKCI HMOTNOSTI OBÉZNÍCH JEDINCŮ NEHODÍ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355976" y="2636912"/>
            <a:ext cx="360040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355976" y="4581128"/>
            <a:ext cx="360040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dirty="0" smtClean="0"/>
              <a:t>Redukce tělesného tuku výhradně pomocí nízkoenergetické </a:t>
            </a:r>
          </a:p>
          <a:p>
            <a:pPr algn="ctr"/>
            <a:r>
              <a:rPr lang="cs-CZ" sz="2000" b="1" i="1" dirty="0" smtClean="0"/>
              <a:t>(nebo velmi nízkoenergetické) </a:t>
            </a:r>
            <a:r>
              <a:rPr lang="cs-CZ" sz="2000" b="1" dirty="0" smtClean="0"/>
              <a:t>redukční diety </a:t>
            </a:r>
          </a:p>
          <a:p>
            <a:pPr algn="ctr"/>
            <a:r>
              <a:rPr lang="cs-CZ" sz="2000" b="1" dirty="0" smtClean="0"/>
              <a:t>většinou nesprávné</a:t>
            </a:r>
          </a:p>
          <a:p>
            <a:pPr algn="ctr"/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Snížení tělesného tuku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 ztráty tělesné vody a ATH</a:t>
            </a:r>
          </a:p>
          <a:p>
            <a:pPr algn="ctr"/>
            <a:endParaRPr lang="cs-CZ" sz="2000" b="1" u="sng" dirty="0" smtClean="0"/>
          </a:p>
          <a:p>
            <a:pPr algn="ctr"/>
            <a:endParaRPr lang="cs-CZ" sz="2000" b="1" u="sng" dirty="0" smtClean="0"/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SNÍŽENÍ BAZÁLNÍHO METABOLISMU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Redukovaná hodnota přetrvává i po návratu </a:t>
            </a:r>
            <a:r>
              <a:rPr lang="cs-CZ" b="1" dirty="0" smtClean="0"/>
              <a:t>k normální dietě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PŘÍČINA POSTUPNÉHO NÁRŮSTU HMOTNOSTI (JO-JO EFEKT)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3356992"/>
            <a:ext cx="288032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5373216"/>
            <a:ext cx="288032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preferuje uvolňování mastných kyselin z abdominálních lokalit</a:t>
            </a:r>
          </a:p>
          <a:p>
            <a:pPr algn="ctr"/>
            <a:endParaRPr lang="cs-CZ" sz="2000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827584" y="404664"/>
            <a:ext cx="7704856" cy="18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Kombinace redukční diety a optimální pohybové aktivity</a:t>
            </a:r>
          </a:p>
          <a:p>
            <a:pPr algn="ctr"/>
            <a:r>
              <a:rPr lang="cs-CZ" sz="2000" b="1" i="1" dirty="0" smtClean="0"/>
              <a:t>(brání ztrátám ATH a vody a tím i poklesu bazálního metabolismu)</a:t>
            </a:r>
          </a:p>
          <a:p>
            <a:pPr algn="ctr"/>
            <a:r>
              <a:rPr lang="cs-CZ" sz="2000" b="1" dirty="0" smtClean="0"/>
              <a:t>působí na zdraví člověka ve všech oblastech pozitivně</a:t>
            </a:r>
          </a:p>
          <a:p>
            <a:pPr algn="ctr"/>
            <a:r>
              <a:rPr lang="cs-CZ" sz="2000" b="1" dirty="0" smtClean="0"/>
              <a:t>Pohybová aktivita ovlivňuje pozitivně i distribuci tělesného tuku  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4355976" y="2204864"/>
            <a:ext cx="504056" cy="10081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130" name="Picture 2" descr="https://sunandearthnutrition.files.wordpress.com/2013/08/visceral-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670542" cy="286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INVAZIVNÍ PROSTŘEDKY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hladovka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gastroplastika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jejuno-ileální bypass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zdrátování čelisti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intragastrický balonek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liposukce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FARMAKOTERAPIE</a:t>
            </a:r>
          </a:p>
          <a:p>
            <a:pPr algn="ctr"/>
            <a:r>
              <a:rPr lang="cs-CZ" sz="2000" b="1" dirty="0" smtClean="0"/>
              <a:t>např. sympatomimetika, inhibitory serotoninu nebo antidepresiva</a:t>
            </a:r>
          </a:p>
        </p:txBody>
      </p:sp>
      <p:pic>
        <p:nvPicPr>
          <p:cNvPr id="47106" name="Picture 2" descr="http://upload.wikimedia.org/wikipedia/commons/c/c4/Sympatomimet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1901957" cy="2852936"/>
          </a:xfrm>
          <a:prstGeom prst="rect">
            <a:avLst/>
          </a:prstGeom>
          <a:noFill/>
        </p:spPr>
      </p:pic>
      <p:pic>
        <p:nvPicPr>
          <p:cNvPr id="47108" name="Picture 4" descr="http://www.myhealthyfeeling.com/wp-content/uploads/2011/07/Selective-serotonin-reuptake-inhibi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295275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Většina obézních osob není schopná trvale snížit svou hmotnost </a:t>
            </a:r>
          </a:p>
          <a:p>
            <a:pPr algn="ctr"/>
            <a:r>
              <a:rPr lang="cs-CZ" sz="2000" b="1" dirty="0" smtClean="0"/>
              <a:t>bez chirurgického zásahu na BMI </a:t>
            </a:r>
            <a:r>
              <a:rPr lang="en-US" sz="2000" b="1" dirty="0" smtClean="0"/>
              <a:t>&lt;</a:t>
            </a:r>
            <a:r>
              <a:rPr lang="cs-CZ" sz="2000" b="1" dirty="0" smtClean="0"/>
              <a:t> 30 nebo 25 kg.m</a:t>
            </a:r>
            <a:r>
              <a:rPr lang="cs-CZ" sz="2000" b="1" baseline="30000" dirty="0" smtClean="0"/>
              <a:t>-2</a:t>
            </a:r>
            <a:r>
              <a:rPr lang="cs-CZ" sz="2000" b="1" dirty="0" smtClean="0"/>
              <a:t> </a:t>
            </a:r>
          </a:p>
          <a:p>
            <a:pPr algn="ctr"/>
            <a:r>
              <a:rPr lang="cs-CZ" sz="2000" b="1" dirty="0" smtClean="0"/>
              <a:t>(např. snížení hmotnosti o 15 %)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„IDEÁLNÍ HMOTNOST“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1115616" y="2276872"/>
            <a:ext cx="6840760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I relativně malá redukce hmotnosti (např. 5 %) </a:t>
            </a:r>
          </a:p>
          <a:p>
            <a:pPr algn="ctr"/>
            <a:r>
              <a:rPr lang="cs-CZ" sz="2400" b="1" dirty="0" smtClean="0"/>
              <a:t>může snížit riziko vzniku komorbidit </a:t>
            </a:r>
          </a:p>
          <a:p>
            <a:pPr algn="ctr"/>
            <a:r>
              <a:rPr lang="cs-CZ" sz="2400" b="1" dirty="0" smtClean="0"/>
              <a:t>nebo zlepšit jejich průběh </a:t>
            </a:r>
          </a:p>
        </p:txBody>
      </p:sp>
      <p:pic>
        <p:nvPicPr>
          <p:cNvPr id="50178" name="Picture 2" descr="http://st.depositphotos.com/1004370/5021/i/950/depositphotos_50212117-Complications-of-Obe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3"/>
            <a:ext cx="2880320" cy="298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Metabolismus sacharidů: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snižuje glykémii a inzulinémii na lačno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zvyšuje glukózovou toleranci 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/>
              <a:t>snižuje inzulinovou rezistenci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endParaRPr lang="cs-CZ" sz="2000" b="1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mírný pokles krevního tlaku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snížení celkového cholesterolu a VLDL- a LDL-cholesterolu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zvýšení HDL-cholesterolu 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úprava zhoršených hemostatických mechanismů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99992" y="2348880"/>
            <a:ext cx="288032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Působení PA individuálně velmi variabilní </a:t>
            </a:r>
          </a:p>
          <a:p>
            <a:pPr algn="ctr"/>
            <a:r>
              <a:rPr lang="cs-CZ" sz="2000" b="1" dirty="0" smtClean="0"/>
              <a:t>efektivita je často velmi </a:t>
            </a:r>
            <a:r>
              <a:rPr lang="cs-CZ" sz="2400" b="1" dirty="0" smtClean="0">
                <a:solidFill>
                  <a:srgbClr val="002060"/>
                </a:solidFill>
              </a:rPr>
              <a:t>nízká nebo zanedbatelná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Redukce tělesné hmotnosti 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jedna z nejobvyklejších příčin zahájení programu pohybové aktivity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Nízká efektivita 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ztráta motivace pro pokračování ve cvičení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Zlepšení zdraví lepší motivací než redukce hmotnosti</a:t>
            </a:r>
          </a:p>
          <a:p>
            <a:pPr algn="ctr"/>
            <a:endParaRPr lang="cs-CZ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835696" y="4941168"/>
            <a:ext cx="5544616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Lépe</a:t>
            </a:r>
            <a:r>
              <a:rPr lang="en-US" sz="2800" b="1" dirty="0" smtClean="0"/>
              <a:t> </a:t>
            </a:r>
            <a:r>
              <a:rPr lang="cs-CZ" sz="2800" b="1" dirty="0" smtClean="0"/>
              <a:t>„</a:t>
            </a:r>
            <a:r>
              <a:rPr lang="en-US" sz="2800" b="1" dirty="0" smtClean="0"/>
              <a:t>fit and fat</a:t>
            </a:r>
            <a:r>
              <a:rPr lang="cs-CZ" sz="2800" b="1" dirty="0" smtClean="0"/>
              <a:t>“</a:t>
            </a:r>
            <a:endParaRPr lang="en-US" sz="2800" b="1" dirty="0" smtClean="0"/>
          </a:p>
          <a:p>
            <a:pPr algn="ctr"/>
            <a:r>
              <a:rPr lang="cs-CZ" sz="2800" b="1" dirty="0" smtClean="0"/>
              <a:t>n</a:t>
            </a:r>
            <a:r>
              <a:rPr lang="en-US" sz="2800" b="1" dirty="0" err="1" smtClean="0"/>
              <a:t>ež</a:t>
            </a:r>
            <a:r>
              <a:rPr lang="en-US" sz="2800" b="1" dirty="0" smtClean="0"/>
              <a:t> </a:t>
            </a:r>
            <a:r>
              <a:rPr lang="cs-CZ" sz="2800" b="1" dirty="0" smtClean="0"/>
              <a:t>„</a:t>
            </a:r>
            <a:r>
              <a:rPr lang="en-US" sz="2800" b="1" dirty="0" smtClean="0"/>
              <a:t>nonfat and </a:t>
            </a:r>
            <a:r>
              <a:rPr lang="en-US" sz="2800" b="1" dirty="0" err="1" smtClean="0"/>
              <a:t>nonfit</a:t>
            </a:r>
            <a:r>
              <a:rPr lang="cs-CZ" sz="2800" b="1" smtClean="0"/>
              <a:t>“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vlivu tréninku na tvorbu a metabolismus adipokinů:</a:t>
            </a:r>
          </a:p>
          <a:p>
            <a:pPr algn="ctr"/>
            <a:r>
              <a:rPr lang="cs-CZ" sz="2000" b="1" dirty="0" smtClean="0"/>
              <a:t>Vytrvalostní trénink zvyšuje kapacitu pro využití mastných kyselin.</a:t>
            </a:r>
          </a:p>
          <a:p>
            <a:pPr algn="ctr"/>
            <a:r>
              <a:rPr lang="cs-CZ" sz="2000" b="1" dirty="0" smtClean="0"/>
              <a:t>Možný mechanismus adaptace na vytrvalostní trénink: </a:t>
            </a:r>
          </a:p>
          <a:p>
            <a:pPr algn="ctr"/>
            <a:r>
              <a:rPr lang="cs-CZ" sz="2000" b="1" dirty="0" smtClean="0"/>
              <a:t>Tréninkem indukované zvýšení množství </a:t>
            </a:r>
          </a:p>
          <a:p>
            <a:pPr algn="ctr"/>
            <a:r>
              <a:rPr lang="cs-CZ" sz="2000" b="1" dirty="0" smtClean="0"/>
              <a:t>membránových transportérů mastných kyselin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cytoplasmatický FABP (</a:t>
            </a:r>
            <a:r>
              <a:rPr lang="cs-CZ" sz="2000" b="1" dirty="0" err="1" smtClean="0"/>
              <a:t>fatty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acids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binding</a:t>
            </a:r>
            <a:r>
              <a:rPr lang="cs-CZ" sz="2000" b="1" dirty="0" smtClean="0"/>
              <a:t> protein)</a:t>
            </a:r>
          </a:p>
          <a:p>
            <a:pPr algn="ctr"/>
            <a:r>
              <a:rPr lang="cs-CZ" sz="2000" b="1" dirty="0" smtClean="0"/>
              <a:t>váže mastné kyseliny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napomáhá jejich transportu přes buněčnou membránu do buněk </a:t>
            </a:r>
          </a:p>
          <a:p>
            <a:pPr algn="ctr"/>
            <a:r>
              <a:rPr lang="cs-CZ" sz="2000" b="1" dirty="0" smtClean="0"/>
              <a:t>podílí se na modulaci intracelulárního lipidového metabolismu</a:t>
            </a:r>
          </a:p>
          <a:p>
            <a:pPr algn="ctr"/>
            <a:endParaRPr lang="cs-CZ" sz="2000" b="1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4499992" y="3068960"/>
            <a:ext cx="216024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https://upload.wikimedia.org/wikipedia/commons/thumb/2/20/Protein_FABP5_PDB_1b56.png/250px-Protein_FABP5_PDB_1b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81128"/>
            <a:ext cx="238125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vlivu tréninku na tvorbu a metabolismus adipokinů:</a:t>
            </a:r>
          </a:p>
          <a:p>
            <a:pPr algn="ctr"/>
            <a:r>
              <a:rPr lang="cs-CZ" sz="2000" b="1" dirty="0" smtClean="0"/>
              <a:t>FABP - cytoplasmatický protein zralých adipocytů</a:t>
            </a:r>
          </a:p>
          <a:p>
            <a:pPr algn="ctr"/>
            <a:r>
              <a:rPr lang="cs-CZ" sz="2000" b="1" dirty="0" smtClean="0"/>
              <a:t>významná část se uvolňuje do krevního oběhu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Cirkulující FABP je těsně spojený s obesitou </a:t>
            </a:r>
          </a:p>
          <a:p>
            <a:pPr algn="ctr"/>
            <a:r>
              <a:rPr lang="cs-CZ" sz="2000" b="1" dirty="0" smtClean="0"/>
              <a:t>a s komponentami metabolického syndromu </a:t>
            </a:r>
          </a:p>
          <a:p>
            <a:pPr algn="ctr"/>
            <a:r>
              <a:rPr lang="cs-CZ" sz="2000" b="1" dirty="0" smtClean="0"/>
              <a:t>Sérová koncentrace FABP je využitelná </a:t>
            </a:r>
          </a:p>
          <a:p>
            <a:pPr algn="ctr"/>
            <a:r>
              <a:rPr lang="cs-CZ" sz="2000" b="1" dirty="0" smtClean="0"/>
              <a:t>v klinické diagnostice metabolických a kardiovaskulárních nemocí</a:t>
            </a:r>
          </a:p>
          <a:p>
            <a:pPr algn="ctr"/>
            <a:endParaRPr lang="cs-CZ" sz="2000" b="1" dirty="0" smtClean="0"/>
          </a:p>
        </p:txBody>
      </p:sp>
      <p:pic>
        <p:nvPicPr>
          <p:cNvPr id="1030" name="Picture 6" descr="http://d3n1qfjutz9qb9.cloudfront.net/content/ajpgi/294/1/G307/F5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3068960"/>
            <a:ext cx="2664296" cy="353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vlivu tréninku na tvorbu a metabolismus adipokinů:</a:t>
            </a:r>
          </a:p>
          <a:p>
            <a:pPr algn="ctr"/>
            <a:r>
              <a:rPr lang="cs-CZ" sz="2000" b="1" dirty="0" smtClean="0"/>
              <a:t>Jednorázová zátěž vede ke zvýšení  FABP</a:t>
            </a:r>
          </a:p>
          <a:p>
            <a:pPr algn="ctr"/>
            <a:r>
              <a:rPr lang="cs-CZ" sz="2000" b="1" dirty="0" smtClean="0"/>
              <a:t>ALE:</a:t>
            </a:r>
          </a:p>
          <a:p>
            <a:pPr algn="ctr"/>
            <a:r>
              <a:rPr lang="cs-CZ" sz="2000" b="1" dirty="0" smtClean="0"/>
              <a:t>Následující den hladina FABP ovlivněna předcházející zátěží není</a:t>
            </a:r>
          </a:p>
          <a:p>
            <a:pPr algn="ctr"/>
            <a:r>
              <a:rPr lang="cs-CZ" sz="2000" b="1" dirty="0" smtClean="0"/>
              <a:t>Po několika týdnech vytrvalostního tréninku </a:t>
            </a:r>
          </a:p>
          <a:p>
            <a:pPr algn="ctr"/>
            <a:r>
              <a:rPr lang="cs-CZ" sz="2000" b="1" dirty="0" smtClean="0"/>
              <a:t>množství  FABP na plazmatické membráně významně ↑</a:t>
            </a:r>
          </a:p>
          <a:p>
            <a:pPr algn="ctr"/>
            <a:r>
              <a:rPr lang="cs-CZ" sz="2000" b="1" dirty="0" smtClean="0"/>
              <a:t>Vysoce intenzivní intervalový trénink</a:t>
            </a:r>
          </a:p>
          <a:p>
            <a:pPr algn="ctr"/>
            <a:r>
              <a:rPr lang="cs-CZ" sz="2000" b="1" dirty="0" smtClean="0"/>
              <a:t>(↑ VO</a:t>
            </a:r>
            <a:r>
              <a:rPr lang="cs-CZ" sz="2000" b="1" baseline="-25000" dirty="0" smtClean="0"/>
              <a:t>2 </a:t>
            </a:r>
            <a:r>
              <a:rPr lang="cs-CZ" sz="2000" b="1" dirty="0" smtClean="0"/>
              <a:t>max) </a:t>
            </a:r>
          </a:p>
          <a:p>
            <a:pPr algn="ctr"/>
            <a:r>
              <a:rPr lang="cs-CZ" sz="2000" b="1" dirty="0" smtClean="0"/>
              <a:t>významný ↑ celkové kapacity FABP na plazmatické membráně svalových vláken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pic>
        <p:nvPicPr>
          <p:cNvPr id="3" name="Picture 2" descr="http://dghxm7w6km1w9.cloudfront.net/content/ajpendo/299/2/E180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94405"/>
            <a:ext cx="4968552" cy="285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solidFill>
                  <a:srgbClr val="002060"/>
                </a:solidFill>
              </a:rPr>
              <a:t>PODÍL TĚLESNÉHO TUKU NEBO VODY NEBO BEZTUKOVÉ TKÁNĚ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2000" b="1" dirty="0" smtClean="0"/>
              <a:t>(zejména svalů)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měření šířky (tloušťky) podkožních řas na přesně stanovených místech (většinou 10) pomocí kaliperu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měření vodivosti (impedance) těla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hydrodenzimetrie (technicky náročné)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sonografie břicha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počítačová tomografie</a:t>
            </a:r>
          </a:p>
          <a:p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měření beztukové hmoty izotopem kalia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měření celkové vody pomocí tritiem značené vody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Nejpřesnější</a:t>
            </a:r>
            <a:r>
              <a:rPr lang="cs-CZ" sz="2000" b="1" dirty="0" smtClean="0">
                <a:solidFill>
                  <a:srgbClr val="002060"/>
                </a:solidFill>
              </a:rPr>
              <a:t> celotělová dvoutónová denzitometrie (DEXA) </a:t>
            </a:r>
          </a:p>
          <a:p>
            <a:r>
              <a:rPr lang="cs-CZ" sz="2000" b="1" dirty="0" smtClean="0"/>
              <a:t>(používaná v zejména osteologii)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4788024" y="2564904"/>
            <a:ext cx="360040" cy="9361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28529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Méně často</a:t>
            </a:r>
            <a:endParaRPr lang="cs-CZ" b="1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5940152" y="3789040"/>
            <a:ext cx="288032" cy="6480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228184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Prakticky ne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/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vlivu tréninku na tvorbu a metabolismus adipokinů:</a:t>
            </a:r>
          </a:p>
          <a:p>
            <a:pPr algn="ctr"/>
            <a:r>
              <a:rPr lang="cs-CZ" sz="2000" b="1" dirty="0" smtClean="0"/>
              <a:t>Pravidelný vytrvalostní trénink </a:t>
            </a:r>
          </a:p>
          <a:p>
            <a:pPr algn="ctr"/>
            <a:r>
              <a:rPr lang="cs-CZ" sz="2000" b="1" dirty="0" smtClean="0"/>
              <a:t>cestou zvýšené exprese některých transportních proteinů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zlepšuje podmínky pro vstup mastných kyselin do svalových vláken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zvýší oxidativní kapacita pro lipidy</a:t>
            </a:r>
          </a:p>
          <a:p>
            <a:pPr algn="ctr"/>
            <a:r>
              <a:rPr lang="cs-CZ" sz="2400" b="1" dirty="0" smtClean="0"/>
              <a:t>(</a:t>
            </a:r>
            <a:r>
              <a:rPr lang="cs-CZ" sz="2000" b="1" dirty="0" smtClean="0"/>
              <a:t>stávají se více preferovaným energetickým substrátem)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r>
              <a:rPr lang="cs-CZ" sz="2000" b="1" dirty="0" smtClean="0"/>
              <a:t>umožní šetření svalového glykogenu a glukózy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283968" y="1628800"/>
            <a:ext cx="360040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283968" y="2852936"/>
            <a:ext cx="360040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283968" y="4437112"/>
            <a:ext cx="360040" cy="79208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129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A OBEZITA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Preskripce programu pohybové aktivity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osobám s nadváhou nebo obézním: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/>
              <a:t>1.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zatížení </a:t>
            </a:r>
            <a:r>
              <a:rPr lang="cs-CZ" sz="2000" b="1" dirty="0" smtClean="0"/>
              <a:t>nižší (</a:t>
            </a:r>
            <a:r>
              <a:rPr lang="cs-CZ" sz="2000" b="1" u="sng" dirty="0" smtClean="0">
                <a:solidFill>
                  <a:srgbClr val="002060"/>
                </a:solidFill>
              </a:rPr>
              <a:t>60 a 75 % VO</a:t>
            </a:r>
            <a:r>
              <a:rPr lang="cs-CZ" sz="2000" b="1" u="sng" baseline="-25000" dirty="0" smtClean="0">
                <a:solidFill>
                  <a:srgbClr val="002060"/>
                </a:solidFill>
              </a:rPr>
              <a:t>2</a:t>
            </a:r>
            <a:r>
              <a:rPr lang="cs-CZ" sz="2000" b="1" u="sng" dirty="0" smtClean="0">
                <a:solidFill>
                  <a:srgbClr val="002060"/>
                </a:solidFill>
              </a:rPr>
              <a:t> max nebo MTR</a:t>
            </a:r>
            <a:r>
              <a:rPr lang="cs-CZ" sz="2000" b="1" dirty="0" smtClean="0"/>
              <a:t>) </a:t>
            </a:r>
            <a:r>
              <a:rPr lang="cs-CZ" b="1" i="1" dirty="0" smtClean="0"/>
              <a:t>(IZ </a:t>
            </a:r>
            <a:r>
              <a:rPr lang="en-US" b="1" i="1" dirty="0" smtClean="0"/>
              <a:t>&gt; </a:t>
            </a:r>
            <a:r>
              <a:rPr lang="cs-CZ" b="1" i="1" dirty="0" smtClean="0"/>
              <a:t>75 % VO</a:t>
            </a:r>
            <a:r>
              <a:rPr lang="cs-CZ" b="1" i="1" baseline="-25000" dirty="0" smtClean="0"/>
              <a:t>2</a:t>
            </a:r>
            <a:r>
              <a:rPr lang="cs-CZ" b="1" i="1" dirty="0" smtClean="0"/>
              <a:t> max nebo MTR spojená se zvýšeným rizikem zranění)</a:t>
            </a:r>
            <a:endParaRPr lang="en-US" sz="2000" b="1" i="1" dirty="0" smtClean="0"/>
          </a:p>
          <a:p>
            <a:r>
              <a:rPr lang="cs-CZ" sz="2000" b="1" dirty="0" smtClean="0"/>
              <a:t>2. Cvičit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denně</a:t>
            </a:r>
            <a:r>
              <a:rPr lang="cs-CZ" sz="2000" b="1" dirty="0" smtClean="0"/>
              <a:t> (nejméně obden) </a:t>
            </a:r>
          </a:p>
          <a:p>
            <a:r>
              <a:rPr lang="cs-CZ" sz="2000" b="1" dirty="0" smtClean="0"/>
              <a:t>3.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Trvání</a:t>
            </a:r>
            <a:r>
              <a:rPr lang="cs-CZ" sz="2000" b="1" dirty="0" smtClean="0"/>
              <a:t> cvičební jednotky minimálně </a:t>
            </a:r>
            <a:r>
              <a:rPr lang="cs-CZ" sz="2000" b="1" u="sng" dirty="0" smtClean="0">
                <a:solidFill>
                  <a:srgbClr val="002060"/>
                </a:solidFill>
              </a:rPr>
              <a:t>30 až 45 minut</a:t>
            </a:r>
          </a:p>
          <a:p>
            <a:r>
              <a:rPr lang="cs-CZ" sz="2000" b="1" dirty="0" smtClean="0"/>
              <a:t>4. </a:t>
            </a:r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Chůze a severská chůze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smtClean="0"/>
              <a:t>(větší ztráty energie a dlouhodobá udržitelnost) </a:t>
            </a:r>
            <a:r>
              <a:rPr lang="cs-CZ" sz="2000" b="1" dirty="0" smtClean="0"/>
              <a:t>ve spojení</a:t>
            </a:r>
          </a:p>
          <a:p>
            <a:r>
              <a:rPr lang="cs-CZ" sz="2000" b="1" dirty="0" smtClean="0"/>
              <a:t> s </a:t>
            </a:r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odporovým tréninkem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smtClean="0"/>
              <a:t>(bránění ztrátám ATH)</a:t>
            </a:r>
            <a:endParaRPr lang="cs-CZ" sz="2000" b="1" i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CAVE!</a:t>
            </a:r>
          </a:p>
          <a:p>
            <a:pPr marL="457200" indent="-457200"/>
            <a:r>
              <a:rPr lang="cs-CZ" sz="2000" b="1" dirty="0" smtClean="0"/>
              <a:t>1. </a:t>
            </a:r>
            <a:r>
              <a:rPr lang="cs-CZ" sz="2000" b="1" u="sng" dirty="0" smtClean="0"/>
              <a:t>Prevence zranění pohybového systému</a:t>
            </a:r>
            <a:r>
              <a:rPr lang="cs-CZ" sz="2000" b="1" dirty="0" smtClean="0"/>
              <a:t> </a:t>
            </a:r>
          </a:p>
          <a:p>
            <a:pPr marL="457200" indent="-457200"/>
            <a:r>
              <a:rPr lang="cs-CZ" sz="2000" b="1" dirty="0" smtClean="0"/>
              <a:t>	</a:t>
            </a:r>
            <a:r>
              <a:rPr lang="cs-CZ" b="1" i="1" dirty="0" smtClean="0"/>
              <a:t>(prevence přetížení, nezbytné rozcvičení, strečink, postupná progrese intenzity a objemu pohybové aktivity, vyhnout se alespoň zpočátku cvičením s intenzivnějším dopadem nebo nárazem) </a:t>
            </a:r>
            <a:endParaRPr lang="cs-CZ" sz="2000" b="1" i="1" dirty="0" smtClean="0"/>
          </a:p>
          <a:p>
            <a:pPr marL="457200" indent="-457200"/>
            <a:r>
              <a:rPr lang="cs-CZ" sz="2000" b="1" dirty="0" smtClean="0"/>
              <a:t>2. </a:t>
            </a:r>
            <a:r>
              <a:rPr lang="cs-CZ" sz="2000" b="1" u="sng" dirty="0" smtClean="0"/>
              <a:t>Přiměřená hydratace</a:t>
            </a:r>
            <a:r>
              <a:rPr lang="cs-CZ" sz="2000" b="1" dirty="0" smtClean="0"/>
              <a:t> </a:t>
            </a:r>
            <a:r>
              <a:rPr lang="cs-CZ" sz="2000" b="1" u="sng" dirty="0" smtClean="0"/>
              <a:t>(</a:t>
            </a:r>
            <a:r>
              <a:rPr lang="cs-CZ" sz="2000" b="1" dirty="0" smtClean="0"/>
              <a:t>z důvodů obtížnější termoregulace), </a:t>
            </a:r>
          </a:p>
          <a:p>
            <a:pPr marL="457200" indent="-457200"/>
            <a:r>
              <a:rPr lang="cs-CZ" sz="2000" b="1" dirty="0" smtClean="0"/>
              <a:t>	cvičení při optimální teplotě a vlhkosti a adekvátní sportovní oblečení</a:t>
            </a:r>
          </a:p>
          <a:p>
            <a:pPr algn="ctr"/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Obesita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539750" y="1196975"/>
            <a:ext cx="81359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KOMBINACE AEROBNÍHO TRÉNINKU A POSILOVÁNÍ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VÝRAZNĚ ZVYŠUJE REDUKCI TĚLESNÉHO TUKU!!!</a:t>
            </a:r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682625" y="2781300"/>
            <a:ext cx="2592388" cy="338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3275013" y="2781300"/>
            <a:ext cx="2592387" cy="338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867400" y="2781300"/>
            <a:ext cx="2592388" cy="338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684213" y="2803525"/>
            <a:ext cx="25923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Samostatná redukční dieta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Původní hmotnost 127 kg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6 měsíců intervence: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hmotnosti </a:t>
            </a:r>
            <a:r>
              <a:rPr lang="cs-CZ" b="1">
                <a:solidFill>
                  <a:schemeClr val="accent2"/>
                </a:solidFill>
                <a:latin typeface="Arial Narrow" pitchFamily="34" charset="0"/>
              </a:rPr>
              <a:t>27</a:t>
            </a:r>
            <a:r>
              <a:rPr lang="cs-CZ" sz="1600" b="1">
                <a:latin typeface="Arial Narrow" pitchFamily="34" charset="0"/>
              </a:rPr>
              <a:t> kg   (21,26 %)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tělesné vody 11 kg  (8,66 %)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solidFill>
                  <a:schemeClr val="accent2"/>
                </a:solidFill>
                <a:latin typeface="Arial Narrow" pitchFamily="34" charset="0"/>
              </a:rPr>
              <a:t>Ztráta</a:t>
            </a:r>
            <a:r>
              <a:rPr lang="cs-CZ" sz="1600" b="1">
                <a:latin typeface="Arial Narrow" pitchFamily="34" charset="0"/>
              </a:rPr>
              <a:t> beztukové hmoty 9 kg (7,09 %)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tuku </a:t>
            </a:r>
            <a:r>
              <a:rPr lang="cs-CZ" b="1">
                <a:solidFill>
                  <a:schemeClr val="accent2"/>
                </a:solidFill>
                <a:latin typeface="Arial Narrow" pitchFamily="34" charset="0"/>
              </a:rPr>
              <a:t>7 </a:t>
            </a:r>
            <a:r>
              <a:rPr lang="cs-CZ" sz="1600" b="1">
                <a:latin typeface="Arial Narrow" pitchFamily="34" charset="0"/>
              </a:rPr>
              <a:t>kg (5,51 %)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3275013" y="2803525"/>
            <a:ext cx="25923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Aerobní PA + dieta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Původní hmotnost 124 kg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6 měsíců intervence: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hmotnosti </a:t>
            </a:r>
            <a:r>
              <a:rPr lang="cs-CZ" b="1">
                <a:solidFill>
                  <a:schemeClr val="accent2"/>
                </a:solidFill>
                <a:latin typeface="Arial Narrow" pitchFamily="34" charset="0"/>
              </a:rPr>
              <a:t>21</a:t>
            </a:r>
            <a:r>
              <a:rPr lang="cs-CZ" sz="1600" b="1">
                <a:latin typeface="Arial Narrow" pitchFamily="34" charset="0"/>
              </a:rPr>
              <a:t> kg        (16,94 %)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tělesné vody 2 kg  (1,61 %)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solidFill>
                  <a:schemeClr val="accent2"/>
                </a:solidFill>
                <a:latin typeface="Arial Narrow" pitchFamily="34" charset="0"/>
              </a:rPr>
              <a:t>Ztráta</a:t>
            </a:r>
            <a:r>
              <a:rPr lang="cs-CZ" sz="1600" b="1">
                <a:latin typeface="Arial Narrow" pitchFamily="34" charset="0"/>
              </a:rPr>
              <a:t> beztukové hmoty 2 kg (1,61%)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tuku </a:t>
            </a:r>
            <a:r>
              <a:rPr lang="cs-CZ" b="1">
                <a:solidFill>
                  <a:schemeClr val="accent2"/>
                </a:solidFill>
                <a:latin typeface="Arial Narrow" pitchFamily="34" charset="0"/>
              </a:rPr>
              <a:t>17</a:t>
            </a:r>
            <a:r>
              <a:rPr lang="cs-CZ" sz="1600" b="1">
                <a:latin typeface="Arial Narrow" pitchFamily="34" charset="0"/>
              </a:rPr>
              <a:t> kg (13,71 %)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5867400" y="2803525"/>
            <a:ext cx="25923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Kombinovaná PA + dieta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Původní hmotnost 129 kg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6 měsíců intervence: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hmotnosti </a:t>
            </a:r>
            <a:r>
              <a:rPr lang="cs-CZ" b="1">
                <a:solidFill>
                  <a:schemeClr val="accent2"/>
                </a:solidFill>
                <a:latin typeface="Arial Narrow" pitchFamily="34" charset="0"/>
              </a:rPr>
              <a:t>19</a:t>
            </a:r>
            <a:r>
              <a:rPr lang="cs-CZ" sz="1600" b="1">
                <a:latin typeface="Arial Narrow" pitchFamily="34" charset="0"/>
              </a:rPr>
              <a:t> kg   (14,73 %)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tělesné vody 0 kg  (0,00 %)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solidFill>
                  <a:schemeClr val="accent2"/>
                </a:solidFill>
                <a:latin typeface="Arial Narrow" pitchFamily="34" charset="0"/>
              </a:rPr>
              <a:t>Zvýšení </a:t>
            </a:r>
            <a:r>
              <a:rPr lang="cs-CZ" sz="1600" b="1">
                <a:latin typeface="Arial Narrow" pitchFamily="34" charset="0"/>
              </a:rPr>
              <a:t>beztukové hmoty 3 kg (2,33 %)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1">
                <a:latin typeface="Arial Narrow" pitchFamily="34" charset="0"/>
              </a:rPr>
              <a:t>Ztráta tuku </a:t>
            </a:r>
            <a:r>
              <a:rPr lang="cs-CZ" b="1">
                <a:solidFill>
                  <a:schemeClr val="accent2"/>
                </a:solidFill>
                <a:latin typeface="Arial Narrow" pitchFamily="34" charset="0"/>
              </a:rPr>
              <a:t>22</a:t>
            </a:r>
            <a:r>
              <a:rPr lang="cs-CZ" sz="1600" b="1">
                <a:latin typeface="Arial Narrow" pitchFamily="34" charset="0"/>
              </a:rPr>
              <a:t> kg (17,05 %)</a:t>
            </a:r>
            <a:endParaRPr lang="cs-CZ" sz="1600">
              <a:latin typeface="Arial Narrow" pitchFamily="34" charset="0"/>
            </a:endParaRPr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395288" y="1052513"/>
            <a:ext cx="8424862" cy="1439862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8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8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8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8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8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8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8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8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8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8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8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8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4" grpId="0" build="p"/>
      <p:bldP spid="138275" grpId="0" animBg="1"/>
      <p:bldP spid="138276" grpId="0" animBg="1"/>
      <p:bldP spid="138277" grpId="0" animBg="1"/>
      <p:bldP spid="138278" grpId="0" build="p"/>
      <p:bldP spid="138279" grpId="0" build="p"/>
      <p:bldP spid="138280" grpId="0" build="p"/>
      <p:bldP spid="13828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Obesita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1359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KOMBINACE AEROBNÍHO TRÉNINKU A POSILOVÁNÍ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VÝRAZNĚ ZVYŠUJE REDUKCI TĚLESNÉHO TUKU!!!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82625" y="2781300"/>
            <a:ext cx="259238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275013" y="2781300"/>
            <a:ext cx="2592387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5867400" y="2781300"/>
            <a:ext cx="259238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4213" y="2781300"/>
            <a:ext cx="25923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Samostatná redukční dieta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Snižuje BM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(bez možnosti úpravy 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na původní úroveň =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=„ jo-jo efekt“)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275013" y="2803525"/>
            <a:ext cx="25923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Aerobní PA + dieta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Udržuje BM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(brání „jo-jo efeku“)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867400" y="2803525"/>
            <a:ext cx="25923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Kombinovaná PA + dieta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Udržuje BM</a:t>
            </a:r>
          </a:p>
          <a:p>
            <a:pPr algn="ctr">
              <a:spcBef>
                <a:spcPct val="50000"/>
              </a:spcBef>
            </a:pPr>
            <a:r>
              <a:rPr lang="cs-CZ" sz="1600" b="1">
                <a:latin typeface="Arial Narrow" pitchFamily="34" charset="0"/>
              </a:rPr>
              <a:t>(brání „jo-jo efektu“)</a:t>
            </a:r>
          </a:p>
          <a:p>
            <a:pPr algn="ctr">
              <a:spcBef>
                <a:spcPct val="50000"/>
              </a:spcBef>
            </a:pPr>
            <a:endParaRPr lang="cs-CZ" sz="1600">
              <a:latin typeface="Arial Narrow" pitchFamily="34" charset="0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95288" y="1052513"/>
            <a:ext cx="8424862" cy="1439862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pic>
        <p:nvPicPr>
          <p:cNvPr id="1413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13" y="4797425"/>
            <a:ext cx="1349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4797425"/>
            <a:ext cx="20224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1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1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build="p"/>
      <p:bldP spid="141320" grpId="0" build="p"/>
      <p:bldP spid="14132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V DĚTSKÉM VĚKU</a:t>
            </a:r>
          </a:p>
          <a:p>
            <a:pPr algn="ctr"/>
            <a:r>
              <a:rPr lang="cs-CZ" sz="2000" b="1" dirty="0" smtClean="0"/>
              <a:t>Vážný problém s mnoha zdravotními a sociálními důsledky</a:t>
            </a:r>
          </a:p>
          <a:p>
            <a:pPr algn="ctr"/>
            <a:r>
              <a:rPr lang="cs-CZ" sz="2000" b="1" i="1" dirty="0" smtClean="0"/>
              <a:t>(často přesahují až do dospělosti)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Obézní dítě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pohybový výkon vyžaduje víc energie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menší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.kg</a:t>
            </a:r>
            <a:r>
              <a:rPr lang="cs-CZ" sz="2000" b="1" baseline="30000" dirty="0" smtClean="0"/>
              <a:t>-1</a:t>
            </a:r>
            <a:r>
              <a:rPr lang="cs-CZ" sz="2000" b="1" dirty="0" smtClean="0"/>
              <a:t> max = menší energetická rezerva = rychlejší únava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menší svalová síla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nižší úroveň obratnosti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projevují se při školní tělesné výchově i při běžných denních činnostech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Četné </a:t>
            </a:r>
            <a:r>
              <a:rPr lang="cs-CZ" sz="2000" b="1" u="sng" dirty="0" smtClean="0"/>
              <a:t>sociální důsledky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sociální izolace v důsledku posměchu nebo studu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přehnané potřeby rodičů chránit své obézní dítě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atd. </a:t>
            </a:r>
          </a:p>
        </p:txBody>
      </p:sp>
      <p:sp>
        <p:nvSpPr>
          <p:cNvPr id="3" name="Levá složená závorka 2"/>
          <p:cNvSpPr/>
          <p:nvPr/>
        </p:nvSpPr>
        <p:spPr>
          <a:xfrm rot="16200000">
            <a:off x="4247964" y="-783469"/>
            <a:ext cx="504056" cy="83529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 descr="http://i.dailymail.co.uk/i/pix/2008/09/01/article-1051489-027C57C400000578-861_468x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69534"/>
            <a:ext cx="2225452" cy="2648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84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V DĚTSKÉM VĚKU</a:t>
            </a:r>
          </a:p>
          <a:p>
            <a:pPr algn="ctr"/>
            <a:r>
              <a:rPr lang="cs-CZ" sz="2000" b="1" dirty="0" smtClean="0"/>
              <a:t>Redukce tělesného tuku pouhým cvičením </a:t>
            </a:r>
          </a:p>
          <a:p>
            <a:pPr algn="ctr"/>
            <a:r>
              <a:rPr lang="cs-CZ" sz="2000" b="1" dirty="0" smtClean="0"/>
              <a:t>velmi obtížně realizovatelné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adekvátní intenzitě zatížení by muselo být cvičení velmi dlouhé!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Příklad:</a:t>
            </a:r>
          </a:p>
          <a:p>
            <a:pPr algn="ctr"/>
            <a:r>
              <a:rPr lang="cs-CZ" sz="2000" b="1" dirty="0" smtClean="0"/>
              <a:t>spálení 1 kg tuku vyžaduje od obézního dítěte (50 kg) uběhnout téměř 150 km </a:t>
            </a:r>
          </a:p>
          <a:p>
            <a:pPr algn="ctr"/>
            <a:r>
              <a:rPr lang="cs-CZ" sz="2000" b="1" dirty="0" smtClean="0"/>
              <a:t>denně 5 km = 1 kg tuku spálen asi za měsíc běhání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539552" y="3789040"/>
            <a:ext cx="8064896" cy="22322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Pohybová aktivita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velmi spolehlivý lék proti obezitě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ale lék „málo koncentrovaný“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849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V DĚTSKÉM VĚKU</a:t>
            </a:r>
          </a:p>
          <a:p>
            <a:pPr algn="ctr"/>
            <a:r>
              <a:rPr lang="cs-CZ" sz="2000" b="1" dirty="0" smtClean="0"/>
              <a:t>PA - nižší intenzita zátěže </a:t>
            </a:r>
            <a:r>
              <a:rPr lang="cs-CZ" b="1" i="1" dirty="0" smtClean="0"/>
              <a:t>(možné přetížení pohybového systému)</a:t>
            </a:r>
            <a:endParaRPr lang="cs-CZ" sz="2000" b="1" i="1" dirty="0" smtClean="0"/>
          </a:p>
          <a:p>
            <a:pPr algn="ctr"/>
            <a:r>
              <a:rPr lang="cs-CZ" sz="2000" b="1" dirty="0" smtClean="0"/>
              <a:t>Při vytrvalostním programu PA  </a:t>
            </a:r>
          </a:p>
          <a:p>
            <a:pPr algn="ctr"/>
            <a:r>
              <a:rPr lang="cs-CZ" sz="2000" b="1" dirty="0" smtClean="0"/>
              <a:t>mírná až střední intenzita zatížení a delší doba trvání </a:t>
            </a:r>
          </a:p>
          <a:p>
            <a:pPr algn="ctr"/>
            <a:r>
              <a:rPr lang="cs-CZ" sz="2000" b="1" dirty="0" smtClean="0"/>
              <a:t>Sportovní odvětví s menším zatížením kloubů dolních končetin</a:t>
            </a:r>
          </a:p>
          <a:p>
            <a:pPr algn="ctr"/>
            <a:r>
              <a:rPr lang="cs-CZ" b="1" i="1" dirty="0" smtClean="0"/>
              <a:t>(např. jízda na kole, plavání, vodní pólo nebo cvičení ve vodním prostředí)</a:t>
            </a:r>
          </a:p>
        </p:txBody>
      </p:sp>
      <p:pic>
        <p:nvPicPr>
          <p:cNvPr id="2052" name="Picture 4" descr="http://blogs.reuters.com/photographers-blog/files/2012/05/obes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402847" cy="3059979"/>
          </a:xfrm>
          <a:prstGeom prst="rect">
            <a:avLst/>
          </a:prstGeom>
          <a:noFill/>
        </p:spPr>
      </p:pic>
      <p:pic>
        <p:nvPicPr>
          <p:cNvPr id="5" name="Picture 2" descr="https://origin.ih.constantcontact.com/fs041/1101827005091/img/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507993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V DĚTSKÉM VĚKU</a:t>
            </a:r>
          </a:p>
          <a:p>
            <a:pPr algn="ctr"/>
            <a:r>
              <a:rPr lang="cs-CZ" sz="2000" b="1" dirty="0" smtClean="0"/>
              <a:t>Správně:</a:t>
            </a:r>
          </a:p>
          <a:p>
            <a:pPr algn="ctr"/>
            <a:r>
              <a:rPr lang="cs-CZ" sz="2000" b="1" dirty="0" smtClean="0"/>
              <a:t>PA + nejrůznější </a:t>
            </a:r>
            <a:r>
              <a:rPr lang="cs-CZ" sz="2000" b="1" u="sng" dirty="0" smtClean="0"/>
              <a:t>dietními režimy</a:t>
            </a:r>
          </a:p>
          <a:p>
            <a:pPr algn="ctr"/>
            <a:r>
              <a:rPr lang="cs-CZ" sz="2000" b="1" dirty="0" smtClean="0"/>
              <a:t>dobu efektivní redukce hmotnosti výrazně zkrátí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 rostoucího organismu každá omezující dieta </a:t>
            </a:r>
          </a:p>
          <a:p>
            <a:pPr algn="ctr"/>
            <a:r>
              <a:rPr lang="cs-CZ" b="1" i="1" dirty="0" smtClean="0"/>
              <a:t>(zejména proteiny, voda, soli a vitamíny) </a:t>
            </a:r>
          </a:p>
          <a:p>
            <a:pPr algn="ctr"/>
            <a:r>
              <a:rPr lang="cs-CZ" sz="2000" b="1" dirty="0" smtClean="0"/>
              <a:t>má </a:t>
            </a:r>
            <a:r>
              <a:rPr lang="cs-CZ" sz="2000" b="1" u="sng" dirty="0" smtClean="0"/>
              <a:t>katabolický účinek</a:t>
            </a:r>
            <a:r>
              <a:rPr lang="cs-CZ" sz="2000" b="1" dirty="0" smtClean="0"/>
              <a:t> doprovázený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negativní dusíkovou bilancí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úbytkem svalové hmoty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ohrožením normálního růstu a přirozeného vývoje dítěte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využívání jiných energetických zdrojů, než tukových zásob</a:t>
            </a:r>
          </a:p>
        </p:txBody>
      </p:sp>
      <p:pic>
        <p:nvPicPr>
          <p:cNvPr id="4098" name="Picture 2" descr="http://bryanking.net/wp-content/uploads/2014/02/weight-los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77072"/>
            <a:ext cx="4176464" cy="263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OBEZITA V DĚTSKÉM VĚKU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KOMBINOVANÉ LÉČENÍ OBEZITY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i="1" dirty="0" smtClean="0"/>
              <a:t>(dieta + cílený pohybový režim) </a:t>
            </a:r>
          </a:p>
          <a:p>
            <a:pPr algn="ctr"/>
            <a:r>
              <a:rPr lang="cs-CZ" sz="2000" b="1" dirty="0" smtClean="0"/>
              <a:t>relativně nejúspěšnější!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Pomáhá snížit tukové zásoby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Pomáhá zachovat ATH a zvyšovat tělesnou zdatnost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Důležité!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stálé povzbuzování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podpora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porozumění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Ulehčí dlouhodobé léčení obezity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Pomůže získat sebedůvěru a schopnost zařadit se do společnosti ostatních dětí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EFEKTIVNÍ A TRVALÉ ZVLÁDNUTÍ OBEZITY VYŽADUJE </a:t>
            </a:r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CELOŽIVOTNÍ AKTIVITU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 DEFINITIVNĚ VYLÉČENÝCH BOHUŽEL VELMI MÁLO  </a:t>
            </a:r>
          </a:p>
          <a:p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4644008" y="5445224"/>
            <a:ext cx="288032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icalexpo.com/images_me/photo-g/70717-752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39361" cy="3997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yhealthywaist.org/typo3temp/pics/ce4a59cc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3" y="68198"/>
            <a:ext cx="8980264" cy="674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/>
              <a:t>PODÍL TĚLESNÉHO TUKU NEBO VODY NEBO BEZTUKOVÉ TKÁNĚ</a:t>
            </a:r>
            <a:r>
              <a:rPr lang="cs-CZ" sz="2000" b="1" dirty="0" smtClean="0"/>
              <a:t> </a:t>
            </a:r>
          </a:p>
          <a:p>
            <a:pPr algn="ctr"/>
            <a:r>
              <a:rPr lang="cs-CZ" sz="2000" b="1" dirty="0" smtClean="0"/>
              <a:t>(zejména svalů)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Deurenbergova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rovnice </a:t>
            </a:r>
          </a:p>
          <a:p>
            <a:pPr algn="ctr"/>
            <a:r>
              <a:rPr lang="cs-CZ" sz="2000" b="1" i="1" dirty="0" smtClean="0"/>
              <a:t>(odvozená z měření holandské populace)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Podíl tuku (%) = (1,2 . BMI) + (0,23 . věk) – (10,8 . pohlaví) - 5,4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muži = 1,0, ženy = 0,0.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Obezita minimálně z 50 % je podmíněna </a:t>
            </a:r>
            <a:r>
              <a:rPr lang="cs-CZ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GENETICKY</a:t>
            </a:r>
          </a:p>
          <a:p>
            <a:pPr algn="ctr"/>
            <a:r>
              <a:rPr lang="cs-CZ" sz="2000" b="1" u="sng" dirty="0" smtClean="0"/>
              <a:t>(</a:t>
            </a:r>
            <a:r>
              <a:rPr lang="cs-CZ" sz="2000" b="1" dirty="0" smtClean="0"/>
              <a:t>oba rodiče obézní - pravděpodobnost výskytu obezity jejich potomka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asi 80 %</a:t>
            </a:r>
            <a:r>
              <a:rPr lang="cs-CZ" sz="2000" b="1" dirty="0" smtClean="0"/>
              <a:t>)</a:t>
            </a:r>
          </a:p>
          <a:p>
            <a:pPr algn="ctr"/>
            <a:r>
              <a:rPr lang="cs-CZ" sz="2000" b="1" dirty="0" smtClean="0"/>
              <a:t>Relativně časté genetické varianty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náchylnost k sedavému životnímu stylu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snížení metabolické reakce tukové tkáně na pohybovou aktivitu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tendence k přejídání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atd., </a:t>
            </a:r>
            <a:r>
              <a:rPr lang="cs-CZ" sz="2000" b="1" dirty="0" err="1" smtClean="0"/>
              <a:t>atd.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atd.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problémy v prenatálním období života 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výrazně snížená porodní váha 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obezita v dospělosti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0466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Základní příčina obezity - </a:t>
            </a:r>
            <a:r>
              <a:rPr lang="cs-CZ" sz="2000" b="1" u="sng" dirty="0" smtClean="0"/>
              <a:t>nepoměr mezi příjmem a výdejem energie</a:t>
            </a:r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Kombinace nadměrného příjmu energie </a:t>
            </a:r>
          </a:p>
          <a:p>
            <a:pPr algn="ctr"/>
            <a:r>
              <a:rPr lang="cs-CZ" sz="2000" b="1" dirty="0" smtClean="0"/>
              <a:t>a nedostatečného výdeje energie spojeného se sedavým životním stylem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Výjimečně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snížená funkce štítné žlázy (hypotyreóza)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zvýšená hladina hormonů kůry nadledvin (</a:t>
            </a:r>
            <a:r>
              <a:rPr lang="cs-CZ" sz="2000" b="1" dirty="0" err="1" smtClean="0"/>
              <a:t>Cushingův</a:t>
            </a:r>
            <a:r>
              <a:rPr lang="cs-CZ" sz="2000" b="1" dirty="0" smtClean="0"/>
              <a:t> syndrom) </a:t>
            </a:r>
          </a:p>
        </p:txBody>
      </p:sp>
      <p:pic>
        <p:nvPicPr>
          <p:cNvPr id="48130" name="Picture 2" descr="Výsledek obrázku pro cushing&amp;uring;v syndrom lid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1641</Words>
  <Application>Microsoft Office PowerPoint</Application>
  <PresentationFormat>Předvádění na obrazovce (4:3)</PresentationFormat>
  <Paragraphs>615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sady Office</vt:lpstr>
      <vt:lpstr>APLIKOVANÁ PATOFYZIOLOGIE  A EPIDEMIOLOGIE  NEINFEKČNÍCH NEMOCÍ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Obesita</vt:lpstr>
      <vt:lpstr>Obesita</vt:lpstr>
      <vt:lpstr>Snímek 44</vt:lpstr>
      <vt:lpstr>Snímek 45</vt:lpstr>
      <vt:lpstr>Snímek 46</vt:lpstr>
      <vt:lpstr>Snímek 47</vt:lpstr>
      <vt:lpstr>Snímek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doc. Stejskal</dc:creator>
  <cp:lastModifiedBy>doc. Stejskal</cp:lastModifiedBy>
  <cp:revision>72</cp:revision>
  <dcterms:created xsi:type="dcterms:W3CDTF">2016-02-27T06:36:24Z</dcterms:created>
  <dcterms:modified xsi:type="dcterms:W3CDTF">2017-04-06T07:25:52Z</dcterms:modified>
</cp:coreProperties>
</file>