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slides/slide79.xml" ContentType="application/vnd.openxmlformats-officedocument.presentationml.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377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279" r:id="rId11"/>
    <p:sldId id="386" r:id="rId12"/>
    <p:sldId id="387" r:id="rId13"/>
    <p:sldId id="388" r:id="rId14"/>
    <p:sldId id="389" r:id="rId15"/>
    <p:sldId id="259" r:id="rId16"/>
    <p:sldId id="263" r:id="rId17"/>
    <p:sldId id="369" r:id="rId18"/>
    <p:sldId id="266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268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270" r:id="rId38"/>
    <p:sldId id="407" r:id="rId39"/>
    <p:sldId id="409" r:id="rId40"/>
    <p:sldId id="410" r:id="rId41"/>
    <p:sldId id="411" r:id="rId42"/>
    <p:sldId id="412" r:id="rId43"/>
    <p:sldId id="414" r:id="rId44"/>
    <p:sldId id="283" r:id="rId45"/>
    <p:sldId id="415" r:id="rId46"/>
    <p:sldId id="416" r:id="rId47"/>
    <p:sldId id="417" r:id="rId48"/>
    <p:sldId id="418" r:id="rId49"/>
    <p:sldId id="419" r:id="rId50"/>
    <p:sldId id="287" r:id="rId51"/>
    <p:sldId id="341" r:id="rId52"/>
    <p:sldId id="420" r:id="rId53"/>
    <p:sldId id="421" r:id="rId54"/>
    <p:sldId id="422" r:id="rId55"/>
    <p:sldId id="423" r:id="rId56"/>
    <p:sldId id="424" r:id="rId57"/>
    <p:sldId id="425" r:id="rId58"/>
    <p:sldId id="426" r:id="rId59"/>
    <p:sldId id="427" r:id="rId60"/>
    <p:sldId id="428" r:id="rId61"/>
    <p:sldId id="429" r:id="rId62"/>
    <p:sldId id="430" r:id="rId63"/>
    <p:sldId id="357" r:id="rId64"/>
    <p:sldId id="360" r:id="rId65"/>
    <p:sldId id="431" r:id="rId66"/>
    <p:sldId id="432" r:id="rId67"/>
    <p:sldId id="271" r:id="rId68"/>
    <p:sldId id="324" r:id="rId69"/>
    <p:sldId id="325" r:id="rId70"/>
    <p:sldId id="326" r:id="rId71"/>
    <p:sldId id="327" r:id="rId72"/>
    <p:sldId id="374" r:id="rId73"/>
    <p:sldId id="335" r:id="rId74"/>
    <p:sldId id="339" r:id="rId75"/>
    <p:sldId id="273" r:id="rId76"/>
    <p:sldId id="274" r:id="rId77"/>
    <p:sldId id="275" r:id="rId78"/>
    <p:sldId id="289" r:id="rId79"/>
    <p:sldId id="291" r:id="rId80"/>
    <p:sldId id="276" r:id="rId81"/>
    <p:sldId id="370" r:id="rId82"/>
    <p:sldId id="290" r:id="rId83"/>
    <p:sldId id="375" r:id="rId84"/>
    <p:sldId id="376" r:id="rId8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/>
      <c:txPr>
        <a:bodyPr/>
        <a:lstStyle/>
        <a:p>
          <a:pPr>
            <a:defRPr sz="1600"/>
          </a:pPr>
          <a:endParaRPr lang="cs-CZ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TKs (mmHg)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cat>
            <c:strRef>
              <c:f>List1!$A$2:$A$3</c:f>
              <c:strCache>
                <c:ptCount val="2"/>
                <c:pt idx="0">
                  <c:v>NS</c:v>
                </c:pt>
                <c:pt idx="1">
                  <c:v>PL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124</c:v>
                </c:pt>
                <c:pt idx="1">
                  <c:v>129</c:v>
                </c:pt>
              </c:numCache>
            </c:numRef>
          </c:val>
        </c:ser>
        <c:axId val="106971136"/>
        <c:axId val="106972672"/>
      </c:barChart>
      <c:catAx>
        <c:axId val="106971136"/>
        <c:scaling>
          <c:orientation val="minMax"/>
        </c:scaling>
        <c:axPos val="b"/>
        <c:tickLblPos val="nextTo"/>
        <c:crossAx val="106972672"/>
        <c:crosses val="autoZero"/>
        <c:auto val="1"/>
        <c:lblAlgn val="ctr"/>
        <c:lblOffset val="100"/>
      </c:catAx>
      <c:valAx>
        <c:axId val="106972672"/>
        <c:scaling>
          <c:orientation val="minMax"/>
        </c:scaling>
        <c:axPos val="l"/>
        <c:majorGridlines/>
        <c:numFmt formatCode="General" sourceLinked="1"/>
        <c:tickLblPos val="nextTo"/>
        <c:crossAx val="106971136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8.9698862824765718E-2"/>
          <c:y val="3.35339259382334E-2"/>
          <c:w val="0.85990991080356294"/>
          <c:h val="0.8013293803263474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Pt>
            <c:idx val="1"/>
            <c:spPr>
              <a:solidFill>
                <a:srgbClr val="FF0000"/>
              </a:solidFill>
            </c:spPr>
          </c:dPt>
          <c:cat>
            <c:strRef>
              <c:f>List1!$B$2:$B$3</c:f>
              <c:strCache>
                <c:ptCount val="2"/>
                <c:pt idx="0">
                  <c:v>PL</c:v>
                </c:pt>
                <c:pt idx="1">
                  <c:v>SN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3.11</c:v>
                </c:pt>
                <c:pt idx="1">
                  <c:v>2.94</c:v>
                </c:pt>
              </c:numCache>
            </c:numRef>
          </c:val>
        </c:ser>
        <c:axId val="125096320"/>
        <c:axId val="125097856"/>
      </c:barChart>
      <c:catAx>
        <c:axId val="125096320"/>
        <c:scaling>
          <c:orientation val="minMax"/>
        </c:scaling>
        <c:axPos val="b"/>
        <c:tickLblPos val="nextTo"/>
        <c:crossAx val="125097856"/>
        <c:crosses val="autoZero"/>
        <c:auto val="1"/>
        <c:lblAlgn val="ctr"/>
        <c:lblOffset val="100"/>
      </c:catAx>
      <c:valAx>
        <c:axId val="125097856"/>
        <c:scaling>
          <c:orientation val="minMax"/>
        </c:scaling>
        <c:axPos val="l"/>
        <c:majorGridlines/>
        <c:numFmt formatCode="General" sourceLinked="1"/>
        <c:tickLblPos val="nextTo"/>
        <c:crossAx val="125096320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List1!$B$5:$B$6</c:f>
              <c:strCache>
                <c:ptCount val="2"/>
                <c:pt idx="0">
                  <c:v>PL</c:v>
                </c:pt>
                <c:pt idx="1">
                  <c:v>SN</c:v>
                </c:pt>
              </c:strCache>
            </c:strRef>
          </c:cat>
          <c:val>
            <c:numRef>
              <c:f>List1!$C$5:$C$6</c:f>
              <c:numCache>
                <c:formatCode>General</c:formatCode>
                <c:ptCount val="2"/>
                <c:pt idx="0">
                  <c:v>2.02</c:v>
                </c:pt>
                <c:pt idx="1">
                  <c:v>1.9200000000000021</c:v>
                </c:pt>
              </c:numCache>
            </c:numRef>
          </c:val>
        </c:ser>
        <c:axId val="125134336"/>
        <c:axId val="125135872"/>
      </c:barChart>
      <c:catAx>
        <c:axId val="125134336"/>
        <c:scaling>
          <c:orientation val="minMax"/>
        </c:scaling>
        <c:axPos val="b"/>
        <c:tickLblPos val="nextTo"/>
        <c:crossAx val="125135872"/>
        <c:crosses val="autoZero"/>
        <c:auto val="1"/>
        <c:lblAlgn val="ctr"/>
        <c:lblOffset val="100"/>
      </c:catAx>
      <c:valAx>
        <c:axId val="125135872"/>
        <c:scaling>
          <c:orientation val="minMax"/>
        </c:scaling>
        <c:axPos val="l"/>
        <c:majorGridlines/>
        <c:numFmt formatCode="General" sourceLinked="1"/>
        <c:tickLblPos val="nextTo"/>
        <c:crossAx val="125134336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List1!$A$2:$A$3</c:f>
              <c:strCache>
                <c:ptCount val="2"/>
                <c:pt idx="0">
                  <c:v>PL</c:v>
                </c:pt>
                <c:pt idx="1">
                  <c:v>SN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965</c:v>
                </c:pt>
                <c:pt idx="1">
                  <c:v>953</c:v>
                </c:pt>
              </c:numCache>
            </c:numRef>
          </c:val>
        </c:ser>
        <c:axId val="124943744"/>
        <c:axId val="124945536"/>
      </c:barChart>
      <c:catAx>
        <c:axId val="124943744"/>
        <c:scaling>
          <c:orientation val="minMax"/>
        </c:scaling>
        <c:axPos val="b"/>
        <c:tickLblPos val="nextTo"/>
        <c:crossAx val="124945536"/>
        <c:crosses val="autoZero"/>
        <c:auto val="1"/>
        <c:lblAlgn val="ctr"/>
        <c:lblOffset val="100"/>
      </c:catAx>
      <c:valAx>
        <c:axId val="124945536"/>
        <c:scaling>
          <c:orientation val="minMax"/>
        </c:scaling>
        <c:axPos val="l"/>
        <c:majorGridlines/>
        <c:numFmt formatCode="General" sourceLinked="1"/>
        <c:tickLblPos val="nextTo"/>
        <c:crossAx val="124943744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List1!$A$5:$A$6</c:f>
              <c:strCache>
                <c:ptCount val="2"/>
                <c:pt idx="0">
                  <c:v>PL</c:v>
                </c:pt>
                <c:pt idx="1">
                  <c:v>SN</c:v>
                </c:pt>
              </c:strCache>
            </c:strRef>
          </c:cat>
          <c:val>
            <c:numRef>
              <c:f>List1!$B$5:$B$6</c:f>
              <c:numCache>
                <c:formatCode>General</c:formatCode>
                <c:ptCount val="2"/>
                <c:pt idx="0">
                  <c:v>288</c:v>
                </c:pt>
                <c:pt idx="1">
                  <c:v>294</c:v>
                </c:pt>
              </c:numCache>
            </c:numRef>
          </c:val>
        </c:ser>
        <c:axId val="124965632"/>
        <c:axId val="124967168"/>
      </c:barChart>
      <c:catAx>
        <c:axId val="124965632"/>
        <c:scaling>
          <c:orientation val="minMax"/>
        </c:scaling>
        <c:axPos val="b"/>
        <c:tickLblPos val="nextTo"/>
        <c:crossAx val="124967168"/>
        <c:crosses val="autoZero"/>
        <c:auto val="1"/>
        <c:lblAlgn val="ctr"/>
        <c:lblOffset val="100"/>
      </c:catAx>
      <c:valAx>
        <c:axId val="124967168"/>
        <c:scaling>
          <c:orientation val="minMax"/>
        </c:scaling>
        <c:axPos val="l"/>
        <c:majorGridlines/>
        <c:numFmt formatCode="General" sourceLinked="1"/>
        <c:tickLblPos val="nextTo"/>
        <c:crossAx val="12496563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600"/>
            </a:pPr>
            <a:r>
              <a:rPr lang="cs-CZ" sz="1600"/>
              <a:t>C</a:t>
            </a:r>
            <a:r>
              <a:rPr lang="en-US" sz="1600"/>
              <a:t>hůze VO</a:t>
            </a:r>
            <a:r>
              <a:rPr lang="en-US" sz="1600" baseline="-25000"/>
              <a:t>2</a:t>
            </a:r>
            <a:r>
              <a:rPr lang="en-US" sz="1600"/>
              <a:t> (L/min)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List1!$B$5</c:f>
              <c:strCache>
                <c:ptCount val="1"/>
                <c:pt idx="0">
                  <c:v>chůze VO2 (L/min)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cat>
            <c:strRef>
              <c:f>List1!$A$6:$A$7</c:f>
              <c:strCache>
                <c:ptCount val="2"/>
                <c:pt idx="0">
                  <c:v>NS</c:v>
                </c:pt>
                <c:pt idx="1">
                  <c:v>PL</c:v>
                </c:pt>
              </c:strCache>
            </c:strRef>
          </c:cat>
          <c:val>
            <c:numRef>
              <c:f>List1!$B$6:$B$7</c:f>
              <c:numCache>
                <c:formatCode>General</c:formatCode>
                <c:ptCount val="2"/>
                <c:pt idx="0">
                  <c:v>0.70000000000000062</c:v>
                </c:pt>
                <c:pt idx="1">
                  <c:v>0.87000000000000266</c:v>
                </c:pt>
              </c:numCache>
            </c:numRef>
          </c:val>
        </c:ser>
        <c:axId val="107008000"/>
        <c:axId val="107009536"/>
      </c:barChart>
      <c:catAx>
        <c:axId val="107008000"/>
        <c:scaling>
          <c:orientation val="minMax"/>
        </c:scaling>
        <c:axPos val="b"/>
        <c:tickLblPos val="nextTo"/>
        <c:crossAx val="107009536"/>
        <c:crosses val="autoZero"/>
        <c:auto val="1"/>
        <c:lblAlgn val="ctr"/>
        <c:lblOffset val="100"/>
      </c:catAx>
      <c:valAx>
        <c:axId val="107009536"/>
        <c:scaling>
          <c:orientation val="minMax"/>
          <c:min val="0.60000000000000064"/>
        </c:scaling>
        <c:axPos val="l"/>
        <c:majorGridlines/>
        <c:numFmt formatCode="General" sourceLinked="1"/>
        <c:tickLblPos val="nextTo"/>
        <c:crossAx val="10700800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sz="1600" dirty="0"/>
              <a:t>B</a:t>
            </a:r>
            <a:r>
              <a:rPr lang="en-US" sz="1600" dirty="0" err="1"/>
              <a:t>ěh</a:t>
            </a:r>
            <a:r>
              <a:rPr lang="en-US" sz="1600" dirty="0"/>
              <a:t> </a:t>
            </a:r>
            <a:r>
              <a:rPr lang="en-US" sz="1600" dirty="0" err="1"/>
              <a:t>mírná</a:t>
            </a:r>
            <a:r>
              <a:rPr lang="en-US" sz="1600" dirty="0"/>
              <a:t> </a:t>
            </a:r>
            <a:r>
              <a:rPr lang="en-US" sz="1600" dirty="0" err="1"/>
              <a:t>intenzita</a:t>
            </a:r>
            <a:r>
              <a:rPr lang="en-US" sz="1600" dirty="0"/>
              <a:t> VO</a:t>
            </a:r>
            <a:r>
              <a:rPr lang="en-US" sz="1600" baseline="-25000" dirty="0"/>
              <a:t>2</a:t>
            </a:r>
            <a:r>
              <a:rPr lang="en-US" sz="1600" dirty="0"/>
              <a:t>( L/min</a:t>
            </a:r>
            <a:r>
              <a:rPr lang="en-US" dirty="0"/>
              <a:t>)</a:t>
            </a:r>
          </a:p>
        </c:rich>
      </c:tx>
      <c:layout>
        <c:manualLayout>
          <c:xMode val="edge"/>
          <c:yMode val="edge"/>
          <c:x val="0.18841920129357592"/>
          <c:y val="4.6450777499817833E-3"/>
        </c:manualLayout>
      </c:layout>
    </c:title>
    <c:plotArea>
      <c:layout>
        <c:manualLayout>
          <c:layoutTarget val="inner"/>
          <c:xMode val="edge"/>
          <c:yMode val="edge"/>
          <c:x val="0.13516981347713924"/>
          <c:y val="0.1709110865076309"/>
          <c:w val="0.82222046439176366"/>
          <c:h val="0.6934737136486786"/>
        </c:manualLayout>
      </c:layout>
      <c:barChart>
        <c:barDir val="col"/>
        <c:grouping val="clustered"/>
        <c:ser>
          <c:idx val="0"/>
          <c:order val="0"/>
          <c:tx>
            <c:strRef>
              <c:f>List1!$B$9</c:f>
              <c:strCache>
                <c:ptCount val="1"/>
                <c:pt idx="0">
                  <c:v>běh mírná intenzita VO2( L/min)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cat>
            <c:strRef>
              <c:f>List1!$A$10:$A$11</c:f>
              <c:strCache>
                <c:ptCount val="2"/>
                <c:pt idx="0">
                  <c:v>NS</c:v>
                </c:pt>
                <c:pt idx="1">
                  <c:v>PL</c:v>
                </c:pt>
              </c:strCache>
            </c:strRef>
          </c:cat>
          <c:val>
            <c:numRef>
              <c:f>List1!$B$10:$B$11</c:f>
              <c:numCache>
                <c:formatCode>General</c:formatCode>
                <c:ptCount val="2"/>
                <c:pt idx="0">
                  <c:v>2.1</c:v>
                </c:pt>
                <c:pt idx="1">
                  <c:v>2.2599999999999998</c:v>
                </c:pt>
              </c:numCache>
            </c:numRef>
          </c:val>
        </c:ser>
        <c:axId val="124851328"/>
        <c:axId val="124852864"/>
      </c:barChart>
      <c:catAx>
        <c:axId val="124851328"/>
        <c:scaling>
          <c:orientation val="minMax"/>
        </c:scaling>
        <c:axPos val="b"/>
        <c:tickLblPos val="nextTo"/>
        <c:crossAx val="124852864"/>
        <c:crosses val="autoZero"/>
        <c:auto val="1"/>
        <c:lblAlgn val="ctr"/>
        <c:lblOffset val="100"/>
      </c:catAx>
      <c:valAx>
        <c:axId val="124852864"/>
        <c:scaling>
          <c:orientation val="minMax"/>
        </c:scaling>
        <c:axPos val="l"/>
        <c:majorGridlines/>
        <c:numFmt formatCode="General" sourceLinked="1"/>
        <c:tickLblPos val="nextTo"/>
        <c:crossAx val="12485132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600"/>
            </a:pPr>
            <a:r>
              <a:rPr lang="cs-CZ" sz="1600"/>
              <a:t>B</a:t>
            </a:r>
            <a:r>
              <a:rPr lang="en-US" sz="1600"/>
              <a:t>ěh vysoká intenzita VO</a:t>
            </a:r>
            <a:r>
              <a:rPr lang="en-US" sz="1600" baseline="-25000"/>
              <a:t>2</a:t>
            </a:r>
            <a:r>
              <a:rPr lang="en-US" sz="1600"/>
              <a:t> (L/min)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List1!$B$13</c:f>
              <c:strCache>
                <c:ptCount val="1"/>
                <c:pt idx="0">
                  <c:v>běh vysoká intenzita VO2 (L/min)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cat>
            <c:strRef>
              <c:f>List1!$A$14:$A$15</c:f>
              <c:strCache>
                <c:ptCount val="2"/>
                <c:pt idx="0">
                  <c:v>NS</c:v>
                </c:pt>
                <c:pt idx="1">
                  <c:v>PL</c:v>
                </c:pt>
              </c:strCache>
            </c:strRef>
          </c:cat>
          <c:val>
            <c:numRef>
              <c:f>List1!$B$14:$B$15</c:f>
              <c:numCache>
                <c:formatCode>General</c:formatCode>
                <c:ptCount val="2"/>
                <c:pt idx="0">
                  <c:v>3.5</c:v>
                </c:pt>
                <c:pt idx="1">
                  <c:v>3.77</c:v>
                </c:pt>
              </c:numCache>
            </c:numRef>
          </c:val>
        </c:ser>
        <c:axId val="124872960"/>
        <c:axId val="124882944"/>
      </c:barChart>
      <c:catAx>
        <c:axId val="124872960"/>
        <c:scaling>
          <c:orientation val="minMax"/>
        </c:scaling>
        <c:axPos val="b"/>
        <c:tickLblPos val="nextTo"/>
        <c:crossAx val="124882944"/>
        <c:crosses val="autoZero"/>
        <c:auto val="1"/>
        <c:lblAlgn val="ctr"/>
        <c:lblOffset val="100"/>
      </c:catAx>
      <c:valAx>
        <c:axId val="124882944"/>
        <c:scaling>
          <c:orientation val="minMax"/>
        </c:scaling>
        <c:axPos val="l"/>
        <c:majorGridlines/>
        <c:numFmt formatCode="General" sourceLinked="1"/>
        <c:tickLblPos val="nextTo"/>
        <c:crossAx val="12487296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600"/>
            </a:pPr>
            <a:r>
              <a:rPr lang="cs-CZ" sz="1600"/>
              <a:t>Č</a:t>
            </a:r>
            <a:r>
              <a:rPr lang="en-US" sz="1600"/>
              <a:t>as do vyčerpání při intenzivním běhu (min)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List1!$B$17</c:f>
              <c:strCache>
                <c:ptCount val="1"/>
                <c:pt idx="0">
                  <c:v>čas do vyčerpání při intenzivním běhu (min)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cat>
            <c:strRef>
              <c:f>List1!$A$18:$A$19</c:f>
              <c:strCache>
                <c:ptCount val="2"/>
                <c:pt idx="0">
                  <c:v>NS</c:v>
                </c:pt>
                <c:pt idx="1">
                  <c:v>PL</c:v>
                </c:pt>
              </c:strCache>
            </c:strRef>
          </c:cat>
          <c:val>
            <c:numRef>
              <c:f>List1!$B$18:$B$19</c:f>
              <c:numCache>
                <c:formatCode>General</c:formatCode>
                <c:ptCount val="2"/>
                <c:pt idx="0">
                  <c:v>8.7000000000000011</c:v>
                </c:pt>
                <c:pt idx="1">
                  <c:v>7.6</c:v>
                </c:pt>
              </c:numCache>
            </c:numRef>
          </c:val>
        </c:ser>
        <c:axId val="108085248"/>
        <c:axId val="108086784"/>
      </c:barChart>
      <c:catAx>
        <c:axId val="108085248"/>
        <c:scaling>
          <c:orientation val="minMax"/>
        </c:scaling>
        <c:axPos val="b"/>
        <c:tickLblPos val="nextTo"/>
        <c:crossAx val="108086784"/>
        <c:crosses val="autoZero"/>
        <c:auto val="1"/>
        <c:lblAlgn val="ctr"/>
        <c:lblOffset val="100"/>
      </c:catAx>
      <c:valAx>
        <c:axId val="108086784"/>
        <c:scaling>
          <c:orientation val="minMax"/>
        </c:scaling>
        <c:axPos val="l"/>
        <c:majorGridlines/>
        <c:numFmt formatCode="General" sourceLinked="1"/>
        <c:tickLblPos val="nextTo"/>
        <c:crossAx val="10808524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List1!$A$2:$A$3</c:f>
              <c:strCache>
                <c:ptCount val="2"/>
                <c:pt idx="0">
                  <c:v>PL</c:v>
                </c:pt>
                <c:pt idx="1">
                  <c:v>SN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233</c:v>
                </c:pt>
                <c:pt idx="1">
                  <c:v>247</c:v>
                </c:pt>
              </c:numCache>
            </c:numRef>
          </c:val>
        </c:ser>
        <c:axId val="106911616"/>
        <c:axId val="106913152"/>
      </c:barChart>
      <c:catAx>
        <c:axId val="106911616"/>
        <c:scaling>
          <c:orientation val="minMax"/>
        </c:scaling>
        <c:axPos val="b"/>
        <c:tickLblPos val="nextTo"/>
        <c:crossAx val="106913152"/>
        <c:crosses val="autoZero"/>
        <c:auto val="1"/>
        <c:lblAlgn val="ctr"/>
        <c:lblOffset val="100"/>
      </c:catAx>
      <c:valAx>
        <c:axId val="106913152"/>
        <c:scaling>
          <c:orientation val="minMax"/>
        </c:scaling>
        <c:axPos val="l"/>
        <c:majorGridlines/>
        <c:numFmt formatCode="General" sourceLinked="1"/>
        <c:tickLblPos val="nextTo"/>
        <c:crossAx val="10691161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plotArea>
      <c:layout>
        <c:manualLayout>
          <c:layoutTarget val="inner"/>
          <c:xMode val="edge"/>
          <c:yMode val="edge"/>
          <c:x val="9.524188172640316E-2"/>
          <c:y val="7.6558330513119235E-2"/>
          <c:w val="0.87346679222021928"/>
          <c:h val="0.8281074516545480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List1!$A$5:$A$6</c:f>
              <c:strCache>
                <c:ptCount val="2"/>
                <c:pt idx="0">
                  <c:v>PL</c:v>
                </c:pt>
                <c:pt idx="1">
                  <c:v>SN</c:v>
                </c:pt>
              </c:strCache>
            </c:strRef>
          </c:cat>
          <c:val>
            <c:numRef>
              <c:f>List1!$B$5:$B$6</c:f>
              <c:numCache>
                <c:formatCode>General</c:formatCode>
                <c:ptCount val="2"/>
                <c:pt idx="0">
                  <c:v>27.7</c:v>
                </c:pt>
                <c:pt idx="1">
                  <c:v>26.9</c:v>
                </c:pt>
              </c:numCache>
            </c:numRef>
          </c:val>
        </c:ser>
        <c:axId val="106937728"/>
        <c:axId val="106939520"/>
      </c:barChart>
      <c:catAx>
        <c:axId val="106937728"/>
        <c:scaling>
          <c:orientation val="minMax"/>
        </c:scaling>
        <c:axPos val="b"/>
        <c:tickLblPos val="nextTo"/>
        <c:crossAx val="106939520"/>
        <c:crosses val="autoZero"/>
        <c:auto val="1"/>
        <c:lblAlgn val="ctr"/>
        <c:lblOffset val="100"/>
      </c:catAx>
      <c:valAx>
        <c:axId val="106939520"/>
        <c:scaling>
          <c:orientation val="minMax"/>
        </c:scaling>
        <c:axPos val="l"/>
        <c:majorGridlines/>
        <c:numFmt formatCode="General" sourceLinked="1"/>
        <c:tickLblPos val="nextTo"/>
        <c:crossAx val="10693772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List1!$A$5:$A$6</c:f>
              <c:strCache>
                <c:ptCount val="2"/>
                <c:pt idx="0">
                  <c:v>PL</c:v>
                </c:pt>
                <c:pt idx="1">
                  <c:v>SN</c:v>
                </c:pt>
              </c:strCache>
            </c:strRef>
          </c:cat>
          <c:val>
            <c:numRef>
              <c:f>List1!$B$5:$B$6</c:f>
              <c:numCache>
                <c:formatCode>General</c:formatCode>
                <c:ptCount val="2"/>
                <c:pt idx="0">
                  <c:v>27.7</c:v>
                </c:pt>
                <c:pt idx="1">
                  <c:v>26.9</c:v>
                </c:pt>
              </c:numCache>
            </c:numRef>
          </c:val>
        </c:ser>
        <c:axId val="125007744"/>
        <c:axId val="125009280"/>
      </c:barChart>
      <c:catAx>
        <c:axId val="125007744"/>
        <c:scaling>
          <c:orientation val="minMax"/>
        </c:scaling>
        <c:axPos val="b"/>
        <c:tickLblPos val="nextTo"/>
        <c:crossAx val="125009280"/>
        <c:crosses val="autoZero"/>
        <c:auto val="1"/>
        <c:lblAlgn val="ctr"/>
        <c:lblOffset val="100"/>
      </c:catAx>
      <c:valAx>
        <c:axId val="125009280"/>
        <c:scaling>
          <c:orientation val="minMax"/>
        </c:scaling>
        <c:axPos val="l"/>
        <c:majorGridlines/>
        <c:numFmt formatCode="General" sourceLinked="1"/>
        <c:tickLblPos val="nextTo"/>
        <c:crossAx val="125007744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00B0F0"/>
              </a:solidFill>
            </c:spPr>
          </c:dPt>
          <c:cat>
            <c:strRef>
              <c:f>List1!$A$2:$A$3</c:f>
              <c:strCache>
                <c:ptCount val="2"/>
                <c:pt idx="0">
                  <c:v>PL</c:v>
                </c:pt>
                <c:pt idx="1">
                  <c:v>SN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233</c:v>
                </c:pt>
                <c:pt idx="1">
                  <c:v>247</c:v>
                </c:pt>
              </c:numCache>
            </c:numRef>
          </c:val>
        </c:ser>
        <c:axId val="125024896"/>
        <c:axId val="125026688"/>
      </c:barChart>
      <c:catAx>
        <c:axId val="125024896"/>
        <c:scaling>
          <c:orientation val="minMax"/>
        </c:scaling>
        <c:axPos val="b"/>
        <c:tickLblPos val="nextTo"/>
        <c:crossAx val="125026688"/>
        <c:crosses val="autoZero"/>
        <c:auto val="1"/>
        <c:lblAlgn val="ctr"/>
        <c:lblOffset val="100"/>
      </c:catAx>
      <c:valAx>
        <c:axId val="125026688"/>
        <c:scaling>
          <c:orientation val="minMax"/>
        </c:scaling>
        <c:axPos val="l"/>
        <c:majorGridlines/>
        <c:numFmt formatCode="General" sourceLinked="1"/>
        <c:tickLblPos val="nextTo"/>
        <c:crossAx val="12502489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EBF96-0214-4759-A5C8-2B9E20408D1B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0CD1C-A2D6-4541-9346-A81FAFE169E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03BD-0332-4F63-BB36-96D80D50CF7D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cs-CZ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Pulmonary O2 uptake (V̇o2) responses during step increments to a moderate-intensity running speed. A: group mean responses following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nonsupplemented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control and placebo supplementation, with error bars shown every 30 s for clarity. B: group mean V̇o2 response following NO3−-rich beetroot (nitrate) and placebo supplementation. Dashed vertical line represents abrupt transition to moderate work rate from a baseline walking pace. O2 cost of walking and running is reduced following NO3−-rich beetroot juice, but not NO3−-depleted beetroot juice (placebo), supplementation.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cs-CZ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Pulmonary V̇o2 responses during step increments to a severe-intensity running speed. A: group mean V̇o2 responses following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nonsupplemented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control and placebo supplementation, with error bars shown every 30 s for clarity. B: group mean V̇o2 response following NO3−-rich beetroot (nitrate) and placebo supplementation. Dashed vertical line represents abrupt transition from baseline walking to severe work rate. Insets: group mean ± SE V̇o2 at task failure (*dietary NO3− supplementation resulted in an increased time to task failure). O2 cost of walking and running is reduced following NO3−-rich beetroot juice, but not following NO3−-depleted beetroot juice (placebo), supplementation.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03BD-0332-4F63-BB36-96D80D50CF7D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03BD-0332-4F63-BB36-96D80D50CF7D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0CD1C-A2D6-4541-9346-A81FAFE169EA}" type="slidenum">
              <a:rPr lang="cs-CZ" smtClean="0"/>
              <a:pPr/>
              <a:t>76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2B9-86F4-4376-B196-E68E2782E04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6B1E-3228-45FB-B46E-1BB4F45FA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2B9-86F4-4376-B196-E68E2782E04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6B1E-3228-45FB-B46E-1BB4F45FA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2B9-86F4-4376-B196-E68E2782E04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6B1E-3228-45FB-B46E-1BB4F45FA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2B9-86F4-4376-B196-E68E2782E04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6B1E-3228-45FB-B46E-1BB4F45FA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2B9-86F4-4376-B196-E68E2782E04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6B1E-3228-45FB-B46E-1BB4F45FA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2B9-86F4-4376-B196-E68E2782E04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6B1E-3228-45FB-B46E-1BB4F45FA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2B9-86F4-4376-B196-E68E2782E04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6B1E-3228-45FB-B46E-1BB4F45FA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2B9-86F4-4376-B196-E68E2782E04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6B1E-3228-45FB-B46E-1BB4F45FA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2B9-86F4-4376-B196-E68E2782E04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6B1E-3228-45FB-B46E-1BB4F45FA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2B9-86F4-4376-B196-E68E2782E04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6B1E-3228-45FB-B46E-1BB4F45FA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2B9-86F4-4376-B196-E68E2782E04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6B1E-3228-45FB-B46E-1BB4F45FA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B2B9-86F4-4376-B196-E68E2782E04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86B1E-3228-45FB-B46E-1BB4F45FA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DIETNÍ NITRÁTY </a:t>
            </a:r>
            <a:b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SPORTOVNÍ VÝKONNOST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440160"/>
          </a:xfrm>
        </p:spPr>
        <p:txBody>
          <a:bodyPr/>
          <a:lstStyle/>
          <a:p>
            <a:r>
              <a:rPr lang="cs-CZ" dirty="0" smtClean="0"/>
              <a:t>APKIN 2016/2017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4046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(oxid dusnatý)</a:t>
            </a:r>
          </a:p>
        </p:txBody>
      </p:sp>
      <p:pic>
        <p:nvPicPr>
          <p:cNvPr id="21506" name="Picture 2" descr="http://www.frca.co.uk/images/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461470" cy="3279441"/>
          </a:xfrm>
          <a:prstGeom prst="rect">
            <a:avLst/>
          </a:prstGeom>
          <a:noFill/>
        </p:spPr>
      </p:pic>
      <p:cxnSp>
        <p:nvCxnSpPr>
          <p:cNvPr id="9" name="Přímá spojovací šipka 8"/>
          <p:cNvCxnSpPr/>
          <p:nvPr/>
        </p:nvCxnSpPr>
        <p:spPr>
          <a:xfrm flipH="1" flipV="1">
            <a:off x="5436096" y="2924944"/>
            <a:ext cx="72008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548680"/>
            <a:ext cx="80648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Tvorba </a:t>
            </a:r>
            <a:r>
              <a:rPr lang="cs-CZ" b="1" dirty="0" smtClean="0"/>
              <a:t>nitrosaminů </a:t>
            </a:r>
            <a:r>
              <a:rPr lang="cs-CZ" b="1" dirty="0" smtClean="0"/>
              <a:t>z nitritů a nitrátů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??? vliv na vznik karcinomu ???</a:t>
            </a:r>
          </a:p>
          <a:p>
            <a:pPr algn="ctr"/>
            <a:endParaRPr lang="cs-CZ" b="1" dirty="0" smtClean="0"/>
          </a:p>
          <a:p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Magee, P. H.; Barnes, J. M. The production of malignant primary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heptic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tumors in the rat by feeding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dimethylnitrosamine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. Br. J. Cancer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10:114–122; 1956.</a:t>
            </a:r>
          </a:p>
          <a:p>
            <a:pPr algn="ctr"/>
            <a:r>
              <a:rPr lang="cs-CZ" b="1" dirty="0" err="1" smtClean="0"/>
              <a:t>Hepatokarcinom</a:t>
            </a:r>
            <a:r>
              <a:rPr lang="cs-CZ" b="1" dirty="0" smtClean="0"/>
              <a:t> </a:t>
            </a:r>
          </a:p>
          <a:p>
            <a:pPr algn="ctr"/>
            <a:r>
              <a:rPr lang="cs-CZ" b="1" dirty="0" smtClean="0"/>
              <a:t>vliv N-</a:t>
            </a:r>
            <a:r>
              <a:rPr lang="cs-CZ" b="1" dirty="0" err="1" smtClean="0"/>
              <a:t>nitrosodimetylaminu</a:t>
            </a:r>
            <a:endParaRPr lang="cs-CZ" b="1" dirty="0" smtClean="0"/>
          </a:p>
          <a:p>
            <a:pPr algn="ctr"/>
            <a:r>
              <a:rPr lang="cs-CZ" b="1" dirty="0" smtClean="0"/>
              <a:t>N-</a:t>
            </a:r>
            <a:r>
              <a:rPr lang="cs-CZ" b="1" dirty="0" err="1" smtClean="0"/>
              <a:t>nitrosaminy</a:t>
            </a:r>
            <a:r>
              <a:rPr lang="cs-CZ" b="1" dirty="0" smtClean="0"/>
              <a:t> s nízkou molekulární váhou vznikají </a:t>
            </a:r>
            <a:r>
              <a:rPr lang="cs-CZ" b="1" dirty="0" err="1" smtClean="0"/>
              <a:t>nitrosací</a:t>
            </a:r>
            <a:r>
              <a:rPr lang="cs-CZ" b="1" dirty="0" smtClean="0"/>
              <a:t> různých aminů</a:t>
            </a:r>
          </a:p>
          <a:p>
            <a:pPr algn="ctr"/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Bartsch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H.; Montesano, R. Relevance of nitrosamines to human cancer.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</a:rPr>
              <a:t>Carcinogenesis 5 (11):1381–1393; 1984.</a:t>
            </a:r>
            <a:endParaRPr lang="cs-CZ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Craddock, V. M. Nitrosamines and human cancer: proof of an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association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?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Nature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306:638; 1983.</a:t>
            </a:r>
          </a:p>
          <a:p>
            <a:pPr algn="ctr"/>
            <a:r>
              <a:rPr lang="cs-CZ" b="1" dirty="0" smtClean="0"/>
              <a:t>Spojení N-</a:t>
            </a:r>
            <a:r>
              <a:rPr lang="cs-CZ" b="1" dirty="0" err="1" smtClean="0"/>
              <a:t>nitrosaminů</a:t>
            </a:r>
            <a:r>
              <a:rPr lang="cs-CZ" b="1" dirty="0" smtClean="0"/>
              <a:t> s karcinomem u člověka </a:t>
            </a:r>
          </a:p>
          <a:p>
            <a:endParaRPr lang="cs-CZ" dirty="0" smtClean="0"/>
          </a:p>
          <a:p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Ward, M. H., et al. Workgroup report: Drinking-water nitrate and health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recent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findings and research needs. Environ. Health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Perspect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. 113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(11):1607–1614; 2005.</a:t>
            </a:r>
          </a:p>
          <a:p>
            <a:pPr algn="ctr"/>
            <a:r>
              <a:rPr lang="cs-CZ" b="1" dirty="0" smtClean="0"/>
              <a:t>Důkaz kauzativního vztahu chybí dodnes</a:t>
            </a:r>
          </a:p>
          <a:p>
            <a:endParaRPr lang="cs-CZ" b="1" dirty="0" smtClean="0"/>
          </a:p>
          <a:p>
            <a:pPr algn="ctr"/>
            <a:endParaRPr lang="cs-CZ" b="1" dirty="0"/>
          </a:p>
        </p:txBody>
      </p:sp>
      <p:sp>
        <p:nvSpPr>
          <p:cNvPr id="8" name="Šipka dolů 7"/>
          <p:cNvSpPr/>
          <p:nvPr/>
        </p:nvSpPr>
        <p:spPr>
          <a:xfrm>
            <a:off x="4283968" y="908720"/>
            <a:ext cx="216024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3923928" y="2132856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323528" y="3717032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2386" name="Picture 2" descr="http://faculty.virginia.edu/metals/Images/nitrosam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442067" cy="1152128"/>
          </a:xfrm>
          <a:prstGeom prst="rect">
            <a:avLst/>
          </a:prstGeom>
          <a:noFill/>
        </p:spPr>
      </p:pic>
      <p:pic>
        <p:nvPicPr>
          <p:cNvPr id="272388" name="Picture 4" descr="http://i.ytimg.com/vi/a4rLH3969-c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702668" cy="1634562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3851920" y="5589240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???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7092280" y="3899148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  <p:bldP spid="10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404664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Široké využití nitritů </a:t>
            </a:r>
          </a:p>
          <a:p>
            <a:pPr>
              <a:buFont typeface="Arial" pitchFamily="34" charset="0"/>
              <a:buChar char="•"/>
            </a:pPr>
            <a:r>
              <a:rPr lang="cs-CZ" sz="1600" b="1" i="1" dirty="0" smtClean="0"/>
              <a:t>barva a konzervace masa a ryb</a:t>
            </a:r>
          </a:p>
          <a:p>
            <a:pPr>
              <a:buFont typeface="Arial" pitchFamily="34" charset="0"/>
              <a:buChar char="•"/>
            </a:pPr>
            <a:r>
              <a:rPr lang="cs-CZ" sz="1600" b="1" i="1" dirty="0" smtClean="0"/>
              <a:t>textilní průmysl</a:t>
            </a:r>
          </a:p>
          <a:p>
            <a:pPr>
              <a:buFont typeface="Arial" pitchFamily="34" charset="0"/>
              <a:buChar char="•"/>
            </a:pPr>
            <a:r>
              <a:rPr lang="cs-CZ" sz="1600" b="1" i="1" dirty="0" smtClean="0"/>
              <a:t>fotografie</a:t>
            </a:r>
          </a:p>
          <a:p>
            <a:pPr>
              <a:buFont typeface="Arial" pitchFamily="34" charset="0"/>
              <a:buChar char="•"/>
            </a:pPr>
            <a:r>
              <a:rPr lang="cs-CZ" sz="1600" b="1" i="1" dirty="0" smtClean="0"/>
              <a:t>vázodilatátor</a:t>
            </a:r>
          </a:p>
          <a:p>
            <a:pPr>
              <a:buFont typeface="Arial" pitchFamily="34" charset="0"/>
              <a:buChar char="•"/>
            </a:pPr>
            <a:r>
              <a:rPr lang="cs-CZ" sz="1600" b="1" i="1" dirty="0" err="1" smtClean="0"/>
              <a:t>bronchodilatátor</a:t>
            </a: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1600" b="1" i="1" dirty="0" smtClean="0"/>
              <a:t>intestinální </a:t>
            </a:r>
            <a:r>
              <a:rPr lang="cs-CZ" sz="1600" b="1" i="1" dirty="0" err="1" smtClean="0"/>
              <a:t>relaxant</a:t>
            </a: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1600" b="1" i="1" dirty="0" err="1" smtClean="0"/>
              <a:t>antidotum</a:t>
            </a:r>
            <a:r>
              <a:rPr lang="cs-CZ" sz="1600" b="1" i="1" dirty="0" smtClean="0"/>
              <a:t> při otravě kyanidem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Smrtelná dávka 22 - 23 mg/kg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I nižší dávka vyvolává akutní </a:t>
            </a:r>
            <a:r>
              <a:rPr lang="cs-CZ" b="1" dirty="0" err="1" smtClean="0"/>
              <a:t>methemoglubinémii</a:t>
            </a:r>
            <a:r>
              <a:rPr lang="cs-CZ" b="1" dirty="0" smtClean="0"/>
              <a:t> u novorozenců</a:t>
            </a:r>
          </a:p>
          <a:p>
            <a:pPr algn="ctr"/>
            <a:r>
              <a:rPr lang="cs-CZ" b="1" dirty="0" smtClean="0"/>
              <a:t>=</a:t>
            </a:r>
          </a:p>
          <a:p>
            <a:pPr algn="ctr"/>
            <a:r>
              <a:rPr lang="cs-CZ" b="1" dirty="0" smtClean="0"/>
              <a:t>spojení s </a:t>
            </a:r>
            <a:r>
              <a:rPr lang="cs-CZ" b="1" dirty="0" err="1" smtClean="0"/>
              <a:t>blue</a:t>
            </a:r>
            <a:r>
              <a:rPr lang="cs-CZ" b="1" dirty="0" smtClean="0"/>
              <a:t> baby syndrome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sz="2000" b="1" dirty="0" smtClean="0"/>
              <a:t>Tyto negativní konotace vedly </a:t>
            </a:r>
          </a:p>
          <a:p>
            <a:pPr algn="ctr"/>
            <a:r>
              <a:rPr lang="cs-CZ" sz="2000" b="1" dirty="0" smtClean="0"/>
              <a:t>k regulaci a restrikci nitritů a nitrátů </a:t>
            </a:r>
          </a:p>
          <a:p>
            <a:pPr algn="ctr"/>
            <a:r>
              <a:rPr lang="cs-CZ" sz="2000" b="1" dirty="0" smtClean="0"/>
              <a:t>v potravě a v pitné vodě</a:t>
            </a:r>
          </a:p>
          <a:p>
            <a:endParaRPr lang="cs-CZ" sz="2000" b="1" dirty="0"/>
          </a:p>
        </p:txBody>
      </p:sp>
      <p:pic>
        <p:nvPicPr>
          <p:cNvPr id="271362" name="Picture 2" descr="https://thedarkpark.files.wordpress.com/2011/09/blue_bab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36712"/>
            <a:ext cx="3009900" cy="1847851"/>
          </a:xfrm>
          <a:prstGeom prst="rect">
            <a:avLst/>
          </a:prstGeom>
          <a:noFill/>
        </p:spPr>
      </p:pic>
      <p:pic>
        <p:nvPicPr>
          <p:cNvPr id="271364" name="Picture 4" descr="https://encrypted-tbn3.gstatic.com/images?q=tbn:ANd9GcSo5SgJoNBYoJrFSLWVgGHroP11c99SMFpAszyid1z-bvzl_z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717032"/>
            <a:ext cx="1972892" cy="29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404664"/>
            <a:ext cx="78488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Koncem 70. let prudký obrat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000" b="1" dirty="0" smtClean="0"/>
              <a:t>Studie dusíkové rovnováhy u člověka</a:t>
            </a:r>
          </a:p>
          <a:p>
            <a:pPr algn="ctr"/>
            <a:r>
              <a:rPr lang="cs-CZ" sz="2000" b="1" dirty="0" smtClean="0"/>
              <a:t>+</a:t>
            </a:r>
          </a:p>
          <a:p>
            <a:pPr algn="ctr"/>
            <a:r>
              <a:rPr lang="cs-CZ" sz="2000" b="1" dirty="0" smtClean="0"/>
              <a:t>nitrity a nitráty se vytvářejí de novo ve střevech člověka</a:t>
            </a:r>
          </a:p>
        </p:txBody>
      </p:sp>
      <p:sp>
        <p:nvSpPr>
          <p:cNvPr id="8" name="Obdélník 7"/>
          <p:cNvSpPr/>
          <p:nvPr/>
        </p:nvSpPr>
        <p:spPr>
          <a:xfrm>
            <a:off x="1259632" y="2348880"/>
            <a:ext cx="6552728" cy="15841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Významná nezávislost množství nitritů v organismu </a:t>
            </a:r>
          </a:p>
          <a:p>
            <a:pPr algn="ctr"/>
            <a:r>
              <a:rPr lang="cs-CZ" sz="2000" b="1" dirty="0" smtClean="0"/>
              <a:t>na příjmu potravou a vodou </a:t>
            </a:r>
          </a:p>
        </p:txBody>
      </p:sp>
      <p:pic>
        <p:nvPicPr>
          <p:cNvPr id="270338" name="Picture 2" descr="http://physiologyonline.physiology.org/content/30/2/116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05064"/>
            <a:ext cx="512210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9552" y="476672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 </a:t>
            </a:r>
            <a:endParaRPr lang="cs-CZ" sz="2400" b="1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b="1" dirty="0" smtClean="0"/>
              <a:t>Kosterní svaly překvapivě řídí vnitřní mechanismus nitrátové homeostázy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zdroje nitrátů a hlavní distributor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2498" name="Picture 2" descr="http://www.histology-world.com/photoalbum/albums/userpics/normal_skeletalmuscl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4824536" cy="363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rinkzone.com/wp-content/uploads/2012/08/NO-generating-pathway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27625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9552" y="5445224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Fazole, cibulková zelenina (česnek, cibule), plodící zelenina (baklažán), houby, kořenová zelenina (mrkev</a:t>
            </a:r>
            <a:r>
              <a:rPr lang="cs-CZ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řepa</a:t>
            </a:r>
            <a:r>
              <a:rPr lang="cs-CZ" b="1" dirty="0" smtClean="0"/>
              <a:t>), stopkatá zelenina (celer a rebarbora)</a:t>
            </a:r>
            <a:endParaRPr lang="cs-CZ" b="1" dirty="0"/>
          </a:p>
        </p:txBody>
      </p:sp>
      <p:pic>
        <p:nvPicPr>
          <p:cNvPr id="15362" name="Picture 2" descr="http://nutritionfactsorg.s3.amazonaws.com/wp-content/uploads/2012/02/22130039/NF-Vegetables-rate-by-nitrate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20472" cy="49615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8244408" y="2132856"/>
            <a:ext cx="899592" cy="32403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ovací šipka 6"/>
          <p:cNvCxnSpPr>
            <a:endCxn id="4" idx="2"/>
          </p:cNvCxnSpPr>
          <p:nvPr/>
        </p:nvCxnSpPr>
        <p:spPr>
          <a:xfrm flipV="1">
            <a:off x="4067944" y="3753036"/>
            <a:ext cx="4176464" cy="20522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33265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Zdroj anorganického nitrátu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řepný extrakt (řepný džus)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sodíkový nebo draslíkový nitrát</a:t>
            </a:r>
          </a:p>
          <a:p>
            <a:pPr algn="ctr"/>
            <a:r>
              <a:rPr lang="cs-CZ" sz="2000" b="1" dirty="0" smtClean="0"/>
              <a:t>žádný negativní vliv na zdraví člověka popsán nebyl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Řepný extrakt obsahuje další bioaktivní látky </a:t>
            </a:r>
          </a:p>
          <a:p>
            <a:pPr algn="ctr"/>
            <a:r>
              <a:rPr lang="cs-CZ" sz="2000" b="1" i="1" dirty="0" smtClean="0"/>
              <a:t>(např. antioxidanty nebo polyfenoly)</a:t>
            </a:r>
          </a:p>
          <a:p>
            <a:pPr algn="ctr"/>
            <a:r>
              <a:rPr lang="cs-CZ" sz="2000" b="1" dirty="0" smtClean="0"/>
              <a:t>synergistické působení s nitráty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PLACEBO = ŘEPNÝ EXTRAKT ZBAVENÝ POUZE NITRÁTŮ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pic>
        <p:nvPicPr>
          <p:cNvPr id="4" name="Picture 2" descr="http://images.ethicalsuperstore.com/images/263789-beet-it-sport-shot-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2718271" cy="3212976"/>
          </a:xfrm>
          <a:prstGeom prst="rect">
            <a:avLst/>
          </a:prstGeom>
          <a:noFill/>
        </p:spPr>
      </p:pic>
      <p:pic>
        <p:nvPicPr>
          <p:cNvPr id="5" name="Picture 2" descr="http://images.ethicalsuperstore.com/images/263789-beet-it-sport-shot-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8"/>
            <a:ext cx="2718271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856895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Redukce nitritů na NO v krvi a v dalších tkáních stimulována v podmínkách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zhoršené dostupnosti kyslíku a sníženého pH!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PRŮBĚHU TĚLESNÉ PRÁCE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NO reguluje </a:t>
            </a: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/>
              <a:t>krevní zásobení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/>
              <a:t>kontraktilitu</a:t>
            </a: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/>
              <a:t>glukózovou a kalciovou homeostázu </a:t>
            </a: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/>
              <a:t>mitochondriální respiraci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pozitivní vliv na funkce a výkonnost kosterních svalů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Zvýšení hladiny plazmatických nitritů cestou suplementace dietními nitráty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ergogenní účinky </a:t>
            </a:r>
          </a:p>
          <a:p>
            <a:endParaRPr lang="cs-CZ" dirty="0"/>
          </a:p>
        </p:txBody>
      </p:sp>
      <p:sp>
        <p:nvSpPr>
          <p:cNvPr id="3" name="Šipka dolů 2"/>
          <p:cNvSpPr/>
          <p:nvPr/>
        </p:nvSpPr>
        <p:spPr>
          <a:xfrm>
            <a:off x="4355976" y="1124744"/>
            <a:ext cx="216024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355976" y="5373216"/>
            <a:ext cx="216024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355976" y="2996952"/>
            <a:ext cx="216024" cy="129614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4046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Suplementace nitráty redukují VO</a:t>
            </a:r>
            <a:r>
              <a:rPr lang="cs-CZ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svalové práci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196752"/>
            <a:ext cx="82089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Larsen FJ,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Weitzberg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E,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Lundberg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JO,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Effects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nitrate on oxygen cost during exercise.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Acta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Physiol.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2007;191:59–66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cs-CZ" sz="1200" dirty="0" smtClean="0"/>
              <a:t>(</a:t>
            </a:r>
            <a:r>
              <a:rPr lang="en-US" sz="1200" dirty="0" smtClean="0"/>
              <a:t>Swedish School of Sport and Health Sciences</a:t>
            </a:r>
            <a:r>
              <a:rPr lang="cs-CZ" sz="1200" dirty="0" smtClean="0"/>
              <a:t>, </a:t>
            </a:r>
            <a:r>
              <a:rPr lang="en-US" sz="1200" dirty="0" smtClean="0"/>
              <a:t>Stockholm</a:t>
            </a:r>
            <a:r>
              <a:rPr lang="cs-CZ" sz="1200" dirty="0" smtClean="0"/>
              <a:t>)</a:t>
            </a:r>
            <a:endParaRPr lang="en-US" sz="1200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Suplementace nitráty (SN)  (3 dny </a:t>
            </a:r>
            <a:r>
              <a:rPr lang="en-US" b="1" dirty="0" smtClean="0"/>
              <a:t>0</a:t>
            </a:r>
            <a:r>
              <a:rPr lang="cs-CZ" b="1" dirty="0" smtClean="0"/>
              <a:t>,</a:t>
            </a:r>
            <a:r>
              <a:rPr lang="en-US" b="1" dirty="0" smtClean="0"/>
              <a:t>1 mmol/kg</a:t>
            </a:r>
            <a:r>
              <a:rPr lang="cs-CZ" b="1" dirty="0" smtClean="0"/>
              <a:t> nitrát sodíku)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/>
              <a:t> signifikantní vzestup plazmatické nitrity (o 82 %)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/>
              <a:t> signifikantní pokles TKs o 8 a TKd o 6 mm Hg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/>
              <a:t> VO</a:t>
            </a:r>
            <a:r>
              <a:rPr lang="cs-CZ" b="1" baseline="-25000" dirty="0" smtClean="0"/>
              <a:t>2 </a:t>
            </a:r>
            <a:r>
              <a:rPr lang="cs-CZ" b="1" dirty="0" smtClean="0"/>
              <a:t> </a:t>
            </a:r>
          </a:p>
          <a:p>
            <a:pPr lvl="1">
              <a:buClr>
                <a:srgbClr val="C00000"/>
              </a:buClr>
              <a:buFont typeface="Courier New" pitchFamily="49" charset="0"/>
              <a:buChar char="o"/>
            </a:pPr>
            <a:r>
              <a:rPr lang="cs-CZ" b="1" dirty="0" smtClean="0"/>
              <a:t>při lehké práci nevýznamný pokles o 5 %</a:t>
            </a:r>
          </a:p>
          <a:p>
            <a:pPr lvl="1">
              <a:buClr>
                <a:srgbClr val="C00000"/>
              </a:buClr>
              <a:buFont typeface="Courier New" pitchFamily="49" charset="0"/>
              <a:buChar char="o"/>
            </a:pPr>
            <a:r>
              <a:rPr lang="cs-CZ" b="1" dirty="0" smtClean="0"/>
              <a:t>při práci střední intenzity významné zvýšení 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/>
              <a:t>celkové účinnosti práce (práce/vynaložená energie) z </a:t>
            </a:r>
            <a:r>
              <a:rPr lang="en-US" b="1" dirty="0" smtClean="0"/>
              <a:t>19</a:t>
            </a:r>
            <a:r>
              <a:rPr lang="cs-CZ" b="1" dirty="0" smtClean="0"/>
              <a:t>,</a:t>
            </a:r>
            <a:r>
              <a:rPr lang="en-US" b="1" dirty="0" smtClean="0"/>
              <a:t>7 ± 1</a:t>
            </a:r>
            <a:r>
              <a:rPr lang="cs-CZ" b="1" dirty="0" smtClean="0"/>
              <a:t>,</a:t>
            </a:r>
            <a:r>
              <a:rPr lang="en-US" b="1" dirty="0" smtClean="0"/>
              <a:t>6 </a:t>
            </a:r>
            <a:r>
              <a:rPr lang="cs-CZ" b="1" dirty="0" smtClean="0"/>
              <a:t>na </a:t>
            </a:r>
            <a:r>
              <a:rPr lang="en-US" b="1" dirty="0" smtClean="0"/>
              <a:t>21</a:t>
            </a:r>
            <a:r>
              <a:rPr lang="cs-CZ" b="1" dirty="0" smtClean="0"/>
              <a:t>,</a:t>
            </a:r>
            <a:r>
              <a:rPr lang="en-US" b="1" dirty="0" smtClean="0"/>
              <a:t>1 ± 1</a:t>
            </a:r>
            <a:r>
              <a:rPr lang="cs-CZ" b="1" dirty="0" smtClean="0"/>
              <a:t>,</a:t>
            </a:r>
            <a:r>
              <a:rPr lang="en-US" b="1" dirty="0" smtClean="0"/>
              <a:t>3 %</a:t>
            </a:r>
            <a:r>
              <a:rPr lang="cs-CZ" b="1" dirty="0" smtClean="0"/>
              <a:t>  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/>
              <a:t> změny účinnosti (změna práce/změna vynaložené energie) z </a:t>
            </a:r>
            <a:r>
              <a:rPr lang="en-US" b="1" dirty="0" smtClean="0"/>
              <a:t>22</a:t>
            </a:r>
            <a:r>
              <a:rPr lang="cs-CZ" b="1" dirty="0" smtClean="0"/>
              <a:t>,</a:t>
            </a:r>
            <a:r>
              <a:rPr lang="en-US" b="1" dirty="0" smtClean="0"/>
              <a:t>1 ± 1</a:t>
            </a:r>
            <a:r>
              <a:rPr lang="cs-CZ" b="1" dirty="0" smtClean="0"/>
              <a:t>,</a:t>
            </a:r>
            <a:r>
              <a:rPr lang="en-US" b="1" dirty="0" smtClean="0"/>
              <a:t>6 </a:t>
            </a:r>
            <a:r>
              <a:rPr lang="cs-CZ" b="1" dirty="0" smtClean="0"/>
              <a:t>na</a:t>
            </a:r>
            <a:r>
              <a:rPr lang="en-US" b="1" dirty="0" smtClean="0"/>
              <a:t> 22</a:t>
            </a:r>
            <a:r>
              <a:rPr lang="cs-CZ" b="1" dirty="0" smtClean="0"/>
              <a:t>,</a:t>
            </a:r>
            <a:r>
              <a:rPr lang="en-US" b="1" dirty="0" smtClean="0"/>
              <a:t>9 ± 1</a:t>
            </a:r>
            <a:r>
              <a:rPr lang="cs-CZ" b="1" dirty="0" smtClean="0"/>
              <a:t>,</a:t>
            </a:r>
            <a:r>
              <a:rPr lang="en-US" b="1" dirty="0" smtClean="0"/>
              <a:t>9 %</a:t>
            </a:r>
            <a:endParaRPr lang="cs-CZ" b="1" dirty="0" smtClean="0"/>
          </a:p>
          <a:p>
            <a:pPr marL="0" lvl="2">
              <a:buClr>
                <a:srgbClr val="0070C0"/>
              </a:buClr>
            </a:pPr>
            <a:r>
              <a:rPr lang="cs-CZ" b="1" dirty="0" smtClean="0"/>
              <a:t>La, SF, ventilace, RER – nezměněny při submaximálním zatížení  45 – 80 % VO</a:t>
            </a:r>
            <a:r>
              <a:rPr lang="cs-CZ" b="1" baseline="-25000" dirty="0" smtClean="0"/>
              <a:t>2 </a:t>
            </a:r>
            <a:r>
              <a:rPr lang="cs-CZ" b="1" dirty="0" smtClean="0"/>
              <a:t>max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2290" name="AutoShape 2" descr="resource://pdf.js/web/images/tex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2" name="AutoShape 4" descr="resource://pdf.js/web/images/tex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043608" y="1412776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Oxid dusnatý (NO)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24744"/>
            <a:ext cx="813690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Furchgott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R. F., &amp;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Zawadzki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J. V. (1980). The obligatory role of endothelial cells in the relaxation of arterial smooth muscle by acetylcholine.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Nature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(288), 373-6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sz="1200" dirty="0" smtClean="0"/>
              <a:t>State University of New York</a:t>
            </a:r>
            <a:r>
              <a:rPr lang="cs-CZ" sz="1200" dirty="0" smtClean="0"/>
              <a:t>)</a:t>
            </a:r>
            <a:endParaRPr lang="cs-CZ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cs-CZ" b="1" dirty="0" smtClean="0"/>
              <a:t>Popsán EDRF (</a:t>
            </a:r>
            <a:r>
              <a:rPr lang="cs-CZ" b="1" dirty="0" err="1" smtClean="0"/>
              <a:t>endothelium</a:t>
            </a:r>
            <a:r>
              <a:rPr lang="cs-CZ" b="1" dirty="0" smtClean="0"/>
              <a:t>-</a:t>
            </a:r>
            <a:r>
              <a:rPr lang="cs-CZ" b="1" dirty="0" err="1" smtClean="0"/>
              <a:t>derivated</a:t>
            </a:r>
            <a:r>
              <a:rPr lang="cs-CZ" b="1" dirty="0" smtClean="0"/>
              <a:t> </a:t>
            </a:r>
            <a:r>
              <a:rPr lang="cs-CZ" b="1" dirty="0" err="1" smtClean="0"/>
              <a:t>relaxing</a:t>
            </a:r>
            <a:r>
              <a:rPr lang="cs-CZ" b="1" dirty="0" smtClean="0"/>
              <a:t> </a:t>
            </a:r>
            <a:r>
              <a:rPr lang="cs-CZ" b="1" dirty="0" err="1" smtClean="0"/>
              <a:t>factor</a:t>
            </a:r>
            <a:r>
              <a:rPr lang="cs-CZ" b="1" dirty="0" smtClean="0"/>
              <a:t>)</a:t>
            </a:r>
          </a:p>
          <a:p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Ignarro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L. J.,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Buga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G. M., Wood, K. S.,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Byrns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R. E., &amp;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Chaudhuri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G. (1987). Endothelium-derived relaxing factor produced and released from artery and vein is nitric oxide.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Proceedings of the National Academy of Sciences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84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(24), 9265-9269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cs-CZ" sz="1200" dirty="0" smtClean="0"/>
              <a:t>(</a:t>
            </a:r>
            <a:r>
              <a:rPr lang="en-US" sz="1200" dirty="0" smtClean="0"/>
              <a:t>University of California, Los Angeles, School of Medicine</a:t>
            </a:r>
            <a:r>
              <a:rPr lang="cs-CZ" sz="1200" dirty="0" smtClean="0"/>
              <a:t>)</a:t>
            </a:r>
            <a:endParaRPr lang="en-US" dirty="0" smtClean="0"/>
          </a:p>
          <a:p>
            <a:pPr algn="ctr"/>
            <a:r>
              <a:rPr lang="cs-CZ" b="1" dirty="0" smtClean="0"/>
              <a:t>EDRF = NO</a:t>
            </a:r>
            <a:endParaRPr lang="en-US" b="1" dirty="0" smtClean="0"/>
          </a:p>
          <a:p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Moncada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S. R. M. J., Palmer, R. M. L., &amp; Higgs, E. (1991). Nitric oxide: physiology, pathophysiology, and pharmacology.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Pharmacological reviews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43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(2), 109-142.</a:t>
            </a:r>
            <a:endParaRPr lang="cs-CZ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Napoli C,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Ignarro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LJ. Nitric oxide and atherosclerosis. Nitric Oxide 2001;5:88–97.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Bian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K,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Murad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F. Nitric oxide (NO)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biogeneration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regulation, and relevance to human diseases. Front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Biosci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2003;8:d264–78.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Alderton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WK, Cooper CE, Knowles RG. Nitric oxide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synthases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: structure, function and inhibition.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Biochem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J 2001;357:593–615.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Furchgott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RF. Introduction to EDRF research. J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Cardiovasc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Pharmacol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1993;22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Suppl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7:S1–2.</a:t>
            </a:r>
            <a:endParaRPr lang="cs-CZ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cs-CZ" b="1" dirty="0" smtClean="0"/>
              <a:t>Signalizační molekula regulující rozdílné procesy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vaskulární homeostázu - vaskulární tonus (vázodilatace)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krevní tlak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srážení krve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neurální transmisi</a:t>
            </a:r>
          </a:p>
          <a:p>
            <a:pPr>
              <a:buFont typeface="Arial" pitchFamily="34" charset="0"/>
              <a:buChar char="•"/>
            </a:pPr>
            <a:r>
              <a:rPr lang="cs-CZ" b="1" dirty="0" err="1" smtClean="0"/>
              <a:t>imunomodulaci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oxidativně senzitivní mechanismy (mitochondriální respiraci)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cytotoxicitu</a:t>
            </a:r>
          </a:p>
          <a:p>
            <a:pPr>
              <a:buFont typeface="Arial" pitchFamily="34" charset="0"/>
              <a:buChar char="•"/>
            </a:pPr>
            <a:endParaRPr lang="en-US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2843808" y="1124744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364088" y="1844824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4046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Nitráty redukují VO</a:t>
            </a:r>
            <a:r>
              <a:rPr lang="cs-CZ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svalové práci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196752"/>
            <a:ext cx="82089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Larsen FJ, </a:t>
            </a:r>
            <a:r>
              <a:rPr lang="cs-CZ" dirty="0" err="1" smtClean="0"/>
              <a:t>Weitzberg</a:t>
            </a:r>
            <a:r>
              <a:rPr lang="cs-CZ" dirty="0" smtClean="0"/>
              <a:t> E, </a:t>
            </a:r>
            <a:r>
              <a:rPr lang="cs-CZ" dirty="0" err="1" smtClean="0"/>
              <a:t>Lundberg</a:t>
            </a:r>
            <a:r>
              <a:rPr lang="cs-CZ" dirty="0" smtClean="0"/>
              <a:t> JO,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dietary</a:t>
            </a:r>
            <a:r>
              <a:rPr lang="cs-CZ" dirty="0" smtClean="0"/>
              <a:t> </a:t>
            </a:r>
            <a:r>
              <a:rPr lang="en-US" dirty="0" smtClean="0"/>
              <a:t>nitrate on oxygen cost during exercise. </a:t>
            </a:r>
            <a:r>
              <a:rPr lang="en-US" dirty="0" err="1" smtClean="0"/>
              <a:t>Acta</a:t>
            </a:r>
            <a:r>
              <a:rPr lang="en-US" dirty="0" smtClean="0"/>
              <a:t> Physiol.</a:t>
            </a:r>
            <a:r>
              <a:rPr lang="cs-CZ" dirty="0" smtClean="0"/>
              <a:t> 2007;191:59–66.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pPr algn="ctr"/>
            <a:r>
              <a:rPr lang="cs-CZ" b="1" dirty="0" smtClean="0"/>
              <a:t>SN neovlivňuje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anaerobní glykolýzu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energetický výdej kardiopulmonálních procesů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substrátovou utilizaci</a:t>
            </a:r>
          </a:p>
          <a:p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Ovlivňuje účinnost oxidativního metabolismu svalové tkáně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AutoShape 2" descr="resource://pdf.js/web/images/tex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2" name="AutoShape 4" descr="resource://pdf.js/web/images/tex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Levá složená závorka 7"/>
          <p:cNvSpPr/>
          <p:nvPr/>
        </p:nvSpPr>
        <p:spPr>
          <a:xfrm rot="16200000">
            <a:off x="4211960" y="-1827584"/>
            <a:ext cx="576064" cy="8064896"/>
          </a:xfrm>
          <a:prstGeom prst="leftBrace">
            <a:avLst>
              <a:gd name="adj1" fmla="val 61526"/>
              <a:gd name="adj2" fmla="val 50233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4046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Nitráty redukují VO</a:t>
            </a:r>
            <a:r>
              <a:rPr lang="cs-CZ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svalové práci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19675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2290" name="AutoShape 2" descr="resource://pdf.js/web/images/tex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2" name="AutoShape 4" descr="resource://pdf.js/web/images/tex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95536" y="1052736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Poole DC, Richardson RS. Determinants of oxygen uptake.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Implications for exercise testing. Sports Med. 1997;24:308–20.</a:t>
            </a:r>
            <a:endParaRPr 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Larsen FJ, </a:t>
            </a:r>
            <a:r>
              <a:rPr lang="cs-CZ" dirty="0" err="1" smtClean="0"/>
              <a:t>Weitzberg</a:t>
            </a:r>
            <a:r>
              <a:rPr lang="cs-CZ" dirty="0" smtClean="0"/>
              <a:t> E, </a:t>
            </a:r>
            <a:r>
              <a:rPr lang="cs-CZ" dirty="0" err="1" smtClean="0"/>
              <a:t>Lundberg</a:t>
            </a:r>
            <a:r>
              <a:rPr lang="cs-CZ" dirty="0" smtClean="0"/>
              <a:t> JO,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dietary</a:t>
            </a:r>
            <a:r>
              <a:rPr lang="cs-CZ" dirty="0" smtClean="0"/>
              <a:t> </a:t>
            </a:r>
            <a:r>
              <a:rPr lang="en-US" dirty="0" smtClean="0"/>
              <a:t>nitrate on oxygen cost during exercise. </a:t>
            </a:r>
            <a:r>
              <a:rPr lang="en-US" dirty="0" err="1" smtClean="0"/>
              <a:t>Acta</a:t>
            </a:r>
            <a:r>
              <a:rPr lang="en-US" dirty="0" smtClean="0"/>
              <a:t> Physiol.</a:t>
            </a:r>
            <a:r>
              <a:rPr lang="cs-CZ" dirty="0" smtClean="0"/>
              <a:t> 2007;191:59–66.</a:t>
            </a:r>
          </a:p>
          <a:p>
            <a:endParaRPr lang="cs-CZ" b="1" dirty="0" smtClean="0"/>
          </a:p>
        </p:txBody>
      </p:sp>
      <p:sp>
        <p:nvSpPr>
          <p:cNvPr id="9" name="Obdélník 8"/>
          <p:cNvSpPr/>
          <p:nvPr/>
        </p:nvSpPr>
        <p:spPr>
          <a:xfrm>
            <a:off x="251520" y="1844824"/>
            <a:ext cx="828092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Princip fyziologie zátěže:</a:t>
            </a:r>
          </a:p>
          <a:p>
            <a:r>
              <a:rPr lang="cs-CZ" b="1" dirty="0" smtClean="0"/>
              <a:t>VO</a:t>
            </a:r>
            <a:r>
              <a:rPr lang="cs-CZ" b="1" baseline="-25000" dirty="0" smtClean="0"/>
              <a:t>2</a:t>
            </a:r>
            <a:r>
              <a:rPr lang="cs-CZ" b="1" dirty="0" smtClean="0"/>
              <a:t> při daném výkonu při submaximální práci je neměnná, v podstatě fixovaná, bez ohledu na věk, zdravotní stav a zdatnost a nereagující na fyzické, nutriční nebo farmakologické intervence.</a:t>
            </a:r>
          </a:p>
          <a:p>
            <a:pPr algn="ctr"/>
            <a:r>
              <a:rPr lang="cs-CZ" sz="2400" b="1" dirty="0" smtClean="0"/>
              <a:t>ÚČINNOST JE STÁLÁ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51520" y="4293096"/>
            <a:ext cx="8064896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NENÍ STÁLÁ, ALE ZÁVISÍ NA KREVNÍCH NITRÁTECH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 bldLvl="2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4046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Nitráty redukují VO</a:t>
            </a:r>
            <a:r>
              <a:rPr lang="cs-CZ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svalové práci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19675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2290" name="AutoShape 2" descr="resource://pdf.js/web/images/tex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2" name="AutoShape 4" descr="resource://pdf.js/web/images/tex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95536" y="1052736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Coyle EF. Integration of the physiological factors determining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endurance performance ability. Exerc Sport Sci Rev. 1995;23: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25–63.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Jones AM, Carter H. The effect of endurance training on</a:t>
            </a:r>
            <a:r>
              <a:rPr lang="cs-CZ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parameters of aerobic fitness. Sports Med. 2000;29:373–86.</a:t>
            </a:r>
            <a:endParaRPr 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cs-CZ" b="1" dirty="0" smtClean="0"/>
              <a:t>Předpoklad: Stejná hodnota VO</a:t>
            </a:r>
            <a:r>
              <a:rPr lang="cs-CZ" b="1" baseline="-25000" dirty="0" smtClean="0"/>
              <a:t>2 </a:t>
            </a:r>
            <a:r>
              <a:rPr lang="cs-CZ" b="1" dirty="0" smtClean="0"/>
              <a:t>max a % VO</a:t>
            </a:r>
            <a:r>
              <a:rPr lang="cs-CZ" b="1" baseline="-25000" dirty="0" smtClean="0"/>
              <a:t>2</a:t>
            </a:r>
            <a:r>
              <a:rPr lang="cs-CZ" b="1" dirty="0" smtClean="0"/>
              <a:t> max 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ZVÝŠENÍ ÚČINNOSTI SVALOVÉ PRÁCE</a:t>
            </a:r>
          </a:p>
          <a:p>
            <a:pPr algn="ctr"/>
            <a:r>
              <a:rPr lang="cs-CZ" b="1" dirty="0" smtClean="0"/>
              <a:t>=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</p:txBody>
      </p:sp>
      <p:sp>
        <p:nvSpPr>
          <p:cNvPr id="11" name="Obdélník 10"/>
          <p:cNvSpPr/>
          <p:nvPr/>
        </p:nvSpPr>
        <p:spPr>
          <a:xfrm>
            <a:off x="755576" y="2348880"/>
            <a:ext cx="7488832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Vytrvalostní výkonnost je funkcí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max, </a:t>
            </a:r>
          </a:p>
          <a:p>
            <a:pPr algn="ctr"/>
            <a:r>
              <a:rPr lang="cs-CZ" sz="2400" b="1" dirty="0" smtClean="0"/>
              <a:t>frakční utilizace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a účinnosti práce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55576" y="4797152"/>
            <a:ext cx="76328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STEJNÉM ENERGETICKÉM VÝDEJI 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ZLEPŠENÍ VYTRVALOSTNÍHO VÝKON</a:t>
            </a:r>
            <a:r>
              <a:rPr lang="cs-CZ" sz="2800" b="1" dirty="0" smtClean="0">
                <a:solidFill>
                  <a:schemeClr val="bg1"/>
                </a:solidFill>
              </a:rPr>
              <a:t>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 animBg="1"/>
      <p:bldP spid="1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4046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Nitráty redukují VO</a:t>
            </a:r>
            <a:r>
              <a:rPr lang="cs-CZ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svalové práci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227687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SN = přírodní řepný džus (5,6 mmol nitrátu)</a:t>
            </a:r>
          </a:p>
          <a:p>
            <a:endParaRPr lang="cs-CZ" b="1" dirty="0" smtClean="0"/>
          </a:p>
          <a:p>
            <a:r>
              <a:rPr lang="cs-CZ" b="1" dirty="0" smtClean="0"/>
              <a:t>Zátěž střední intenzity (80 % ventilačního anaerobního prahu - GET)</a:t>
            </a:r>
          </a:p>
          <a:p>
            <a:r>
              <a:rPr lang="cs-CZ" b="1" dirty="0" smtClean="0"/>
              <a:t>Zátěž vysoké intenzity (</a:t>
            </a:r>
            <a:r>
              <a:rPr lang="en-US" b="1" dirty="0" smtClean="0"/>
              <a:t>70 % </a:t>
            </a:r>
            <a:r>
              <a:rPr lang="cs-CZ" b="1" dirty="0" smtClean="0"/>
              <a:t>rozdílu mezi </a:t>
            </a:r>
            <a:r>
              <a:rPr lang="en-US" b="1" dirty="0" smtClean="0"/>
              <a:t>GET a</a:t>
            </a:r>
            <a:r>
              <a:rPr lang="cs-CZ" b="1" dirty="0" smtClean="0"/>
              <a:t> VO</a:t>
            </a:r>
            <a:r>
              <a:rPr lang="cs-CZ" b="1" baseline="-25000" dirty="0" smtClean="0"/>
              <a:t>2 </a:t>
            </a:r>
            <a:r>
              <a:rPr lang="cs-CZ" b="1" dirty="0" smtClean="0"/>
              <a:t>max)</a:t>
            </a:r>
          </a:p>
          <a:p>
            <a:r>
              <a:rPr lang="cs-CZ" b="1" dirty="0" smtClean="0"/>
              <a:t>následným pokračováním do vyčerpání (ukazatel zátěžové tolerance)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119675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2290" name="AutoShape 2" descr="resource://pdf.js/web/images/tex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2" name="AutoShape 4" descr="resource://pdf.js/web/images/tex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95536" y="1052736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Bailey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SJ,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Winyard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P,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Vanhatalo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A,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nitrate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supplementation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reduces the O2 cost of low-intensity exercise and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enhances tolerance to high-intensity exercise in humans. J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Appl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Physiol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2009;107:1144–55</a:t>
            </a:r>
            <a:r>
              <a:rPr lang="cs-CZ" sz="1600" dirty="0" smtClean="0"/>
              <a:t>. </a:t>
            </a:r>
            <a:r>
              <a:rPr lang="cs-CZ" sz="1200" dirty="0" smtClean="0"/>
              <a:t>(</a:t>
            </a:r>
            <a:r>
              <a:rPr lang="en-US" sz="1200" dirty="0" smtClean="0"/>
              <a:t>School of Sport and Health Sciences</a:t>
            </a:r>
            <a:r>
              <a:rPr lang="cs-CZ" sz="1200" dirty="0" smtClean="0"/>
              <a:t>, </a:t>
            </a:r>
            <a:r>
              <a:rPr lang="en-US" sz="1200" dirty="0" smtClean="0"/>
              <a:t>University of Exeter, Exeter,</a:t>
            </a:r>
            <a:r>
              <a:rPr lang="cs-CZ" sz="1200" dirty="0" smtClean="0"/>
              <a:t> </a:t>
            </a:r>
            <a:r>
              <a:rPr lang="en-US" sz="1200" dirty="0" smtClean="0"/>
              <a:t>United Kingdom</a:t>
            </a:r>
            <a:r>
              <a:rPr lang="cs-CZ" sz="1200" dirty="0" smtClean="0"/>
              <a:t>)</a:t>
            </a:r>
            <a:endParaRPr lang="en-US" sz="1600" dirty="0" smtClean="0"/>
          </a:p>
          <a:p>
            <a:endParaRPr lang="cs-CZ" sz="1600" dirty="0" smtClean="0"/>
          </a:p>
        </p:txBody>
      </p:sp>
      <p:sp>
        <p:nvSpPr>
          <p:cNvPr id="9" name="Elipsa 8"/>
          <p:cNvSpPr/>
          <p:nvPr/>
        </p:nvSpPr>
        <p:spPr>
          <a:xfrm>
            <a:off x="6660232" y="126876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95536" y="4797152"/>
            <a:ext cx="77768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5580112" y="4581128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427984" y="4797152"/>
            <a:ext cx="144016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236296" y="4797152"/>
            <a:ext cx="14401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148064" y="56612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GET</a:t>
            </a:r>
            <a:endParaRPr lang="cs-CZ" dirty="0"/>
          </a:p>
        </p:txBody>
      </p:sp>
      <p:sp>
        <p:nvSpPr>
          <p:cNvPr id="18" name="Elipsa 17"/>
          <p:cNvSpPr/>
          <p:nvPr/>
        </p:nvSpPr>
        <p:spPr>
          <a:xfrm>
            <a:off x="6876256" y="29249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5868144" y="32129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Tvar 22"/>
          <p:cNvCxnSpPr>
            <a:stCxn id="18" idx="5"/>
          </p:cNvCxnSpPr>
          <p:nvPr/>
        </p:nvCxnSpPr>
        <p:spPr>
          <a:xfrm rot="5400000">
            <a:off x="4874946" y="2672916"/>
            <a:ext cx="1749282" cy="2499188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oúhlá spojovací čára 27"/>
          <p:cNvCxnSpPr>
            <a:stCxn id="19" idx="1"/>
            <a:endCxn id="16" idx="0"/>
          </p:cNvCxnSpPr>
          <p:nvPr/>
        </p:nvCxnSpPr>
        <p:spPr>
          <a:xfrm rot="16200000" flipH="1">
            <a:off x="5817226" y="3306075"/>
            <a:ext cx="1563085" cy="1419069"/>
          </a:xfrm>
          <a:prstGeom prst="bentConnector3">
            <a:avLst>
              <a:gd name="adj1" fmla="val 2952"/>
            </a:avLst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2" grpId="0" animBg="1"/>
      <p:bldP spid="15" grpId="0" animBg="1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5298" name="Picture 2" descr="http://jap.physiology.org/content/107/4/1144/F1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613940" cy="612068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220072" y="6206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Plazmatické nitrity </a:t>
            </a:r>
            <a:r>
              <a:rPr lang="en-US" b="1" dirty="0" smtClean="0"/>
              <a:t>[NO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−</a:t>
            </a:r>
            <a:r>
              <a:rPr lang="en-US" b="1" dirty="0" smtClean="0"/>
              <a:t>]</a:t>
            </a:r>
            <a:r>
              <a:rPr lang="cs-CZ" b="1" dirty="0" smtClean="0"/>
              <a:t> </a:t>
            </a:r>
          </a:p>
          <a:p>
            <a:pPr algn="ctr"/>
            <a:r>
              <a:rPr lang="cs-CZ" b="1" dirty="0" smtClean="0"/>
              <a:t>ve </a:t>
            </a:r>
            <a:r>
              <a:rPr lang="en-US" b="1" dirty="0" smtClean="0"/>
              <a:t>4</a:t>
            </a:r>
            <a:r>
              <a:rPr lang="cs-CZ" b="1" dirty="0" smtClean="0"/>
              <a:t>. až </a:t>
            </a:r>
            <a:r>
              <a:rPr lang="en-US" b="1" dirty="0" smtClean="0"/>
              <a:t>6</a:t>
            </a:r>
            <a:r>
              <a:rPr lang="cs-CZ" b="1" dirty="0" smtClean="0"/>
              <a:t>. dnu SN nebo placebem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4274" name="Picture 2" descr="http://jap.physiology.org/content/107/4/1144/F2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709611" cy="633670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64088" y="476672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TKs  </a:t>
            </a:r>
          </a:p>
          <a:p>
            <a:pPr algn="ctr"/>
            <a:r>
              <a:rPr lang="cs-CZ" b="1" dirty="0" smtClean="0"/>
              <a:t>po </a:t>
            </a:r>
            <a:r>
              <a:rPr lang="en-US" b="1" dirty="0" smtClean="0"/>
              <a:t>4</a:t>
            </a:r>
            <a:r>
              <a:rPr lang="cs-CZ" b="1" dirty="0" smtClean="0"/>
              <a:t> </a:t>
            </a:r>
            <a:r>
              <a:rPr lang="en-US" b="1" dirty="0" smtClean="0"/>
              <a:t>–</a:t>
            </a:r>
            <a:r>
              <a:rPr lang="cs-CZ" b="1" dirty="0" smtClean="0"/>
              <a:t> </a:t>
            </a:r>
            <a:r>
              <a:rPr lang="en-US" b="1" dirty="0" smtClean="0"/>
              <a:t>6 d</a:t>
            </a:r>
            <a:r>
              <a:rPr lang="cs-CZ" b="1" dirty="0" smtClean="0"/>
              <a:t>nech SN nebo placebo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pokles v průměru o 8 mmHg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</p:txBody>
      </p:sp>
      <p:sp>
        <p:nvSpPr>
          <p:cNvPr id="6" name="Šipka dolů 5"/>
          <p:cNvSpPr/>
          <p:nvPr/>
        </p:nvSpPr>
        <p:spPr>
          <a:xfrm>
            <a:off x="7020272" y="1124744"/>
            <a:ext cx="288032" cy="9361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3252" name="Picture 4" descr="http://jap.physiology.org/content/107/4/1144/F3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9840"/>
            <a:ext cx="3168352" cy="562747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139952" y="404664"/>
            <a:ext cx="47525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Průměrné koncentrace po SN a placebu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práci střední intenzity</a:t>
            </a:r>
          </a:p>
          <a:p>
            <a:endParaRPr lang="cs-CZ" b="1" dirty="0" smtClean="0"/>
          </a:p>
          <a:p>
            <a:r>
              <a:rPr lang="en-US" b="1" dirty="0" err="1" smtClean="0"/>
              <a:t>deoxyhemoglobin</a:t>
            </a:r>
            <a:r>
              <a:rPr lang="cs-CZ" b="1" dirty="0" smtClean="0"/>
              <a:t>u </a:t>
            </a:r>
            <a:r>
              <a:rPr lang="en-US" b="1" dirty="0" smtClean="0"/>
              <a:t>[</a:t>
            </a:r>
            <a:r>
              <a:rPr lang="en-US" b="1" dirty="0" err="1" smtClean="0"/>
              <a:t>HHb</a:t>
            </a:r>
            <a:r>
              <a:rPr lang="en-US" b="1" dirty="0" smtClean="0"/>
              <a:t>]</a:t>
            </a:r>
            <a:r>
              <a:rPr lang="cs-CZ" b="1" dirty="0" smtClean="0"/>
              <a:t>, 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err="1" smtClean="0"/>
              <a:t>oxyhemoglobin</a:t>
            </a:r>
            <a:r>
              <a:rPr lang="cs-CZ" b="1" dirty="0" smtClean="0"/>
              <a:t>u</a:t>
            </a:r>
            <a:r>
              <a:rPr lang="en-US" b="1" dirty="0" smtClean="0"/>
              <a:t> [HbO</a:t>
            </a:r>
            <a:r>
              <a:rPr lang="en-US" b="1" baseline="-25000" dirty="0" smtClean="0"/>
              <a:t>2</a:t>
            </a:r>
            <a:r>
              <a:rPr lang="en-US" b="1" dirty="0" smtClean="0"/>
              <a:t>]</a:t>
            </a:r>
            <a:r>
              <a:rPr lang="cs-CZ" b="1" dirty="0" smtClean="0"/>
              <a:t>, 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celkového </a:t>
            </a:r>
            <a:r>
              <a:rPr lang="en-US" b="1" dirty="0" smtClean="0"/>
              <a:t>hemoglobin</a:t>
            </a:r>
            <a:r>
              <a:rPr lang="cs-CZ" b="1" dirty="0" smtClean="0"/>
              <a:t>u</a:t>
            </a:r>
            <a:r>
              <a:rPr lang="en-US" b="1" dirty="0" smtClean="0"/>
              <a:t> [</a:t>
            </a:r>
            <a:r>
              <a:rPr lang="en-US" b="1" dirty="0" err="1" smtClean="0"/>
              <a:t>Hb</a:t>
            </a:r>
            <a:r>
              <a:rPr lang="en-US" b="1" baseline="-25000" dirty="0" err="1" smtClean="0"/>
              <a:t>tot</a:t>
            </a:r>
            <a:r>
              <a:rPr lang="en-US" b="1" dirty="0" smtClean="0"/>
              <a:t>]</a:t>
            </a:r>
            <a:r>
              <a:rPr lang="cs-CZ" b="1" dirty="0" smtClean="0"/>
              <a:t>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2226" name="Picture 2" descr="http://jap.physiology.org/content/107/4/1144/F4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1296"/>
            <a:ext cx="3612443" cy="633670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427984" y="404664"/>
            <a:ext cx="43924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Průměrné koncentrace po SN a placebu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práci vysoké intenzity</a:t>
            </a:r>
          </a:p>
          <a:p>
            <a:endParaRPr lang="cs-CZ" b="1" dirty="0" smtClean="0"/>
          </a:p>
          <a:p>
            <a:r>
              <a:rPr lang="en-US" b="1" dirty="0" err="1" smtClean="0"/>
              <a:t>deoxyhemoglobin</a:t>
            </a:r>
            <a:r>
              <a:rPr lang="cs-CZ" b="1" dirty="0" smtClean="0"/>
              <a:t>u </a:t>
            </a:r>
            <a:r>
              <a:rPr lang="en-US" b="1" dirty="0" smtClean="0"/>
              <a:t>[</a:t>
            </a:r>
            <a:r>
              <a:rPr lang="en-US" b="1" dirty="0" err="1" smtClean="0"/>
              <a:t>HHb</a:t>
            </a:r>
            <a:r>
              <a:rPr lang="en-US" b="1" dirty="0" smtClean="0"/>
              <a:t>]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err="1" smtClean="0"/>
              <a:t>oxyhemoglobin</a:t>
            </a:r>
            <a:r>
              <a:rPr lang="cs-CZ" b="1" dirty="0" smtClean="0"/>
              <a:t>u</a:t>
            </a:r>
            <a:r>
              <a:rPr lang="en-US" b="1" dirty="0" smtClean="0"/>
              <a:t> [HbO</a:t>
            </a:r>
            <a:r>
              <a:rPr lang="en-US" b="1" baseline="-25000" dirty="0" smtClean="0"/>
              <a:t>2</a:t>
            </a:r>
            <a:r>
              <a:rPr lang="en-US" b="1" dirty="0" smtClean="0"/>
              <a:t>]</a:t>
            </a:r>
            <a:r>
              <a:rPr lang="cs-CZ" b="1" dirty="0" smtClean="0"/>
              <a:t> 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celkového </a:t>
            </a:r>
            <a:r>
              <a:rPr lang="en-US" b="1" dirty="0" smtClean="0"/>
              <a:t>hemoglobin</a:t>
            </a:r>
            <a:r>
              <a:rPr lang="cs-CZ" b="1" dirty="0" smtClean="0"/>
              <a:t>u</a:t>
            </a:r>
            <a:r>
              <a:rPr lang="en-US" b="1" dirty="0" smtClean="0"/>
              <a:t> [</a:t>
            </a:r>
            <a:r>
              <a:rPr lang="en-US" b="1" dirty="0" err="1" smtClean="0"/>
              <a:t>Hb</a:t>
            </a:r>
            <a:r>
              <a:rPr lang="en-US" b="1" baseline="-25000" dirty="0" err="1" smtClean="0"/>
              <a:t>tot</a:t>
            </a:r>
            <a:r>
              <a:rPr lang="en-US" b="1" dirty="0" smtClean="0"/>
              <a:t>]</a:t>
            </a: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1202" name="Picture 2" descr="http://jap.physiology.org/content/107/4/1144/F5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991991" cy="626469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860032" y="332656"/>
            <a:ext cx="40324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V̇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SN a placebu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práci střední intenzity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Pokles v průměru o 5 %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82809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ZVÝŠENÍ ÚČINNOSTI SVALOVÉ PRÁCE </a:t>
            </a:r>
          </a:p>
          <a:p>
            <a:pPr algn="ctr"/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VĚTŠÍ VÝKON PŘI STEJNÉM ENERGETICKÉM VÝDEJI</a:t>
            </a:r>
          </a:p>
          <a:p>
            <a:r>
              <a:rPr lang="en-US" sz="1400" b="1" i="1" dirty="0" smtClean="0"/>
              <a:t>Bailey SJ, </a:t>
            </a:r>
            <a:r>
              <a:rPr lang="en-US" sz="1400" b="1" i="1" dirty="0" err="1" smtClean="0"/>
              <a:t>Winyard</a:t>
            </a:r>
            <a:r>
              <a:rPr lang="en-US" sz="1400" b="1" i="1" dirty="0" smtClean="0"/>
              <a:t> P, </a:t>
            </a:r>
            <a:r>
              <a:rPr lang="en-US" sz="1400" b="1" i="1" dirty="0" err="1" smtClean="0"/>
              <a:t>Vanhatalo</a:t>
            </a:r>
            <a:r>
              <a:rPr lang="en-US" sz="1400" b="1" i="1" dirty="0" smtClean="0"/>
              <a:t> A, Blackwell JR, </a:t>
            </a:r>
            <a:r>
              <a:rPr lang="en-US" sz="1400" b="1" i="1" dirty="0" err="1" smtClean="0"/>
              <a:t>DiMenna</a:t>
            </a:r>
            <a:r>
              <a:rPr lang="en-US" sz="1400" b="1" i="1" dirty="0" smtClean="0"/>
              <a:t> FJ, Wilkerson DP, et al. Dietary nitrate supplementation reduces the O2 cost of low-intensity exercise and enhances tolerance to high-intensity exercise in humans. J </a:t>
            </a:r>
            <a:r>
              <a:rPr lang="en-US" sz="1400" b="1" i="1" dirty="0" err="1" smtClean="0"/>
              <a:t>Appl</a:t>
            </a:r>
            <a:r>
              <a:rPr lang="en-US" sz="1400" b="1" i="1" dirty="0" smtClean="0"/>
              <a:t> Physiol. 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r>
              <a:rPr lang="en-US" sz="1400" b="1" i="1" dirty="0" smtClean="0"/>
              <a:t>;107(4):1144-55.</a:t>
            </a:r>
            <a:endParaRPr lang="cs-CZ" sz="1400" b="1" i="1" dirty="0" smtClean="0"/>
          </a:p>
          <a:p>
            <a:pPr algn="ctr"/>
            <a:r>
              <a:rPr lang="cs-CZ" sz="2000" b="1" dirty="0" smtClean="0"/>
              <a:t>3 - 6 dní nitrátové suplementace BE, ↑ plazmatické nitrity, ↓ TKs v klidu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80 % ventilačního prahu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70 % diference mezi ventilačním prahem a VO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 max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práce do vyčerpání</a:t>
            </a:r>
          </a:p>
          <a:p>
            <a:pPr marL="457200" indent="-457200"/>
            <a:r>
              <a:rPr lang="cs-CZ" sz="2000" b="1" dirty="0" smtClean="0"/>
              <a:t>Ad 1.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↓ celkový obrat ATP, ↓  VO</a:t>
            </a:r>
            <a:r>
              <a:rPr lang="cs-CZ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cs-CZ" sz="2000" b="1" baseline="-25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cs-CZ" sz="2000" b="1" dirty="0" smtClean="0"/>
              <a:t>Ad 2.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 celkový obrat ATP, ↓ amplituda pomalé komponenty</a:t>
            </a:r>
          </a:p>
          <a:p>
            <a:pPr marL="457200" indent="-457200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VO</a:t>
            </a:r>
            <a:r>
              <a:rPr lang="cs-CZ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↑ účinnosti svalové práce 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cs-CZ" sz="2000" b="1" dirty="0" smtClean="0"/>
              <a:t>Ad 3.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 trvání práce do vyčerpání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r>
              <a:rPr lang="cs-CZ" sz="2000" b="1" dirty="0" smtClean="0"/>
              <a:t>beze změny VO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 max </a:t>
            </a:r>
          </a:p>
          <a:p>
            <a:pPr marL="457200" indent="-457200" algn="ctr"/>
            <a:r>
              <a:rPr lang="cs-CZ" sz="2000" b="1" dirty="0" smtClean="0"/>
              <a:t>Ad 1., Ad2., Ad 3.: </a:t>
            </a:r>
          </a:p>
          <a:p>
            <a:pPr marL="457200" indent="-457200" algn="ctr"/>
            <a:r>
              <a:rPr lang="cs-CZ" sz="2000" b="1" dirty="0" smtClean="0"/>
              <a:t>stejný krevní laktát, srdeční frekvence, ventilace a RQ </a:t>
            </a:r>
          </a:p>
          <a:p>
            <a:pPr marL="457200" indent="-457200"/>
            <a:endParaRPr lang="cs-CZ" sz="20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572000" y="836712"/>
            <a:ext cx="216024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908720"/>
            <a:ext cx="82089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Autokrinní nebo parakrinní posel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Za podmínek adekvátního zásobení kyslíkem</a:t>
            </a:r>
          </a:p>
          <a:p>
            <a:pPr algn="ctr"/>
            <a:r>
              <a:rPr lang="cs-CZ" sz="2000" b="1" dirty="0" smtClean="0"/>
              <a:t> syntéza z L-argininu katalyzovaná NO </a:t>
            </a:r>
            <a:r>
              <a:rPr lang="cs-CZ" sz="2000" b="1" dirty="0" err="1" smtClean="0"/>
              <a:t>syntázou</a:t>
            </a:r>
            <a:r>
              <a:rPr lang="cs-CZ" sz="2000" b="1" dirty="0" smtClean="0"/>
              <a:t> (NOS) </a:t>
            </a:r>
          </a:p>
          <a:p>
            <a:endParaRPr lang="cs-CZ" sz="1400" dirty="0" smtClean="0"/>
          </a:p>
        </p:txBody>
      </p:sp>
      <p:pic>
        <p:nvPicPr>
          <p:cNvPr id="5" name="Picture 4" descr="http://www.nature.com/nrd/journal/v1/n5/images/nrd794-f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2395447"/>
            <a:ext cx="4896543" cy="456194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Oxid dusnatý (NO)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669360"/>
            <a:ext cx="94685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267744" y="2420888"/>
            <a:ext cx="2592288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203848" y="5517232"/>
            <a:ext cx="8640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860032" y="3356992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860032" y="4869160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0178" name="Picture 2" descr="http://jap.physiology.org/content/107/4/1144/F6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297794" cy="623731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4048" y="476672"/>
            <a:ext cx="38884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V̇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SN a placebu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práci vysoké intenzity</a:t>
            </a:r>
          </a:p>
          <a:p>
            <a:endParaRPr lang="cs-CZ" b="1" dirty="0" smtClean="0"/>
          </a:p>
          <a:p>
            <a:pPr algn="ctr"/>
            <a:r>
              <a:rPr lang="cs-CZ" b="1" dirty="0" smtClean="0"/>
              <a:t>Redukce pomalé komponenty (SC) </a:t>
            </a:r>
          </a:p>
          <a:p>
            <a:pPr algn="ctr"/>
            <a:r>
              <a:rPr lang="en-US" b="1" dirty="0" smtClean="0"/>
              <a:t>V̇</a:t>
            </a:r>
            <a:r>
              <a:rPr lang="cs-CZ" b="1" dirty="0" smtClean="0"/>
              <a:t>O</a:t>
            </a:r>
            <a:r>
              <a:rPr lang="en-US" b="1" baseline="-25000" dirty="0" smtClean="0"/>
              <a:t>2 </a:t>
            </a:r>
            <a:r>
              <a:rPr lang="cs-CZ" b="1" dirty="0" smtClean="0"/>
              <a:t>o 23 %</a:t>
            </a:r>
          </a:p>
          <a:p>
            <a:endParaRPr lang="cs-CZ" b="1" dirty="0" smtClean="0"/>
          </a:p>
          <a:p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Jones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AM,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Grassi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Christensen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PM,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Slow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component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O2 kinetics: mechanistic bases and practical applications. Med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Sci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Sports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Exerc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2011;43:2046–62.</a:t>
            </a:r>
          </a:p>
          <a:p>
            <a:r>
              <a:rPr lang="cs-CZ" b="1" i="1" dirty="0" smtClean="0"/>
              <a:t>SC reflektuje progresivní redukci  </a:t>
            </a:r>
          </a:p>
          <a:p>
            <a:r>
              <a:rPr lang="cs-CZ" b="1" i="1" dirty="0" smtClean="0"/>
              <a:t>svalové účinnosti při práci o vysoké </a:t>
            </a:r>
          </a:p>
          <a:p>
            <a:r>
              <a:rPr lang="cs-CZ" b="1" i="1" dirty="0" smtClean="0"/>
              <a:t>intenzitě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pPr algn="ctr"/>
            <a:r>
              <a:rPr lang="cs-CZ" b="1" dirty="0" smtClean="0"/>
              <a:t>Doba do vyčerpání prodloužená </a:t>
            </a:r>
          </a:p>
          <a:p>
            <a:pPr algn="ctr"/>
            <a:r>
              <a:rPr lang="cs-CZ" b="1" dirty="0" smtClean="0"/>
              <a:t>o 16 % - z </a:t>
            </a:r>
            <a:r>
              <a:rPr lang="en-US" b="1" dirty="0" smtClean="0"/>
              <a:t>9</a:t>
            </a:r>
            <a:r>
              <a:rPr lang="cs-CZ" b="1" dirty="0" smtClean="0"/>
              <a:t>,</a:t>
            </a:r>
            <a:r>
              <a:rPr lang="en-US" b="1" dirty="0" smtClean="0"/>
              <a:t>7 ± 2</a:t>
            </a:r>
            <a:r>
              <a:rPr lang="cs-CZ" b="1" dirty="0" smtClean="0"/>
              <a:t>,</a:t>
            </a:r>
            <a:r>
              <a:rPr lang="en-US" b="1" dirty="0" smtClean="0"/>
              <a:t>4 to 11</a:t>
            </a:r>
            <a:r>
              <a:rPr lang="cs-CZ" b="1" dirty="0" smtClean="0"/>
              <a:t>,</a:t>
            </a:r>
            <a:r>
              <a:rPr lang="en-US" b="1" dirty="0" smtClean="0"/>
              <a:t>3 ± 3</a:t>
            </a:r>
            <a:r>
              <a:rPr lang="cs-CZ" b="1" dirty="0" smtClean="0"/>
              <a:t>,</a:t>
            </a:r>
            <a:r>
              <a:rPr lang="en-US" b="1" dirty="0" smtClean="0"/>
              <a:t>4 min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4355976" y="2852936"/>
            <a:ext cx="936104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 flipV="1">
            <a:off x="3131840" y="908720"/>
            <a:ext cx="2016224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07504" y="2420888"/>
            <a:ext cx="4680520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79512" y="0"/>
            <a:ext cx="4824536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26064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  <a:p>
            <a:pPr algn="ctr"/>
            <a:r>
              <a:rPr lang="cs-CZ" b="1" dirty="0" smtClean="0"/>
              <a:t>Při práci nad GET</a:t>
            </a:r>
          </a:p>
          <a:p>
            <a:pPr algn="ctr"/>
            <a:r>
              <a:rPr lang="cs-CZ" b="1" dirty="0" smtClean="0"/>
              <a:t>progresivní úbytek svalové účinnosti = pomalá komponenta VO</a:t>
            </a:r>
            <a:r>
              <a:rPr lang="cs-CZ" b="1" baseline="-25000" dirty="0" smtClean="0"/>
              <a:t>2</a:t>
            </a:r>
          </a:p>
          <a:p>
            <a:pPr algn="ctr"/>
            <a:r>
              <a:rPr lang="cs-CZ" b="1" dirty="0" smtClean="0"/>
              <a:t> = výraz svalové únavy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268760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Nezměněný La, HR, V, RER ani při lehké, ani při těžké zátěži</a:t>
            </a:r>
          </a:p>
          <a:p>
            <a:endParaRPr lang="cs-CZ" dirty="0" smtClean="0"/>
          </a:p>
          <a:p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Bailey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SJ,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Winyard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Vanhatalo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nitrate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supplementation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reduces the O2 cost of low-intensity exercise and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enhances tolerance to high-intensity exercise in humans. J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Physiol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2009;107:1144–55.</a:t>
            </a:r>
          </a:p>
          <a:p>
            <a:endParaRPr lang="cs-CZ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Bailey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SJ,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Fulford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Vanhatalo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nitrate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supplementation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enhances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muscle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contractile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efficiency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during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kneeextensor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exercise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humans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J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Physiol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2010;109:135–48.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Redukce submaximálního VO</a:t>
            </a:r>
            <a:r>
              <a:rPr lang="cs-CZ" b="1" baseline="-25000" dirty="0" smtClean="0"/>
              <a:t>2</a:t>
            </a:r>
            <a:r>
              <a:rPr lang="cs-CZ" b="1" dirty="0" smtClean="0"/>
              <a:t> během zátěže střední intenzity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Redukce VO</a:t>
            </a:r>
            <a:r>
              <a:rPr lang="cs-CZ" b="1" baseline="-25000" dirty="0" smtClean="0"/>
              <a:t>2</a:t>
            </a:r>
            <a:r>
              <a:rPr lang="cs-CZ" b="1" dirty="0" smtClean="0"/>
              <a:t> pomalé komponenty při vysoké intenzitě zátěže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Prodloužený čas do vyčerpání o 25 % při vysoké intenzitě zátěže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4046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Nitráty redukují VO</a:t>
            </a:r>
            <a:r>
              <a:rPr lang="cs-CZ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svalové práci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6082" name="Picture 2" descr="An external file that holds a picture, illustration, etc.&#10;Object name is 40279_2014_149_Fig2_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320480" cy="616109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292080" y="11967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44008" y="1037635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cs-CZ" b="1" dirty="0" smtClean="0"/>
              <a:t>,</a:t>
            </a:r>
            <a:r>
              <a:rPr lang="en-US" b="1" dirty="0" smtClean="0"/>
              <a:t>5 h</a:t>
            </a:r>
            <a:r>
              <a:rPr lang="cs-CZ" b="1" dirty="0" smtClean="0"/>
              <a:t>od po SN </a:t>
            </a:r>
            <a:r>
              <a:rPr lang="en-US" b="1" dirty="0" smtClean="0"/>
              <a:t>steady-state</a:t>
            </a:r>
            <a:r>
              <a:rPr lang="cs-CZ" b="1" dirty="0" smtClean="0"/>
              <a:t> VO</a:t>
            </a:r>
            <a:r>
              <a:rPr lang="en-US" b="1" baseline="-25000" dirty="0" smtClean="0"/>
              <a:t>2 </a:t>
            </a:r>
            <a:r>
              <a:rPr lang="cs-CZ" b="1" dirty="0" smtClean="0"/>
              <a:t>během zátěže střední intenzity významně redukovaná v průměru asi o 4 %, po 5 dnech a po 15 dnech zůstala významně redukovaná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2040" y="408984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Nevýznamné vyšší W max po </a:t>
            </a:r>
            <a:r>
              <a:rPr lang="en-US" b="1" dirty="0" smtClean="0"/>
              <a:t>2</a:t>
            </a:r>
            <a:r>
              <a:rPr lang="cs-CZ" b="1" dirty="0" smtClean="0"/>
              <a:t>,</a:t>
            </a:r>
            <a:r>
              <a:rPr lang="en-US" b="1" dirty="0" smtClean="0"/>
              <a:t>5 h</a:t>
            </a:r>
            <a:r>
              <a:rPr lang="cs-CZ" b="1" dirty="0" smtClean="0"/>
              <a:t>od</a:t>
            </a:r>
            <a:r>
              <a:rPr lang="en-US" b="1" dirty="0" smtClean="0"/>
              <a:t> </a:t>
            </a:r>
            <a:r>
              <a:rPr lang="cs-CZ" b="1" dirty="0" smtClean="0"/>
              <a:t>nebo po 5 dnech SN, významně vyšší hodnota W max  po 15 dnech SN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1166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Vanhatalo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A,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Am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J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Physiol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2010;299:1121–31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179512" y="476672"/>
            <a:ext cx="446449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9512" y="3573016"/>
            <a:ext cx="4464496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-1044142"/>
            <a:ext cx="5630768" cy="7422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1475656" y="-1035496"/>
            <a:ext cx="6696744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60648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Lansley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K. E.,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Winyard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P. G.,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Fulford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J.,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Vanhatalo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A., Bailey, S. J., Blackwell, J. R., ... &amp; Jones, A. M. (2011). Dietary nitrate supplementation reduces the O2 cost of walking and running: a placebo-controlled study.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Journal of Applied Physiology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110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(3), 591-600.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23528" y="1196752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</a:t>
            </a:r>
            <a:r>
              <a:rPr lang="cs-CZ" sz="15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O</a:t>
            </a:r>
            <a:r>
              <a:rPr lang="en-GB" sz="1500" b="1" baseline="-250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</a:t>
            </a:r>
            <a:r>
              <a:rPr lang="cs-CZ" sz="15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během postupného zvyšování rychlosti do úrovně střední běžecké rychlosti</a:t>
            </a:r>
            <a:r>
              <a:rPr lang="en-GB" sz="15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endParaRPr lang="en-GB" sz="1500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35696" y="2420888"/>
            <a:ext cx="3600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-525281"/>
            <a:ext cx="5752254" cy="7067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1691680" y="0"/>
            <a:ext cx="6120680" cy="2780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7544" y="260648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Lansley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K. E.,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Winyard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P. G.,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Fulford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J.,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Vanhatalo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A., Bailey, S. J., Blackwell, J. R., ... &amp; Jones, A. M. (2011). Dietary nitrate supplementation reduces the O2 cost of walking and running: a placebo-controlled study.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Journal of Applied Physiology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110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(3), 591-600.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51520" y="980728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V̇</a:t>
            </a:r>
            <a:r>
              <a:rPr lang="cs-CZ" sz="15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O</a:t>
            </a:r>
            <a:r>
              <a:rPr lang="en-GB" sz="15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 </a:t>
            </a:r>
            <a:r>
              <a:rPr lang="cs-CZ" sz="15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během postupného zvyšování rychlosti do vysoké intenzity</a:t>
            </a:r>
            <a:endParaRPr lang="en-GB" sz="1500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691680" y="2852936"/>
            <a:ext cx="2880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6084168" y="2780928"/>
            <a:ext cx="158417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119675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3" name="Graf 2"/>
          <p:cNvGraphicFramePr/>
          <p:nvPr/>
        </p:nvGraphicFramePr>
        <p:xfrm>
          <a:off x="395536" y="1196752"/>
          <a:ext cx="38884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4860032" y="1196752"/>
          <a:ext cx="396044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/>
          <p:cNvGraphicFramePr/>
          <p:nvPr/>
        </p:nvGraphicFramePr>
        <p:xfrm>
          <a:off x="395536" y="4221088"/>
          <a:ext cx="377991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4788024" y="4221088"/>
          <a:ext cx="399593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763688" y="19075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p = 0,01</a:t>
            </a:r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00192" y="18355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p = 0,01</a:t>
            </a:r>
            <a:endParaRPr lang="cs-CZ" b="1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56176" y="49318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p = 0,01</a:t>
            </a:r>
            <a:endParaRPr lang="cs-CZ" b="1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835696" y="50038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p = 0,01</a:t>
            </a:r>
            <a:endParaRPr lang="cs-CZ" b="1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188640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Lansley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K. E.,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Winyard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P. G.,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Fulford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J.,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Vanhatalo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A., Bailey, S. J., Blackwell, J. R., ... &amp; Jones, A. M. (2011). Dietary nitrate supplementation reduces the O2 cost of walking and running: a placebo-controlled study.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Journal of Applied Physiology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110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(3), 591-600.</a:t>
            </a:r>
            <a:endParaRPr lang="cs-CZ" sz="1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6" name="Graf 5"/>
          <p:cNvGraphicFramePr/>
          <p:nvPr/>
        </p:nvGraphicFramePr>
        <p:xfrm>
          <a:off x="1691680" y="1340768"/>
          <a:ext cx="47525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51520" y="188640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Lansley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K. E.,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Winyard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P. G.,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Fulford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J.,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Vanhatalo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A., Bailey, S. J., Blackwell, J. R., ... &amp; Jones, A. M. (2011). Dietary nitrate supplementation reduces the O2 cost of walking and running: a placebo-controlled study.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Journal of Applied Physiology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110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(3), 591-600.</a:t>
            </a:r>
            <a:endParaRPr lang="cs-CZ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1400" b="1" dirty="0" smtClean="0">
                <a:solidFill>
                  <a:schemeClr val="bg2">
                    <a:lumMod val="25000"/>
                  </a:schemeClr>
                </a:solidFill>
              </a:rPr>
              <a:t>Paavolainen L, Häkkinen K, Hämäläinen I, Nummela A, Rusko H.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Explosive strength training improves 5 km running time by improving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running economy and muscle power.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J </a:t>
            </a:r>
            <a:r>
              <a:rPr lang="en-US" sz="1400" b="1" i="1" dirty="0" err="1" smtClean="0">
                <a:solidFill>
                  <a:schemeClr val="bg2">
                    <a:lumMod val="25000"/>
                  </a:schemeClr>
                </a:solidFill>
              </a:rPr>
              <a:t>Appl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i="1" dirty="0" err="1" smtClean="0">
                <a:solidFill>
                  <a:schemeClr val="bg2">
                    <a:lumMod val="25000"/>
                  </a:schemeClr>
                </a:solidFill>
              </a:rPr>
              <a:t>Physiol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 86: 1527–1533, 1999</a:t>
            </a:r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cs-CZ" sz="1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779912" y="26369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p = 0,01</a:t>
            </a:r>
            <a:endParaRPr lang="cs-CZ" b="1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7544" y="486916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Redukce energetického výdeje asi o 6 % při běhu na 1 km</a:t>
            </a:r>
          </a:p>
          <a:p>
            <a:pPr algn="ctr"/>
            <a:r>
              <a:rPr lang="cs-CZ" b="1" dirty="0" smtClean="0"/>
              <a:t>Odpovídá zlepšení běžecké ekonomiky asi po 6 – 9týdenním tréninku</a:t>
            </a:r>
          </a:p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cs-CZ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VZESTUP VYTRVALOSTNÍ VÝKONNOSTI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4427984" y="5517232"/>
            <a:ext cx="288032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VYSVĚTLENÍ VLIVU NITRÁTOVÉ SUPLEMENTACE NA ZÁTĚŽOVÉ PARAMETRY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1. </a:t>
            </a:r>
            <a:r>
              <a:rPr lang="cs-CZ" sz="2000" b="1" dirty="0" smtClean="0"/>
              <a:t>pH beze změny - nebyla akcentovaná anaerobní glykolýza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↓ VO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 = změny svalové energetiky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2. </a:t>
            </a:r>
            <a:r>
              <a:rPr lang="cs-CZ" sz="2000" b="1" dirty="0" smtClean="0"/>
              <a:t>Méně rozloženého (spotřebovaného) ATP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↓ změny </a:t>
            </a:r>
            <a:r>
              <a:rPr lang="cs-CZ" sz="2000" b="1" dirty="0" err="1" smtClean="0"/>
              <a:t>PCr</a:t>
            </a:r>
            <a:r>
              <a:rPr lang="cs-CZ" sz="2000" b="1" dirty="0" smtClean="0"/>
              <a:t>, ADP a </a:t>
            </a:r>
            <a:r>
              <a:rPr lang="cs-CZ" sz="2000" b="1" dirty="0" err="1" smtClean="0"/>
              <a:t>P</a:t>
            </a:r>
            <a:r>
              <a:rPr lang="cs-CZ" sz="2000" b="1" baseline="-25000" dirty="0" err="1" smtClean="0"/>
              <a:t>i</a:t>
            </a:r>
            <a:r>
              <a:rPr lang="cs-CZ" sz="2000" b="1" dirty="0" smtClean="0"/>
              <a:t> (stimulují mitochondriální respiraci)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redukci VO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 při tělesné práci submaximální intenzity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27984" y="1484784"/>
            <a:ext cx="288032" cy="64807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3429000"/>
            <a:ext cx="288032" cy="64807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27984" y="4725144"/>
            <a:ext cx="288032" cy="64807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2290" name="Picture 2" descr="http://jap.physiology.org/content/jap/109/1/135/F2.large.jpg?width=800&amp;height=600&amp;carouse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263520" cy="612068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148064" y="548680"/>
            <a:ext cx="3456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Zátěž nízké intenzity po SN a placebo z klidu do setrvalého stavu </a:t>
            </a:r>
          </a:p>
          <a:p>
            <a:endParaRPr lang="cs-CZ" b="1" dirty="0" smtClean="0"/>
          </a:p>
          <a:p>
            <a:r>
              <a:rPr lang="cs-CZ" b="1" dirty="0" err="1" smtClean="0"/>
              <a:t>PCr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ADP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P</a:t>
            </a:r>
            <a:r>
              <a:rPr lang="en-US" b="1" baseline="-25000" dirty="0" smtClean="0"/>
              <a:t>i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68144" y="4509120"/>
            <a:ext cx="30243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Bailey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SJ,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Fulford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J,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Vanhatalo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A,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nitrate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supplementation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enhances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muscle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contractile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efficiency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during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knee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-extensor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exercise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humans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J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Appl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Physiol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2010;109:135–148.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42" name="Picture 2" descr="http://jap.physiology.org/content/jap/109/1/135/F4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897688" cy="483637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56612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Průměrná rychlost </a:t>
            </a:r>
            <a:r>
              <a:rPr lang="cs-CZ" b="1" dirty="0" err="1" smtClean="0"/>
              <a:t>resyntézy</a:t>
            </a:r>
            <a:r>
              <a:rPr lang="cs-CZ" b="1" dirty="0" smtClean="0"/>
              <a:t> ATP v průběhu zátěže nízké intenzity </a:t>
            </a:r>
          </a:p>
          <a:p>
            <a:pPr algn="ctr"/>
            <a:r>
              <a:rPr lang="cs-CZ" b="1" dirty="0" smtClean="0"/>
              <a:t>po SN a po placebu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824" y="404664"/>
            <a:ext cx="594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Bailey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SJ,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Fulford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J,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Vanhatalo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A,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nitrate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supplementation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enhances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muscle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contractile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efficiency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during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knee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-extensor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exercise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humans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J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Appl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Physiol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2010;109:135–148.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25954" name="Picture 2" descr="http://ethesis.helsinki.fi/julkaisut/laa/biola/vk/lassila/fi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6624736" cy="405596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522920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Interakce s hemovou skupinou </a:t>
            </a:r>
            <a:r>
              <a:rPr lang="cs-CZ" b="1" dirty="0" err="1" smtClean="0"/>
              <a:t>guanyl</a:t>
            </a:r>
            <a:r>
              <a:rPr lang="cs-CZ" b="1" dirty="0" smtClean="0"/>
              <a:t>-</a:t>
            </a:r>
            <a:r>
              <a:rPr lang="cs-CZ" b="1" dirty="0" err="1" smtClean="0"/>
              <a:t>cyklázy</a:t>
            </a:r>
            <a:r>
              <a:rPr lang="cs-CZ" b="1" dirty="0" smtClean="0"/>
              <a:t> (GC)</a:t>
            </a:r>
          </a:p>
          <a:p>
            <a:pPr algn="ctr"/>
            <a:r>
              <a:rPr lang="cs-CZ" b="1" dirty="0" smtClean="0"/>
              <a:t>Zvýšení produkce cGMP</a:t>
            </a:r>
          </a:p>
          <a:p>
            <a:pPr algn="ctr"/>
            <a:r>
              <a:rPr lang="cs-CZ" b="1" dirty="0" smtClean="0"/>
              <a:t>Druhý posel (signální molekula)</a:t>
            </a:r>
          </a:p>
          <a:p>
            <a:pPr algn="ctr"/>
            <a:r>
              <a:rPr lang="cs-CZ" b="1" dirty="0" smtClean="0"/>
              <a:t>Fosforylace kaskády cGMP-dependentních </a:t>
            </a:r>
            <a:r>
              <a:rPr lang="cs-CZ" b="1" dirty="0" err="1" smtClean="0"/>
              <a:t>proteokináz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4572000" y="2708920"/>
            <a:ext cx="36004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11960" y="3212976"/>
            <a:ext cx="93610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580112" y="3717032"/>
            <a:ext cx="151216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211960" y="3861048"/>
            <a:ext cx="4032448" cy="12241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Vázodilatace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Redukce agregace trombocytů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Redukce růstu buněk hladkého svalstva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Redukce adheze </a:t>
            </a:r>
            <a:r>
              <a:rPr lang="cs-CZ" sz="1600" b="1" dirty="0" err="1" smtClean="0"/>
              <a:t>neutrofilů</a:t>
            </a:r>
            <a:endParaRPr lang="cs-CZ" sz="1600" b="1" dirty="0"/>
          </a:p>
        </p:txBody>
      </p:sp>
      <p:sp>
        <p:nvSpPr>
          <p:cNvPr id="12" name="Obdélník 11"/>
          <p:cNvSpPr/>
          <p:nvPr/>
        </p:nvSpPr>
        <p:spPr>
          <a:xfrm>
            <a:off x="6156176" y="3284984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427984" y="620688"/>
            <a:ext cx="2736304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11663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Oxid dusnatý (NO)</a:t>
            </a:r>
            <a:endParaRPr lang="cs-CZ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218" name="Picture 2" descr="http://jap.physiology.org/content/jap/109/1/135/F5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668193" cy="612068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508104" y="332656"/>
            <a:ext cx="33123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Zátěž vysoké intenzity</a:t>
            </a:r>
          </a:p>
          <a:p>
            <a:r>
              <a:rPr lang="cs-CZ" b="1" dirty="0" smtClean="0"/>
              <a:t>po SN a placebo </a:t>
            </a:r>
          </a:p>
          <a:p>
            <a:endParaRPr lang="cs-CZ" b="1" dirty="0" smtClean="0"/>
          </a:p>
          <a:p>
            <a:r>
              <a:rPr lang="en-US" b="1" dirty="0" err="1" smtClean="0"/>
              <a:t>PCr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ADP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P</a:t>
            </a:r>
            <a:r>
              <a:rPr lang="en-US" b="1" baseline="-25000" dirty="0" smtClean="0"/>
              <a:t>i</a:t>
            </a:r>
            <a:endParaRPr lang="cs-CZ" b="1" baseline="-25000" dirty="0" smtClean="0"/>
          </a:p>
          <a:p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56176" y="4725144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Bailey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SJ,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Fulford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J,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Vanhatalo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A,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nitrate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supplementation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enhances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muscle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contractile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efficiency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during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knee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-extensor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exercise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humans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J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Appl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Physiol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2010;109:135–148.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194" name="Picture 2" descr="http://jap.physiology.org/content/jap/109/1/135/F6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344816" cy="517128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57332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Průměrná rychlost </a:t>
            </a:r>
            <a:r>
              <a:rPr lang="cs-CZ" b="1" dirty="0" err="1" smtClean="0"/>
              <a:t>resyntézy</a:t>
            </a:r>
            <a:r>
              <a:rPr lang="cs-CZ" b="1" dirty="0" smtClean="0"/>
              <a:t> ATP v průběhu zátěže vysoké intenzity </a:t>
            </a:r>
          </a:p>
          <a:p>
            <a:pPr algn="ctr"/>
            <a:r>
              <a:rPr lang="cs-CZ" b="1" dirty="0" smtClean="0"/>
              <a:t>po SN a po placebu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419872" y="69269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Bailey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SJ,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Fulford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J,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Vanhatalo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Dietary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nitrate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supplementation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enhances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muscle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contractile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efficiency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during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knee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-extensor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exercise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humans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J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Physiol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2010;109:135–148.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332656"/>
            <a:ext cx="8352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Čili:</a:t>
            </a: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Redukce V̇O</a:t>
            </a:r>
            <a:r>
              <a:rPr lang="cs-CZ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 SN je výsledkem redukovaného obratu ATP </a:t>
            </a: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kontrahujících se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myocytech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Redukce poklesu makroergních fosfátů </a:t>
            </a: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redukce stimulace oxidativní fosforylace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000" b="1" dirty="0" smtClean="0"/>
              <a:t>Zvýšení účinnosti svalového metabolismu při SN</a:t>
            </a:r>
          </a:p>
          <a:p>
            <a:pPr algn="ctr"/>
            <a:r>
              <a:rPr lang="cs-CZ" b="1" i="1" dirty="0" smtClean="0"/>
              <a:t>(včetně poklesu rychlosti deplece konečné rezervy </a:t>
            </a:r>
            <a:r>
              <a:rPr lang="cs-CZ" b="1" i="1" dirty="0" err="1" smtClean="0"/>
              <a:t>PCr</a:t>
            </a:r>
            <a:r>
              <a:rPr lang="cs-CZ" b="1" i="1" dirty="0" smtClean="0"/>
              <a:t>)</a:t>
            </a: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bylo spojeno se zlepšením tolerance zátěže vysoké intenzity</a:t>
            </a:r>
          </a:p>
          <a:p>
            <a:pPr algn="ctr"/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69151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spojené se svalovou únavou při intenzivní zátěži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2329135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Allen DG,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Lamb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GD,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Westerblad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H.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Skeletal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muscle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fatigue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cellular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mechanisms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Physiol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2008;88:287–332.</a:t>
            </a:r>
            <a:endParaRPr lang="cs-CZ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4839543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PŘÍČINA ZLEPŠENÍ ZÁTĚŽOVÉ TOLERANCE PO SN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pisek se šipkou dolů 7"/>
          <p:cNvSpPr/>
          <p:nvPr/>
        </p:nvSpPr>
        <p:spPr>
          <a:xfrm>
            <a:off x="683568" y="260648"/>
            <a:ext cx="7776864" cy="1224136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Deplece </a:t>
            </a:r>
            <a:r>
              <a:rPr lang="cs-CZ" sz="2000" b="1" dirty="0" err="1" smtClean="0"/>
              <a:t>PCr</a:t>
            </a:r>
            <a:r>
              <a:rPr lang="cs-CZ" sz="2000" b="1" dirty="0" smtClean="0"/>
              <a:t> a akumulace ADP a </a:t>
            </a:r>
            <a:r>
              <a:rPr lang="cs-CZ" sz="2000" b="1" dirty="0" err="1" smtClean="0"/>
              <a:t>Pi</a:t>
            </a:r>
            <a:endParaRPr lang="cs-CZ" sz="2000" b="1" dirty="0" smtClean="0"/>
          </a:p>
        </p:txBody>
      </p:sp>
      <p:sp>
        <p:nvSpPr>
          <p:cNvPr id="9" name="Popisek se šipkou dolů 8"/>
          <p:cNvSpPr/>
          <p:nvPr/>
        </p:nvSpPr>
        <p:spPr>
          <a:xfrm>
            <a:off x="611560" y="3356992"/>
            <a:ext cx="7776864" cy="1224136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Ztlumení deplece </a:t>
            </a:r>
            <a:r>
              <a:rPr lang="cs-CZ" sz="2000" b="1" dirty="0" err="1" smtClean="0"/>
              <a:t>PCr</a:t>
            </a:r>
            <a:r>
              <a:rPr lang="cs-CZ" sz="2000" b="1" dirty="0" smtClean="0"/>
              <a:t> a akumulace ADP a </a:t>
            </a:r>
            <a:r>
              <a:rPr lang="cs-CZ" sz="2000" b="1" dirty="0" err="1" smtClean="0"/>
              <a:t>Pi</a:t>
            </a:r>
            <a:r>
              <a:rPr lang="cs-CZ" sz="20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49694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VYSVĚTLENÍ VLIVU NITRÁTOVÉ SUPLEMENTACE NA ZÁTĚŽOVÉ PARAMETRY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3. </a:t>
            </a:r>
            <a:r>
              <a:rPr lang="cs-CZ" b="1" dirty="0" smtClean="0"/>
              <a:t>Nitrátová suplementace </a:t>
            </a:r>
          </a:p>
          <a:p>
            <a:pPr algn="ctr"/>
            <a:r>
              <a:rPr lang="cs-CZ" b="1" dirty="0" smtClean="0"/>
              <a:t>redukce exprese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adenin nukleotid translokázy (ANT)</a:t>
            </a: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b="1" i="1" dirty="0" smtClean="0"/>
              <a:t>(podílí se na mitochondriální protonové konduktanci)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↓ respirační netěsnost na vnitřní mitochondriální membráně 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↑ účinnost oxidativní fosforylace </a:t>
            </a:r>
          </a:p>
          <a:p>
            <a:pPr algn="ctr"/>
            <a:r>
              <a:rPr lang="cs-CZ" b="1" dirty="0" smtClean="0"/>
              <a:t>↑ (o 20 %) mitochondriální poměr P/O </a:t>
            </a:r>
          </a:p>
          <a:p>
            <a:pPr algn="ctr"/>
            <a:r>
              <a:rPr lang="cs-CZ" b="1" i="1" dirty="0" smtClean="0"/>
              <a:t>(ukazatel množství spotřebovaného kyslíku na produkovaný ATP)</a:t>
            </a:r>
          </a:p>
          <a:p>
            <a:pPr algn="ctr"/>
            <a:r>
              <a:rPr lang="cs-CZ" b="1" dirty="0" smtClean="0"/>
              <a:t>těsně koreluje s ↓ VO</a:t>
            </a:r>
            <a:r>
              <a:rPr lang="cs-CZ" b="1" baseline="-25000" dirty="0" smtClean="0"/>
              <a:t>2</a:t>
            </a:r>
          </a:p>
          <a:p>
            <a:pPr algn="ctr"/>
            <a:endParaRPr lang="cs-CZ" b="1" baseline="-25000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27984" y="1844824"/>
            <a:ext cx="288032" cy="64807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2924944"/>
            <a:ext cx="288032" cy="64807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1259632" y="5013176"/>
            <a:ext cx="67687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↓ VO</a:t>
            </a:r>
            <a:r>
              <a:rPr lang="cs-CZ" b="1" baseline="-25000" dirty="0" smtClean="0"/>
              <a:t>2</a:t>
            </a:r>
            <a:r>
              <a:rPr lang="cs-CZ" b="1" dirty="0" smtClean="0"/>
              <a:t> po nitrátové suplementaci při práci submaximální intenzity </a:t>
            </a:r>
          </a:p>
          <a:p>
            <a:pPr algn="ctr"/>
            <a:r>
              <a:rPr lang="cs-CZ" b="1" dirty="0" smtClean="0"/>
              <a:t>↓ unikání protonů přes vnitřní mitochondriální membránu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upload.wikimedia.org/wikipedia/commons/8/81/ATP-ADP_Translocase_Side_View_%28w%29_drawn_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393451" cy="458112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522920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Adenin nukleotid </a:t>
            </a:r>
            <a:r>
              <a:rPr lang="cs-CZ" b="1" dirty="0" err="1" smtClean="0"/>
              <a:t>translokáza</a:t>
            </a:r>
            <a:r>
              <a:rPr lang="cs-CZ" b="1" dirty="0" smtClean="0"/>
              <a:t> (ANT)</a:t>
            </a:r>
          </a:p>
          <a:p>
            <a:pPr algn="ctr"/>
            <a:r>
              <a:rPr lang="cs-CZ" b="1" dirty="0" smtClean="0"/>
              <a:t>=</a:t>
            </a:r>
          </a:p>
          <a:p>
            <a:pPr algn="ctr"/>
            <a:r>
              <a:rPr lang="cs-CZ" b="1" dirty="0" smtClean="0"/>
              <a:t>transport protonů přes vnitřní membránu mitochondrií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90872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Larsen FJ,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Schiffer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TA,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Borniquel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inorganic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nitrate improves mitochondrial efficiency in 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umans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Cell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Metab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2011;13:149–59.</a:t>
            </a:r>
          </a:p>
          <a:p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Hernandez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Schiffer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TA,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Ivarsson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nitrate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tetanic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[Ca2?]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contractile force in mouse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fasttwitch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muscle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J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Physiol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2012;590:3575–83.</a:t>
            </a:r>
            <a:endParaRPr lang="cs-CZ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SN zvyšuje mitochondriální účinnost i kontraktilní svalové funkce.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198884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Po 3 dnech SN svalová biopsie + submaximální zátěžový test:</a:t>
            </a:r>
          </a:p>
          <a:p>
            <a:pPr algn="ctr"/>
            <a:r>
              <a:rPr lang="cs-CZ" b="1" dirty="0" smtClean="0"/>
              <a:t>Redukovaná exprese adenin nukleotid </a:t>
            </a:r>
            <a:r>
              <a:rPr lang="cs-CZ" b="1" dirty="0" err="1" smtClean="0"/>
              <a:t>translokázy</a:t>
            </a:r>
            <a:r>
              <a:rPr lang="cs-CZ" b="1" dirty="0" smtClean="0"/>
              <a:t> (ANT)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</p:txBody>
      </p:sp>
      <p:pic>
        <p:nvPicPr>
          <p:cNvPr id="10" name="Picture 2" descr="Full-size image (21 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736" y="3284984"/>
            <a:ext cx="8332350" cy="3240360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-2124744" y="2780928"/>
            <a:ext cx="4032448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635896" y="314096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555776" y="314096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90872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Larsen FJ,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Schiffer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TA,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Borniquel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inorganic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nitrate improves mitochondrial efficiency in 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umans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Cell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Metab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2011;13:149–59.</a:t>
            </a:r>
          </a:p>
          <a:p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Hernandez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Schiffer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TA,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Ivarsson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nitrate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tetanic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[Ca2?]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contractile force in mouse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fasttwitch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muscle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J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Physiol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2012;590:3575–83.</a:t>
            </a:r>
            <a:endParaRPr lang="cs-CZ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SN zvyšuje mitochondriální účinnost i kontraktilní svalové funkce.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198884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Po 3 dnech SN svalová biopsie + submaximální zátěžový test:</a:t>
            </a:r>
          </a:p>
          <a:p>
            <a:pPr algn="ctr"/>
            <a:r>
              <a:rPr lang="cs-CZ" b="1" dirty="0" smtClean="0"/>
              <a:t>Redukovaná exprese adenin nukleotid </a:t>
            </a:r>
            <a:r>
              <a:rPr lang="cs-CZ" b="1" dirty="0" err="1" smtClean="0"/>
              <a:t>translokázy</a:t>
            </a:r>
            <a:r>
              <a:rPr lang="cs-CZ" b="1" dirty="0" smtClean="0"/>
              <a:t> (ANT)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redukce úniku mitochondriálních protonů </a:t>
            </a:r>
          </a:p>
          <a:p>
            <a:pPr algn="ctr"/>
            <a:r>
              <a:rPr lang="cs-CZ" b="1" dirty="0" smtClean="0"/>
              <a:t>a zlepšení účinnosti oxidativní fosforylace</a:t>
            </a:r>
            <a:endParaRPr lang="cs-CZ" b="1" dirty="0"/>
          </a:p>
        </p:txBody>
      </p:sp>
      <p:sp>
        <p:nvSpPr>
          <p:cNvPr id="8" name="Šipka dolů 7"/>
          <p:cNvSpPr/>
          <p:nvPr/>
        </p:nvSpPr>
        <p:spPr>
          <a:xfrm>
            <a:off x="4355976" y="2708920"/>
            <a:ext cx="216024" cy="7920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http://upload.wikimedia.org/wikipedia/commons/8/81/ATP-ADP_Translocase_Side_View_%28w%29_drawn_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437112"/>
            <a:ext cx="3456384" cy="2141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SN zvyšuje mitochondriální účinnost i kontraktilní svalové funkce.</a:t>
            </a:r>
            <a:endParaRPr lang="cs-CZ" b="1" dirty="0"/>
          </a:p>
        </p:txBody>
      </p:sp>
      <p:pic>
        <p:nvPicPr>
          <p:cNvPr id="9" name="Picture 2" descr="Full-size image (48 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949998" cy="396044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51520" y="1340768"/>
            <a:ext cx="820891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Při submaximální zátěži 19 % zvýšení mitochondriálního P/O </a:t>
            </a:r>
          </a:p>
          <a:p>
            <a:pPr algn="ctr"/>
            <a:r>
              <a:rPr lang="cs-CZ" b="1" dirty="0" smtClean="0"/>
              <a:t>(</a:t>
            </a:r>
            <a:r>
              <a:rPr lang="cs-CZ" b="1" i="1" dirty="0" smtClean="0"/>
              <a:t>indikátor množství O</a:t>
            </a:r>
            <a:r>
              <a:rPr lang="cs-CZ" b="1" i="1" baseline="-25000" dirty="0" smtClean="0"/>
              <a:t>2</a:t>
            </a:r>
            <a:r>
              <a:rPr lang="cs-CZ" b="1" i="1" dirty="0" smtClean="0"/>
              <a:t> spotřebovaného na produkci ATP</a:t>
            </a:r>
            <a:r>
              <a:rPr lang="cs-CZ" b="1" dirty="0" smtClean="0"/>
              <a:t>)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 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692696"/>
            <a:ext cx="83529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Larsen FJ,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Schiffer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TA,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Borniquel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inorganic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nitrate improves mitochondrial efficiency in 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umans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Cell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Metab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2011;13:149–59.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43608" y="2420888"/>
            <a:ext cx="2232248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364088" y="2420888"/>
            <a:ext cx="2232248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051720" y="2132856"/>
            <a:ext cx="460851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Redukce VO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 během zátěže </a:t>
            </a:r>
          </a:p>
          <a:p>
            <a:pPr algn="ctr"/>
            <a:r>
              <a:rPr lang="cs-CZ" sz="2000" b="1" dirty="0" smtClean="0"/>
              <a:t>ve vztahu k redukci protonové ztráty </a:t>
            </a:r>
          </a:p>
          <a:p>
            <a:pPr algn="ctr"/>
            <a:r>
              <a:rPr lang="cs-CZ" sz="2000" b="1" dirty="0" smtClean="0"/>
              <a:t>přes vnitřní membránu mitochondrií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7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88640"/>
            <a:ext cx="8352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Larsen FJ,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Schiffer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TA,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Borniquel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Dietary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inorganic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nitrate improves mitochondrial efficiency in 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umans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Cell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Metab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2011;13:149–59.</a:t>
            </a:r>
          </a:p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Brown GC, Cooper CE.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Nanomolar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concentrations of nitric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oxide reversibly inhibit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synaptosomal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respiration by competing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oxygen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cytochrome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oxidase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FEBS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Lett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1994;356: 295–8.</a:t>
            </a:r>
          </a:p>
          <a:p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Cleeter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MW,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Cooper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JM,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Darley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Usmar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VM,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Reversible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inhibition of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cytochrome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oxidase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the terminal enzyme of the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mitochondrial respiratory chain, by nitric oxide. Implications for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neurodegenerative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diseases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FEBS </a:t>
            </a:r>
            <a:r>
              <a:rPr lang="cs-CZ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Lett</a:t>
            </a:r>
            <a:r>
              <a:rPr lang="cs-CZ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1994;345:50–4.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916832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SN</a:t>
            </a:r>
          </a:p>
          <a:p>
            <a:pPr algn="ctr"/>
            <a:r>
              <a:rPr lang="cs-CZ" b="1" dirty="0" smtClean="0"/>
              <a:t>=</a:t>
            </a:r>
          </a:p>
          <a:p>
            <a:pPr algn="ctr"/>
            <a:r>
              <a:rPr lang="cs-CZ" b="1" dirty="0" smtClean="0"/>
              <a:t>mírná inhibice cytochrom c oxidázy NO</a:t>
            </a:r>
          </a:p>
          <a:p>
            <a:pPr algn="ctr"/>
            <a:r>
              <a:rPr lang="cs-CZ" b="1" i="1" dirty="0" smtClean="0"/>
              <a:t>(NO vytvoří reverzibilní vazba a tím inhibuje cytochrom c oxidázu)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vnímána buňkami jako mírná hypoxie iniciující signalizační mechanismy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redukce exprese ANT a zlepšení mitochondriální účinnosti</a:t>
            </a:r>
          </a:p>
          <a:p>
            <a:pPr algn="ctr"/>
            <a:endParaRPr lang="cs-CZ" b="1" dirty="0"/>
          </a:p>
        </p:txBody>
      </p:sp>
      <p:sp>
        <p:nvSpPr>
          <p:cNvPr id="7" name="Šipka dolů 6"/>
          <p:cNvSpPr/>
          <p:nvPr/>
        </p:nvSpPr>
        <p:spPr>
          <a:xfrm>
            <a:off x="4355976" y="3140968"/>
            <a:ext cx="288032" cy="8640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355976" y="4509120"/>
            <a:ext cx="288032" cy="8640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2210" name="Picture 2" descr="http://www.zeronasantarosa.com/images/cytochrome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61975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24930" name="Picture 2" descr="http://www.hindawi.com/journals/ecam/2012/873210.fig.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24536" cy="387571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55576" y="400506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/>
              <a:t>se rychle oxiduje na nitráty </a:t>
            </a:r>
            <a:r>
              <a:rPr lang="en-US" b="1" dirty="0" smtClean="0"/>
              <a:t>(NO</a:t>
            </a:r>
            <a:r>
              <a:rPr lang="en-US" b="1" baseline="-25000" dirty="0" smtClean="0"/>
              <a:t>3</a:t>
            </a:r>
            <a:r>
              <a:rPr lang="en-US" b="1" baseline="30000" dirty="0" smtClean="0"/>
              <a:t>−</a:t>
            </a:r>
            <a:r>
              <a:rPr lang="en-US" b="1" dirty="0" smtClean="0"/>
              <a:t>) a</a:t>
            </a:r>
            <a:r>
              <a:rPr lang="cs-CZ" b="1" dirty="0" smtClean="0"/>
              <a:t> </a:t>
            </a:r>
            <a:r>
              <a:rPr lang="en-US" b="1" dirty="0" err="1" smtClean="0"/>
              <a:t>nitrit</a:t>
            </a:r>
            <a:r>
              <a:rPr lang="cs-CZ" b="1" dirty="0" smtClean="0"/>
              <a:t>y</a:t>
            </a:r>
            <a:r>
              <a:rPr lang="en-US" b="1" dirty="0" smtClean="0"/>
              <a:t> (NO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−</a:t>
            </a:r>
            <a:r>
              <a:rPr lang="en-US" b="1" dirty="0" smtClean="0"/>
              <a:t>)</a:t>
            </a:r>
            <a:endParaRPr lang="cs-CZ" b="1" dirty="0" smtClean="0"/>
          </a:p>
          <a:p>
            <a:pPr algn="ctr"/>
            <a:r>
              <a:rPr lang="cs-CZ" b="1" dirty="0" smtClean="0"/>
              <a:t>ty mohou být redukovány zpět na </a:t>
            </a:r>
            <a:r>
              <a:rPr lang="cs-CZ" b="1" dirty="0" err="1" smtClean="0"/>
              <a:t>bioaktivní</a:t>
            </a:r>
            <a:r>
              <a:rPr lang="cs-CZ" b="1" dirty="0" smtClean="0"/>
              <a:t> NO (</a:t>
            </a:r>
            <a:r>
              <a:rPr lang="cs-CZ" b="1" i="1" dirty="0" smtClean="0"/>
              <a:t>jednoelektronová redukce</a:t>
            </a:r>
            <a:r>
              <a:rPr lang="cs-CZ" b="1" dirty="0" smtClean="0"/>
              <a:t>)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835696" y="5013176"/>
            <a:ext cx="576064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Reverzní cesta reprezentuje alternativní zdroje NO </a:t>
            </a:r>
          </a:p>
          <a:p>
            <a:pPr algn="ctr"/>
            <a:r>
              <a:rPr lang="cs-CZ" b="1" dirty="0" smtClean="0"/>
              <a:t>za podmínek dysfunkční syntézy z L-argininu</a:t>
            </a:r>
          </a:p>
          <a:p>
            <a:pPr algn="ctr"/>
            <a:r>
              <a:rPr lang="cs-CZ" b="1" dirty="0" smtClean="0"/>
              <a:t>= neadekvátní zásobení kyslíkem</a:t>
            </a:r>
          </a:p>
        </p:txBody>
      </p:sp>
      <p:sp>
        <p:nvSpPr>
          <p:cNvPr id="8" name="Obdélník 7"/>
          <p:cNvSpPr/>
          <p:nvPr/>
        </p:nvSpPr>
        <p:spPr>
          <a:xfrm>
            <a:off x="3851920" y="476672"/>
            <a:ext cx="936104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195736" y="2204864"/>
            <a:ext cx="2304256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627784" y="548680"/>
            <a:ext cx="158417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4969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VYSVĚTLENÍ VLIVU NITRÁTOVÉ SUPLEMENTACE NA ZÁTĚŽOVÉ PARAMETRY</a:t>
            </a:r>
            <a:endParaRPr lang="cs-CZ" b="1" dirty="0" smtClean="0"/>
          </a:p>
          <a:p>
            <a:r>
              <a:rPr lang="cs-CZ" sz="1400" b="1" i="1" dirty="0" err="1" smtClean="0"/>
              <a:t>Ferguson</a:t>
            </a:r>
            <a:r>
              <a:rPr lang="cs-CZ" sz="1400" b="1" i="1" dirty="0" smtClean="0"/>
              <a:t> S, </a:t>
            </a:r>
            <a:r>
              <a:rPr lang="cs-CZ" sz="1400" b="1" i="1" dirty="0" err="1" smtClean="0"/>
              <a:t>Hirai</a:t>
            </a:r>
            <a:r>
              <a:rPr lang="cs-CZ" sz="1400" b="1" i="1" dirty="0" smtClean="0"/>
              <a:t> D, </a:t>
            </a:r>
            <a:r>
              <a:rPr lang="cs-CZ" sz="1400" b="1" i="1" dirty="0" err="1" smtClean="0"/>
              <a:t>Copp</a:t>
            </a:r>
            <a:r>
              <a:rPr lang="cs-CZ" sz="1400" b="1" i="1" dirty="0" smtClean="0"/>
              <a:t> S, </a:t>
            </a:r>
            <a:r>
              <a:rPr lang="cs-CZ" sz="1400" b="1" i="1" dirty="0" err="1" smtClean="0"/>
              <a:t>Holdsworth</a:t>
            </a:r>
            <a:r>
              <a:rPr lang="cs-CZ" sz="1400" b="1" i="1" dirty="0" smtClean="0"/>
              <a:t> C, Allen J, </a:t>
            </a:r>
            <a:r>
              <a:rPr lang="cs-CZ" sz="1400" b="1" i="1" dirty="0" err="1" smtClean="0"/>
              <a:t>Jones</a:t>
            </a:r>
            <a:r>
              <a:rPr lang="cs-CZ" sz="1400" b="1" i="1" dirty="0" smtClean="0"/>
              <a:t> A, </a:t>
            </a:r>
            <a:r>
              <a:rPr lang="cs-CZ" sz="1400" b="1" i="1" dirty="0" err="1" smtClean="0"/>
              <a:t>et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al</a:t>
            </a:r>
            <a:r>
              <a:rPr lang="cs-CZ" sz="1400" b="1" i="1" dirty="0" smtClean="0"/>
              <a:t>. </a:t>
            </a:r>
            <a:r>
              <a:rPr lang="cs-CZ" sz="1400" b="1" i="1" dirty="0" err="1" smtClean="0"/>
              <a:t>Impact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of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dietary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nitrate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supplementation</a:t>
            </a:r>
            <a:r>
              <a:rPr lang="cs-CZ" sz="1400" b="1" i="1" dirty="0" smtClean="0"/>
              <a:t> via </a:t>
            </a:r>
            <a:r>
              <a:rPr lang="cs-CZ" sz="1400" b="1" i="1" dirty="0" err="1" smtClean="0"/>
              <a:t>beetroot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juice</a:t>
            </a:r>
            <a:r>
              <a:rPr lang="cs-CZ" sz="1400" b="1" i="1" dirty="0" smtClean="0"/>
              <a:t> on </a:t>
            </a:r>
            <a:r>
              <a:rPr lang="cs-CZ" sz="1400" b="1" i="1" dirty="0" err="1" smtClean="0"/>
              <a:t>exercising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muscle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vascular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control</a:t>
            </a:r>
            <a:r>
              <a:rPr lang="cs-CZ" sz="1400" b="1" i="1" dirty="0" smtClean="0"/>
              <a:t> in </a:t>
            </a:r>
            <a:r>
              <a:rPr lang="cs-CZ" sz="1400" b="1" i="1" dirty="0" err="1" smtClean="0"/>
              <a:t>rats</a:t>
            </a:r>
            <a:r>
              <a:rPr lang="cs-CZ" sz="1400" b="1" i="1" dirty="0" smtClean="0"/>
              <a:t>. J </a:t>
            </a:r>
            <a:r>
              <a:rPr lang="cs-CZ" sz="1400" b="1" i="1" dirty="0" err="1" smtClean="0"/>
              <a:t>Physiol</a:t>
            </a:r>
            <a:r>
              <a:rPr lang="cs-CZ" sz="1400" b="1" i="1" dirty="0" smtClean="0"/>
              <a:t>. </a:t>
            </a:r>
            <a:r>
              <a:rPr lang="cs-CZ" sz="1600" b="1" i="1" dirty="0" smtClean="0">
                <a:solidFill>
                  <a:srgbClr val="FF0000"/>
                </a:solidFill>
              </a:rPr>
              <a:t>2013</a:t>
            </a:r>
            <a:r>
              <a:rPr lang="cs-CZ" sz="1400" b="1" i="1" dirty="0" smtClean="0"/>
              <a:t>;591(.2):547-57.</a:t>
            </a:r>
          </a:p>
          <a:p>
            <a:r>
              <a:rPr lang="cs-CZ" sz="1400" b="1" i="1" dirty="0" err="1" smtClean="0"/>
              <a:t>Hernández</a:t>
            </a:r>
            <a:r>
              <a:rPr lang="cs-CZ" sz="1400" b="1" i="1" dirty="0" smtClean="0"/>
              <a:t> A, </a:t>
            </a:r>
            <a:r>
              <a:rPr lang="cs-CZ" sz="1400" b="1" i="1" dirty="0" err="1" smtClean="0"/>
              <a:t>Schiffer</a:t>
            </a:r>
            <a:r>
              <a:rPr lang="cs-CZ" sz="1400" b="1" i="1" dirty="0" smtClean="0"/>
              <a:t> TA, </a:t>
            </a:r>
            <a:r>
              <a:rPr lang="cs-CZ" sz="1400" b="1" i="1" dirty="0" err="1" smtClean="0"/>
              <a:t>Ivarsson</a:t>
            </a:r>
            <a:r>
              <a:rPr lang="cs-CZ" sz="1400" b="1" i="1" dirty="0" smtClean="0"/>
              <a:t> N, </a:t>
            </a:r>
            <a:r>
              <a:rPr lang="cs-CZ" sz="1400" b="1" i="1" dirty="0" err="1" smtClean="0"/>
              <a:t>Cheng</a:t>
            </a:r>
            <a:r>
              <a:rPr lang="cs-CZ" sz="1400" b="1" i="1" dirty="0" smtClean="0"/>
              <a:t> AJ, </a:t>
            </a:r>
            <a:r>
              <a:rPr lang="cs-CZ" sz="1400" b="1" i="1" dirty="0" err="1" smtClean="0"/>
              <a:t>Bruton</a:t>
            </a:r>
            <a:r>
              <a:rPr lang="cs-CZ" sz="1400" b="1" i="1" dirty="0" smtClean="0"/>
              <a:t> JD, </a:t>
            </a:r>
            <a:r>
              <a:rPr lang="cs-CZ" sz="1400" b="1" i="1" dirty="0" err="1" smtClean="0"/>
              <a:t>Lundberg</a:t>
            </a:r>
            <a:r>
              <a:rPr lang="cs-CZ" sz="1400" b="1" i="1" dirty="0" smtClean="0"/>
              <a:t> JO, </a:t>
            </a:r>
            <a:r>
              <a:rPr lang="cs-CZ" sz="1400" b="1" i="1" dirty="0" err="1" smtClean="0"/>
              <a:t>et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al</a:t>
            </a:r>
            <a:r>
              <a:rPr lang="cs-CZ" sz="1400" b="1" i="1" dirty="0" smtClean="0"/>
              <a:t>. </a:t>
            </a:r>
            <a:r>
              <a:rPr lang="cs-CZ" sz="1400" b="1" i="1" dirty="0" err="1" smtClean="0"/>
              <a:t>Dietary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nitrate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increases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tetanic</a:t>
            </a:r>
            <a:r>
              <a:rPr lang="cs-CZ" sz="1400" b="1" i="1" dirty="0" smtClean="0"/>
              <a:t> [Ca2+] i </a:t>
            </a:r>
            <a:r>
              <a:rPr lang="cs-CZ" sz="1400" b="1" i="1" dirty="0" err="1" smtClean="0"/>
              <a:t>and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contractile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force</a:t>
            </a:r>
            <a:r>
              <a:rPr lang="cs-CZ" sz="1400" b="1" i="1" dirty="0" smtClean="0"/>
              <a:t> in </a:t>
            </a:r>
            <a:r>
              <a:rPr lang="cs-CZ" sz="1400" b="1" i="1" dirty="0" err="1" smtClean="0"/>
              <a:t>mouse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fast</a:t>
            </a:r>
            <a:r>
              <a:rPr lang="cs-CZ" sz="1400" b="1" i="1" dirty="0" smtClean="0"/>
              <a:t>-</a:t>
            </a:r>
            <a:r>
              <a:rPr lang="cs-CZ" sz="1400" b="1" i="1" dirty="0" err="1" smtClean="0"/>
              <a:t>twitch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muscle</a:t>
            </a:r>
            <a:r>
              <a:rPr lang="cs-CZ" sz="1400" b="1" i="1" dirty="0" smtClean="0"/>
              <a:t>. J </a:t>
            </a:r>
            <a:r>
              <a:rPr lang="cs-CZ" sz="1400" b="1" i="1" dirty="0" err="1" smtClean="0"/>
              <a:t>Physiol</a:t>
            </a:r>
            <a:r>
              <a:rPr lang="cs-CZ" sz="1400" b="1" i="1" dirty="0" smtClean="0"/>
              <a:t>. </a:t>
            </a:r>
            <a:r>
              <a:rPr lang="cs-CZ" sz="1600" b="1" i="1" dirty="0" smtClean="0">
                <a:solidFill>
                  <a:srgbClr val="FF0000"/>
                </a:solidFill>
              </a:rPr>
              <a:t>2012</a:t>
            </a:r>
            <a:r>
              <a:rPr lang="cs-CZ" sz="1400" b="1" i="1" dirty="0" smtClean="0"/>
              <a:t>;590:3575-83.</a:t>
            </a:r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endParaRPr lang="cs-CZ" sz="1400" b="1" i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submaximální zátěž -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 krevního průtoku téměř o 40 %</a:t>
            </a: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b="1" dirty="0" smtClean="0"/>
              <a:t>zejména svalstva zadních končetin (vysoká frakce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svalových vláken II. typu</a:t>
            </a:r>
            <a:r>
              <a:rPr lang="cs-CZ" b="1" dirty="0" smtClean="0"/>
              <a:t>)</a:t>
            </a:r>
          </a:p>
          <a:p>
            <a:pPr algn="ctr"/>
            <a:r>
              <a:rPr lang="cs-CZ" b="1" dirty="0" smtClean="0"/>
              <a:t>(↓ pO</a:t>
            </a:r>
            <a:r>
              <a:rPr lang="cs-CZ" b="1" baseline="-25000" dirty="0" smtClean="0"/>
              <a:t>2</a:t>
            </a:r>
            <a:r>
              <a:rPr lang="cs-CZ" b="1" dirty="0" smtClean="0"/>
              <a:t> </a:t>
            </a:r>
            <a:r>
              <a:rPr lang="cs-CZ" b="1" dirty="0" err="1" smtClean="0"/>
              <a:t>facilituje</a:t>
            </a:r>
            <a:r>
              <a:rPr lang="cs-CZ" b="1" dirty="0" smtClean="0"/>
              <a:t> redukci nitritů na NO)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Výhradně vlákna typu II b </a:t>
            </a:r>
            <a:r>
              <a:rPr lang="cs-CZ" b="1" dirty="0" smtClean="0"/>
              <a:t>(ne pomalá vlákna) nitrátová suplementace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↑ koncentraci volných vápníkových iontů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↑ kontraktilní sílu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↑ rychlost nárůstu síly</a:t>
            </a:r>
          </a:p>
        </p:txBody>
      </p:sp>
      <p:sp>
        <p:nvSpPr>
          <p:cNvPr id="3" name="Popisek se šipkou dolů 2"/>
          <p:cNvSpPr/>
          <p:nvPr/>
        </p:nvSpPr>
        <p:spPr>
          <a:xfrm>
            <a:off x="539552" y="1628800"/>
            <a:ext cx="7848872" cy="7200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4. </a:t>
            </a:r>
            <a:r>
              <a:rPr lang="cs-CZ" b="1" dirty="0" smtClean="0"/>
              <a:t>Potravové nitráty krysám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79512" y="188640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NITRÁTOVÁ SUPLEMENTACE A SPORTOVNÍ VÝKONNOST</a:t>
            </a:r>
          </a:p>
          <a:p>
            <a:pPr algn="ctr"/>
            <a:endParaRPr lang="cs-CZ" sz="2000" b="1" dirty="0" smtClean="0"/>
          </a:p>
          <a:p>
            <a:r>
              <a:rPr lang="cs-CZ" sz="1600" b="1" i="1" dirty="0" err="1" smtClean="0"/>
              <a:t>Joyner</a:t>
            </a:r>
            <a:r>
              <a:rPr lang="cs-CZ" sz="1600" b="1" i="1" dirty="0" smtClean="0"/>
              <a:t> MJ, </a:t>
            </a:r>
            <a:r>
              <a:rPr lang="cs-CZ" sz="1600" b="1" i="1" dirty="0" err="1" smtClean="0"/>
              <a:t>Coyle</a:t>
            </a:r>
            <a:r>
              <a:rPr lang="cs-CZ" sz="1600" b="1" i="1" dirty="0" smtClean="0"/>
              <a:t> EF. </a:t>
            </a:r>
            <a:r>
              <a:rPr lang="cs-CZ" sz="1600" b="1" i="1" dirty="0" err="1" smtClean="0"/>
              <a:t>Endurance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exercise</a:t>
            </a:r>
            <a:r>
              <a:rPr lang="cs-CZ" sz="1600" b="1" i="1" dirty="0" smtClean="0"/>
              <a:t> performance: </a:t>
            </a:r>
            <a:r>
              <a:rPr lang="cs-CZ" sz="1600" b="1" i="1" dirty="0" err="1" smtClean="0"/>
              <a:t>the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physiology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of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champions</a:t>
            </a:r>
            <a:r>
              <a:rPr lang="cs-CZ" sz="1600" b="1" i="1" dirty="0" smtClean="0"/>
              <a:t>. </a:t>
            </a:r>
            <a:r>
              <a:rPr lang="fr-FR" sz="1600" b="1" i="1" dirty="0" smtClean="0"/>
              <a:t>J Physiol. </a:t>
            </a:r>
            <a:r>
              <a:rPr lang="fr-FR" b="1" i="1" dirty="0" smtClean="0">
                <a:solidFill>
                  <a:srgbClr val="FF0000"/>
                </a:solidFill>
              </a:rPr>
              <a:t>2008</a:t>
            </a:r>
            <a:r>
              <a:rPr lang="fr-FR" sz="1600" b="1" i="1" dirty="0" smtClean="0"/>
              <a:t>;586:35-44.</a:t>
            </a:r>
            <a:endParaRPr lang="cs-CZ" sz="1600" b="1" i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účinnost </a:t>
            </a:r>
            <a:r>
              <a:rPr lang="cs-CZ" sz="2000" b="1" dirty="0" smtClean="0"/>
              <a:t>= klíčová fyziologická komponenta</a:t>
            </a:r>
          </a:p>
          <a:p>
            <a:pPr algn="ctr"/>
            <a:r>
              <a:rPr lang="cs-CZ" sz="2000" b="1" dirty="0" smtClean="0"/>
              <a:t> predikce vytrvalostní výkonnosti</a:t>
            </a:r>
          </a:p>
          <a:p>
            <a:pPr algn="ctr"/>
            <a:r>
              <a:rPr lang="cs-CZ" sz="2000" b="1" dirty="0" smtClean="0"/>
              <a:t>přímo determinuje rychlost pohybu nebo výkon</a:t>
            </a:r>
          </a:p>
          <a:p>
            <a:pPr algn="ctr"/>
            <a:r>
              <a:rPr lang="cs-CZ" sz="2000" b="1" dirty="0" smtClean="0"/>
              <a:t>generované a udržované při určité kyslíkové spotřebě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Středně trénovaní cyklisté </a:t>
            </a:r>
            <a:r>
              <a:rPr lang="cs-CZ" b="1" dirty="0" smtClean="0"/>
              <a:t>– v simulovaném závodě na 4,0 km, 10,0 km, 16,1 km</a:t>
            </a:r>
          </a:p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Rekreační běžci </a:t>
            </a:r>
            <a:r>
              <a:rPr lang="cs-CZ" b="1" dirty="0" smtClean="0"/>
              <a:t>- simulovaný 5 km závod na běhacím koberci </a:t>
            </a:r>
          </a:p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Kajakáři </a:t>
            </a:r>
            <a:r>
              <a:rPr lang="cs-CZ" b="1" dirty="0" smtClean="0"/>
              <a:t>– simulovaný závod na 500 m</a:t>
            </a:r>
          </a:p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Průměrně trénovaní veslaři 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b="1" dirty="0" smtClean="0"/>
              <a:t>6krát 500 m na veslařském trenažéru </a:t>
            </a:r>
          </a:p>
          <a:p>
            <a:endParaRPr lang="cs-CZ" b="1" dirty="0" smtClean="0"/>
          </a:p>
          <a:p>
            <a:pPr algn="ctr"/>
            <a:r>
              <a:rPr lang="cs-CZ" b="1" dirty="0" smtClean="0"/>
              <a:t>významné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ZLEPŠENÍ ZÁVODNÍHO ČASU</a:t>
            </a: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nitrátů na výkonnost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908720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Lansley</a:t>
            </a:r>
            <a:r>
              <a:rPr lang="cs-CZ" sz="1400" b="1" dirty="0" smtClean="0"/>
              <a:t> KE, </a:t>
            </a:r>
            <a:r>
              <a:rPr lang="cs-CZ" sz="1400" b="1" dirty="0" err="1" smtClean="0"/>
              <a:t>Winyard</a:t>
            </a:r>
            <a:r>
              <a:rPr lang="cs-CZ" sz="1400" b="1" dirty="0" smtClean="0"/>
              <a:t> PG, </a:t>
            </a:r>
            <a:r>
              <a:rPr lang="cs-CZ" sz="1400" b="1" dirty="0" err="1" smtClean="0"/>
              <a:t>Bailey</a:t>
            </a:r>
            <a:r>
              <a:rPr lang="cs-CZ" sz="1400" b="1" dirty="0" smtClean="0"/>
              <a:t> SJ, </a:t>
            </a:r>
            <a:r>
              <a:rPr lang="cs-CZ" sz="1400" b="1" dirty="0" err="1" smtClean="0"/>
              <a:t>et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al</a:t>
            </a:r>
            <a:r>
              <a:rPr lang="cs-CZ" sz="1400" b="1" dirty="0" smtClean="0"/>
              <a:t>. </a:t>
            </a:r>
            <a:r>
              <a:rPr lang="cs-CZ" sz="1400" b="1" dirty="0" err="1" smtClean="0"/>
              <a:t>Acute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dietary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nitrate</a:t>
            </a:r>
            <a:r>
              <a:rPr lang="cs-CZ" sz="1400" b="1" dirty="0" smtClean="0"/>
              <a:t> </a:t>
            </a:r>
            <a:r>
              <a:rPr lang="en-US" sz="1400" b="1" dirty="0" smtClean="0"/>
              <a:t>supplementation improves cycling time trial performance. Med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Sci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Sports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Exerc</a:t>
            </a:r>
            <a:r>
              <a:rPr lang="cs-CZ" sz="1400" b="1" dirty="0" smtClean="0"/>
              <a:t>. 2011;43:1125–31.</a:t>
            </a:r>
          </a:p>
          <a:p>
            <a:endParaRPr lang="cs-CZ" sz="1400" b="1" dirty="0" smtClean="0"/>
          </a:p>
          <a:p>
            <a:pPr algn="ctr"/>
            <a:r>
              <a:rPr lang="cs-CZ" b="1" dirty="0" smtClean="0"/>
              <a:t>Cyklisté 4 km a 16,1 km na BE </a:t>
            </a:r>
          </a:p>
          <a:p>
            <a:pPr algn="ctr"/>
            <a:r>
              <a:rPr lang="cs-CZ" b="1" dirty="0" smtClean="0"/>
              <a:t>2,5 hod po jednorázovém požití 0,5 L řepného džusu (6,2 mmol nitrátu)</a:t>
            </a:r>
          </a:p>
          <a:p>
            <a:endParaRPr lang="cs-CZ" b="1" dirty="0" smtClean="0"/>
          </a:p>
          <a:p>
            <a:pPr algn="ctr"/>
            <a:r>
              <a:rPr lang="cs-CZ" b="1" dirty="0" smtClean="0"/>
              <a:t>Srovnání SN a placeba (PL)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/>
        </p:nvGraphicFramePr>
        <p:xfrm>
          <a:off x="611560" y="901824"/>
          <a:ext cx="446449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611560" y="3782144"/>
          <a:ext cx="4464496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51520" y="109810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W</a:t>
            </a:r>
            <a:endParaRPr lang="cs-CZ" sz="1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4016" y="3769295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min</a:t>
            </a:r>
            <a:endParaRPr lang="cs-CZ" sz="1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60032" y="1508006"/>
            <a:ext cx="4176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	</a:t>
            </a:r>
          </a:p>
          <a:p>
            <a:pPr algn="ctr"/>
            <a:r>
              <a:rPr lang="cs-CZ" dirty="0" smtClean="0"/>
              <a:t>PL = 279 ± 51 </a:t>
            </a:r>
            <a:r>
              <a:rPr lang="cs-CZ" dirty="0" err="1" smtClean="0"/>
              <a:t>vs</a:t>
            </a:r>
            <a:r>
              <a:rPr lang="cs-CZ" dirty="0" smtClean="0"/>
              <a:t> SN = 292 ± 44 W, </a:t>
            </a:r>
          </a:p>
          <a:p>
            <a:pPr algn="ctr"/>
            <a:r>
              <a:rPr lang="cs-CZ" b="1" dirty="0" smtClean="0"/>
              <a:t>p &lt; 0.05 </a:t>
            </a:r>
          </a:p>
          <a:p>
            <a:r>
              <a:rPr lang="cs-CZ" dirty="0" smtClean="0"/>
              <a:t>	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/>
            <a:r>
              <a:rPr lang="cs-CZ" dirty="0" smtClean="0"/>
              <a:t>PL = 6.45 ± 0.42 </a:t>
            </a:r>
            <a:r>
              <a:rPr lang="cs-CZ" dirty="0" err="1" smtClean="0"/>
              <a:t>vs</a:t>
            </a:r>
            <a:r>
              <a:rPr lang="cs-CZ" dirty="0" smtClean="0"/>
              <a:t> SN = 6.27 ± 0.35 min, </a:t>
            </a:r>
          </a:p>
          <a:p>
            <a:pPr algn="ctr"/>
            <a:r>
              <a:rPr lang="cs-CZ" b="1" dirty="0" smtClean="0"/>
              <a:t>p &lt; 0.05,  </a:t>
            </a:r>
          </a:p>
          <a:p>
            <a:r>
              <a:rPr lang="cs-CZ" dirty="0" smtClean="0"/>
              <a:t>	</a:t>
            </a:r>
          </a:p>
          <a:p>
            <a:pPr algn="ctr"/>
            <a:r>
              <a:rPr lang="cs-CZ" b="1" dirty="0" smtClean="0"/>
              <a:t>čas lepší o 2,8 %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691680" y="9714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4 km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1520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nitrátů na výkonnost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62068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3" name="Graf 2"/>
          <p:cNvGraphicFramePr/>
          <p:nvPr/>
        </p:nvGraphicFramePr>
        <p:xfrm>
          <a:off x="467544" y="41490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467544" y="980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691680" y="6834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16,1 km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90872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W</a:t>
            </a:r>
            <a:endParaRPr lang="cs-CZ" sz="1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496" y="3913311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min</a:t>
            </a:r>
            <a:endParaRPr lang="cs-CZ" sz="1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76056" y="1052736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PL = 233 ± 43 </a:t>
            </a:r>
            <a:r>
              <a:rPr lang="cs-CZ" dirty="0" err="1" smtClean="0"/>
              <a:t>vs</a:t>
            </a:r>
            <a:r>
              <a:rPr lang="cs-CZ" dirty="0" smtClean="0"/>
              <a:t> SN = 247 ± 44 W, </a:t>
            </a:r>
          </a:p>
          <a:p>
            <a:pPr algn="ctr"/>
            <a:r>
              <a:rPr lang="cs-CZ" b="1" dirty="0" smtClean="0"/>
              <a:t>p &lt; 0.01</a:t>
            </a:r>
          </a:p>
          <a:p>
            <a:pPr algn="ctr"/>
            <a:r>
              <a:rPr lang="cs-CZ" dirty="0" smtClean="0"/>
              <a:t>	</a:t>
            </a:r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PL = 27.7 ± 2.1 </a:t>
            </a:r>
            <a:r>
              <a:rPr lang="cs-CZ" dirty="0" err="1" smtClean="0"/>
              <a:t>vs</a:t>
            </a:r>
            <a:r>
              <a:rPr lang="cs-CZ" dirty="0" smtClean="0"/>
              <a:t> BR = 26.9 ± 1.8 min, p</a:t>
            </a:r>
            <a:r>
              <a:rPr lang="cs-CZ" b="1" dirty="0" smtClean="0"/>
              <a:t> &lt; 0.01 </a:t>
            </a:r>
          </a:p>
          <a:p>
            <a:pPr algn="ctr"/>
            <a:r>
              <a:rPr lang="cs-CZ" b="1" dirty="0" smtClean="0"/>
              <a:t>	</a:t>
            </a:r>
          </a:p>
          <a:p>
            <a:pPr algn="ctr"/>
            <a:r>
              <a:rPr lang="cs-CZ" b="1" dirty="0" smtClean="0"/>
              <a:t>čas lepší o 2,7 % 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nitrátů na výkonnost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/>
      <p:bldP spid="10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nitrátů na výkonnost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908720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Lansley</a:t>
            </a:r>
            <a:r>
              <a:rPr lang="cs-CZ" sz="1400" b="1" dirty="0" smtClean="0"/>
              <a:t> KE, </a:t>
            </a:r>
            <a:r>
              <a:rPr lang="cs-CZ" sz="1400" b="1" dirty="0" err="1" smtClean="0"/>
              <a:t>Winyard</a:t>
            </a:r>
            <a:r>
              <a:rPr lang="cs-CZ" sz="1400" b="1" dirty="0" smtClean="0"/>
              <a:t> PG, </a:t>
            </a:r>
            <a:r>
              <a:rPr lang="cs-CZ" sz="1400" b="1" dirty="0" err="1" smtClean="0"/>
              <a:t>Bailey</a:t>
            </a:r>
            <a:r>
              <a:rPr lang="cs-CZ" sz="1400" b="1" dirty="0" smtClean="0"/>
              <a:t> SJ, </a:t>
            </a:r>
            <a:r>
              <a:rPr lang="cs-CZ" sz="1400" b="1" dirty="0" err="1" smtClean="0"/>
              <a:t>et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al</a:t>
            </a:r>
            <a:r>
              <a:rPr lang="cs-CZ" sz="1400" b="1" dirty="0" smtClean="0"/>
              <a:t>. </a:t>
            </a:r>
            <a:r>
              <a:rPr lang="cs-CZ" sz="1400" b="1" dirty="0" err="1" smtClean="0"/>
              <a:t>Acute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dietary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nitrate</a:t>
            </a:r>
            <a:r>
              <a:rPr lang="cs-CZ" sz="1400" b="1" dirty="0" smtClean="0"/>
              <a:t> </a:t>
            </a:r>
            <a:r>
              <a:rPr lang="en-US" sz="1400" b="1" dirty="0" smtClean="0"/>
              <a:t>supplementation improves cycling time trial performance. Med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Sci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Sports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Exerc</a:t>
            </a:r>
            <a:r>
              <a:rPr lang="cs-CZ" sz="1400" b="1" dirty="0" smtClean="0"/>
              <a:t>. 2011;43:1125–31.</a:t>
            </a:r>
          </a:p>
          <a:p>
            <a:endParaRPr lang="cs-CZ" sz="1400" b="1" dirty="0" smtClean="0"/>
          </a:p>
          <a:p>
            <a:pPr algn="ctr"/>
            <a:r>
              <a:rPr lang="cs-CZ" b="1" dirty="0" smtClean="0"/>
              <a:t>Cyklisté 4 km a 16,1 km na BE </a:t>
            </a:r>
          </a:p>
          <a:p>
            <a:pPr algn="ctr"/>
            <a:r>
              <a:rPr lang="cs-CZ" b="1" dirty="0" smtClean="0"/>
              <a:t>2,5 hod po jednorázovém požití 0,5 L řepného džusu (6,2 mmol nitrátu)</a:t>
            </a:r>
          </a:p>
          <a:p>
            <a:endParaRPr lang="cs-CZ" b="1" dirty="0" smtClean="0"/>
          </a:p>
          <a:p>
            <a:pPr algn="ctr"/>
            <a:r>
              <a:rPr lang="cs-CZ" b="1" dirty="0" smtClean="0"/>
              <a:t>Srovnání SN a placeba (PL):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03648" y="3212976"/>
            <a:ext cx="6120680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stejná, ale signifikantně vyšší výkonnost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7455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Cermak</a:t>
            </a: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NM, </a:t>
            </a:r>
            <a:r>
              <a:rPr lang="cs-CZ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Gibala</a:t>
            </a: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MJ, van </a:t>
            </a:r>
            <a:r>
              <a:rPr lang="cs-CZ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Loon</a:t>
            </a: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LJ. </a:t>
            </a:r>
            <a:r>
              <a:rPr lang="cs-CZ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Nitrate</a:t>
            </a: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supplementation’s</a:t>
            </a: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of 10-km time-trial performance in trained cyclists.</a:t>
            </a: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</a:t>
            </a: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 Sport </a:t>
            </a:r>
            <a:r>
              <a:rPr lang="cs-CZ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Nutr</a:t>
            </a: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</a:t>
            </a: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Metab</a:t>
            </a: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2012;22:64–71.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nitrátů na výkonnost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62880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6 dnů SN – koncentrovaný řepný džus (8 mmol nitrátů/den)</a:t>
            </a:r>
          </a:p>
          <a:p>
            <a:pPr algn="ctr"/>
            <a:r>
              <a:rPr lang="cs-CZ" b="1" dirty="0" smtClean="0"/>
              <a:t>trénovaní cyklisté (double blind) </a:t>
            </a:r>
          </a:p>
          <a:p>
            <a:pPr algn="ctr"/>
            <a:r>
              <a:rPr lang="cs-CZ" b="1" dirty="0" smtClean="0"/>
              <a:t>2 x 30 min 45 a 65 % W max </a:t>
            </a:r>
          </a:p>
          <a:p>
            <a:pPr algn="ctr"/>
            <a:r>
              <a:rPr lang="cs-CZ" b="1" dirty="0" smtClean="0"/>
              <a:t>+ 10 km maximálním úsilím (na čas)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4" y="409855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VO</a:t>
            </a:r>
            <a:r>
              <a:rPr lang="cs-CZ" sz="1400" b="1" baseline="-25000" dirty="0" smtClean="0"/>
              <a:t>2</a:t>
            </a:r>
            <a:endParaRPr lang="cs-CZ" sz="1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1560" y="31409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45 % W max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572000" y="40050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VO</a:t>
            </a:r>
            <a:r>
              <a:rPr lang="cs-CZ" sz="1400" b="1" baseline="-25000" dirty="0" smtClean="0"/>
              <a:t>2</a:t>
            </a:r>
            <a:endParaRPr lang="cs-CZ" sz="16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860032" y="31316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65 % W max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11560" y="38610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2,02 ± 0,09 vs. 1,92 ± 0,06 L/min</a:t>
            </a:r>
            <a:endParaRPr lang="cs-CZ" sz="14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220072" y="3861048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3,11 ± 0.12 vs. 2,94 ± 0,12 L/min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228184" y="55892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 </a:t>
            </a:r>
            <a:r>
              <a:rPr lang="en-US" sz="1400" b="1" dirty="0" smtClean="0"/>
              <a:t>&lt;</a:t>
            </a:r>
            <a:r>
              <a:rPr lang="cs-CZ" sz="1400" b="1" dirty="0" smtClean="0"/>
              <a:t> 0,05</a:t>
            </a:r>
            <a:endParaRPr lang="cs-CZ" sz="1400" b="1" dirty="0"/>
          </a:p>
        </p:txBody>
      </p:sp>
      <p:graphicFrame>
        <p:nvGraphicFramePr>
          <p:cNvPr id="23" name="Graf 22"/>
          <p:cNvGraphicFramePr/>
          <p:nvPr/>
        </p:nvGraphicFramePr>
        <p:xfrm>
          <a:off x="4572000" y="4149080"/>
          <a:ext cx="4032448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Graf 27"/>
          <p:cNvGraphicFramePr/>
          <p:nvPr/>
        </p:nvGraphicFramePr>
        <p:xfrm>
          <a:off x="179512" y="4149080"/>
          <a:ext cx="4176464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ovéPole 28"/>
          <p:cNvSpPr txBox="1"/>
          <p:nvPr/>
        </p:nvSpPr>
        <p:spPr>
          <a:xfrm>
            <a:off x="1907704" y="56612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 </a:t>
            </a:r>
            <a:r>
              <a:rPr lang="en-US" sz="1400" b="1" dirty="0" smtClean="0"/>
              <a:t>&lt;</a:t>
            </a:r>
            <a:r>
              <a:rPr lang="cs-CZ" sz="1400" b="1" dirty="0" smtClean="0"/>
              <a:t> 0,05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8" grpId="0"/>
      <p:bldP spid="19" grpId="0"/>
      <p:bldP spid="21" grpId="0"/>
      <p:bldGraphic spid="23" grpId="0">
        <p:bldAsOne/>
      </p:bldGraphic>
      <p:bldGraphic spid="28" grpId="0">
        <p:bldAsOne/>
      </p:bldGraphic>
      <p:bldP spid="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84890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6" name="Graf 5"/>
          <p:cNvGraphicFramePr/>
          <p:nvPr/>
        </p:nvGraphicFramePr>
        <p:xfrm>
          <a:off x="179512" y="776898"/>
          <a:ext cx="41764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4644008" y="829161"/>
          <a:ext cx="41399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-36512" y="62068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s</a:t>
            </a:r>
            <a:endParaRPr lang="cs-CZ" sz="1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355976" y="68514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W</a:t>
            </a:r>
            <a:endParaRPr lang="cs-CZ" sz="1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907704" y="228906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 </a:t>
            </a:r>
            <a:r>
              <a:rPr lang="en-US" sz="1400" b="1" dirty="0" smtClean="0"/>
              <a:t>&lt;</a:t>
            </a:r>
            <a:r>
              <a:rPr lang="cs-CZ" sz="1400" b="1" dirty="0" smtClean="0"/>
              <a:t> 0,05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300192" y="2269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 </a:t>
            </a:r>
            <a:r>
              <a:rPr lang="en-US" sz="1400" b="1" dirty="0" smtClean="0"/>
              <a:t>&lt;</a:t>
            </a:r>
            <a:r>
              <a:rPr lang="cs-CZ" sz="1400" b="1" dirty="0" smtClean="0"/>
              <a:t> 0,05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39552" y="3493457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	               </a:t>
            </a:r>
            <a:r>
              <a:rPr lang="cs-CZ" b="1" dirty="0" smtClean="0"/>
              <a:t>Test 10 km maximálním úsilím</a:t>
            </a:r>
          </a:p>
          <a:p>
            <a:r>
              <a:rPr lang="cs-CZ" b="1" dirty="0" smtClean="0"/>
              <a:t>		čas				        výkon</a:t>
            </a:r>
          </a:p>
          <a:p>
            <a:r>
              <a:rPr lang="cs-CZ" dirty="0" smtClean="0"/>
              <a:t>             </a:t>
            </a:r>
            <a:r>
              <a:rPr lang="en-US" dirty="0" smtClean="0"/>
              <a:t>16</a:t>
            </a:r>
            <a:r>
              <a:rPr lang="cs-CZ" dirty="0" smtClean="0"/>
              <a:t>,</a:t>
            </a:r>
            <a:r>
              <a:rPr lang="en-US" dirty="0" smtClean="0"/>
              <a:t>1 ± 0</a:t>
            </a:r>
            <a:r>
              <a:rPr lang="cs-CZ" dirty="0" smtClean="0"/>
              <a:t>,</a:t>
            </a:r>
            <a:r>
              <a:rPr lang="en-US" dirty="0" smtClean="0"/>
              <a:t>3 </a:t>
            </a:r>
            <a:r>
              <a:rPr lang="cs-CZ" dirty="0" smtClean="0"/>
              <a:t>vs. </a:t>
            </a:r>
            <a:r>
              <a:rPr lang="en-US" dirty="0" smtClean="0"/>
              <a:t>15</a:t>
            </a:r>
            <a:r>
              <a:rPr lang="cs-CZ" dirty="0" smtClean="0"/>
              <a:t>,</a:t>
            </a:r>
            <a:r>
              <a:rPr lang="en-US" dirty="0" smtClean="0"/>
              <a:t>9 ± 0</a:t>
            </a:r>
            <a:r>
              <a:rPr lang="cs-CZ" dirty="0" smtClean="0"/>
              <a:t>,</a:t>
            </a:r>
            <a:r>
              <a:rPr lang="en-US" dirty="0" smtClean="0"/>
              <a:t>3 min</a:t>
            </a:r>
            <a:r>
              <a:rPr lang="cs-CZ" dirty="0" smtClean="0"/>
              <a:t>	</a:t>
            </a:r>
            <a:r>
              <a:rPr lang="en-US" dirty="0" smtClean="0"/>
              <a:t> </a:t>
            </a:r>
            <a:r>
              <a:rPr lang="cs-CZ" dirty="0" smtClean="0"/>
              <a:t>	         </a:t>
            </a:r>
            <a:r>
              <a:rPr lang="en-US" dirty="0" smtClean="0"/>
              <a:t>288 ± 12 </a:t>
            </a:r>
            <a:r>
              <a:rPr lang="cs-CZ" dirty="0" smtClean="0"/>
              <a:t> vs. </a:t>
            </a:r>
            <a:r>
              <a:rPr lang="en-US" dirty="0" smtClean="0"/>
              <a:t>294 ± 12 W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259632" y="5169386"/>
            <a:ext cx="662473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Jak jednorázové tak opakované podání dietní nitrátů </a:t>
            </a:r>
          </a:p>
          <a:p>
            <a:pPr algn="ctr"/>
            <a:r>
              <a:rPr lang="cs-CZ" sz="2000" b="1" dirty="0" smtClean="0"/>
              <a:t>zlepšuje pracovní účinnost  a výkonnost </a:t>
            </a:r>
          </a:p>
          <a:p>
            <a:pPr algn="ctr"/>
            <a:r>
              <a:rPr lang="cs-CZ" sz="2000" b="1" dirty="0" smtClean="0"/>
              <a:t>závodních cyklistů (53 – 63 ml/kg.min) </a:t>
            </a:r>
            <a:endParaRPr lang="cs-CZ" sz="20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51520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nitrátů na výkonnost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10" grpId="0"/>
      <p:bldP spid="11" grpId="0"/>
      <p:bldP spid="12" grpId="0"/>
      <p:bldP spid="13" grpId="0"/>
      <p:bldP spid="14" grpId="0" build="p"/>
      <p:bldP spid="15" grpId="0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76672"/>
            <a:ext cx="86409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836712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Murphy</a:t>
            </a: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M, </a:t>
            </a:r>
            <a:r>
              <a:rPr lang="cs-CZ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Eliot</a:t>
            </a: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K, </a:t>
            </a:r>
            <a:r>
              <a:rPr lang="cs-CZ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Heuertz</a:t>
            </a: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RM, </a:t>
            </a:r>
            <a:r>
              <a:rPr lang="cs-CZ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Whole</a:t>
            </a: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beetroot</a:t>
            </a: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consumption</a:t>
            </a: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acutely improves running performance. J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Acad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Nutr</a:t>
            </a: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Diet. 2012;112:548–52.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Rekreačně sportující zdravé osoby, běhátko, vzdálenost 5 km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Po jednorázové SN (75 min před testem) ve srovnání s PL </a:t>
            </a:r>
          </a:p>
          <a:p>
            <a:r>
              <a:rPr lang="cs-CZ" b="1" dirty="0" smtClean="0"/>
              <a:t>1. lepší čas (p = 0,06).</a:t>
            </a:r>
          </a:p>
          <a:p>
            <a:r>
              <a:rPr lang="cs-CZ" b="1" dirty="0" smtClean="0"/>
              <a:t>2. při 1,8 km běhu významně nižší RPE</a:t>
            </a:r>
          </a:p>
          <a:p>
            <a:r>
              <a:rPr lang="cs-CZ" b="1" dirty="0" smtClean="0"/>
              <a:t>3. rychlost  mezi 1,8 km a 5 km o 5 % větší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1520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nitrátů na výkonnost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8898" name="Picture 2" descr="http://www.jtxfitness.com/media/catalog/product/j/t/jtx-sprint7-motorised-treadmill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6"/>
            <a:ext cx="3250489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764704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Bond, H., Morton, L., &amp;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Braakhuis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A. J. (2012). Dietary Nitrate Supplementation Improves Rowing Performance in Well-Trained Rowers.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International Journal of Sport Nutrition and Exercise Metabolism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22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251-256.</a:t>
            </a:r>
          </a:p>
          <a:p>
            <a:endParaRPr lang="cs-CZ" dirty="0" smtClean="0"/>
          </a:p>
          <a:p>
            <a:pPr algn="ctr"/>
            <a:r>
              <a:rPr lang="cs-CZ" b="1" dirty="0" smtClean="0"/>
              <a:t>6 dnů NS nebo PL</a:t>
            </a:r>
          </a:p>
          <a:p>
            <a:pPr algn="ctr"/>
            <a:r>
              <a:rPr lang="cs-CZ" b="1" dirty="0" smtClean="0"/>
              <a:t>Veslařský ergometr, výborně trénovaní veslaři</a:t>
            </a:r>
          </a:p>
          <a:p>
            <a:pPr algn="ctr"/>
            <a:r>
              <a:rPr lang="cs-CZ" b="1" dirty="0" smtClean="0"/>
              <a:t>6krát 500 m maximálním úsilím</a:t>
            </a:r>
          </a:p>
          <a:p>
            <a:pPr algn="ctr"/>
            <a:r>
              <a:rPr lang="cs-CZ" b="1" dirty="0" smtClean="0"/>
              <a:t>NS čas při opakování lepší než PL</a:t>
            </a:r>
          </a:p>
          <a:p>
            <a:pPr algn="ctr"/>
            <a:r>
              <a:rPr lang="cs-CZ" b="1" dirty="0" smtClean="0"/>
              <a:t>Zejména 4. – 6 opakování </a:t>
            </a:r>
            <a:r>
              <a:rPr lang="en-US" b="1" dirty="0" smtClean="0"/>
              <a:t>(1</a:t>
            </a:r>
            <a:r>
              <a:rPr lang="cs-CZ" b="1" dirty="0" smtClean="0"/>
              <a:t>,</a:t>
            </a:r>
            <a:r>
              <a:rPr lang="en-US" b="1" dirty="0" smtClean="0"/>
              <a:t>7%, 95% CL, ± 1</a:t>
            </a:r>
            <a:r>
              <a:rPr lang="cs-CZ" b="1" dirty="0" smtClean="0"/>
              <a:t>,</a:t>
            </a:r>
            <a:r>
              <a:rPr lang="en-US" b="1" dirty="0" smtClean="0"/>
              <a:t>0%).</a:t>
            </a:r>
            <a:r>
              <a:rPr lang="cs-CZ" b="1" dirty="0" smtClean="0"/>
              <a:t>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Závěr: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 = zlepšení maximální výkonnosti na veslařském ergometru</a:t>
            </a: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nitrátů na výkonnost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7874" name="Picture 2" descr="http://image.srovname.cz/cz/500/1308966/kettler-x-row-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21088"/>
            <a:ext cx="4608512" cy="2525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i2.wp.com/biohackme.net/wp-content/uploads/2013/11/Entero-Salivary-nitrate-nitrite-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65" y="-171400"/>
            <a:ext cx="8111722" cy="70294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403648" y="1556792"/>
            <a:ext cx="18002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velké množství nitrátů v zelené listnaté zelenině 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323528" y="3140968"/>
            <a:ext cx="2880320" cy="10081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nezávisle na aktivitě NOS redukovány běžnou mikroflórou na nitrity v ústech a v potních žlázách člověka </a:t>
            </a:r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1331640" y="5373216"/>
            <a:ext cx="2376264" cy="9361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Rychlá konverze nitritů </a:t>
            </a:r>
          </a:p>
          <a:p>
            <a:pPr algn="ctr"/>
            <a:r>
              <a:rPr lang="cs-CZ" sz="1600" dirty="0" smtClean="0"/>
              <a:t>na NO 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484784"/>
            <a:ext cx="83529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SN nejen redukce VO</a:t>
            </a:r>
            <a:r>
              <a:rPr lang="cs-CZ" b="1" baseline="-25000" dirty="0" smtClean="0"/>
              <a:t>2</a:t>
            </a:r>
            <a:r>
              <a:rPr lang="cs-CZ" b="1" dirty="0" smtClean="0"/>
              <a:t> při submaximální zátěži,</a:t>
            </a:r>
          </a:p>
          <a:p>
            <a:pPr algn="ctr"/>
            <a:r>
              <a:rPr lang="cs-CZ" b="1" dirty="0" smtClean="0"/>
              <a:t>	 ale i při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normální chůzi </a:t>
            </a:r>
            <a:r>
              <a:rPr lang="cs-CZ" b="1" dirty="0" smtClean="0"/>
              <a:t>(o 12 %!)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Důležité konsekvence pro zvýšení kvality života starších a nemocných osob</a:t>
            </a:r>
          </a:p>
          <a:p>
            <a:pPr algn="ctr"/>
            <a:r>
              <a:rPr lang="cs-CZ" b="1" dirty="0" smtClean="0"/>
              <a:t>s redukovaným </a:t>
            </a:r>
            <a:r>
              <a:rPr lang="en-US" b="1" dirty="0" smtClean="0"/>
              <a:t>V̇</a:t>
            </a:r>
            <a:r>
              <a:rPr lang="cs-CZ" b="1" dirty="0" smtClean="0"/>
              <a:t>O</a:t>
            </a:r>
            <a:r>
              <a:rPr lang="en-US" b="1" baseline="-25000" dirty="0" smtClean="0"/>
              <a:t>2 </a:t>
            </a:r>
            <a:r>
              <a:rPr lang="en-US" b="1" dirty="0" smtClean="0"/>
              <a:t>peak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prevence těžkého metabolického stresu </a:t>
            </a:r>
          </a:p>
          <a:p>
            <a:pPr algn="ctr"/>
            <a:r>
              <a:rPr lang="cs-CZ" b="1" dirty="0" smtClean="0"/>
              <a:t>při relativně fyzicky náročnější svalové práci 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60648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Lansley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K. E.,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Winyard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P. G.,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Fulford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J.,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Vanhatalo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A., Bailey, S. J., Blackwell, J. R., ... &amp; Jones, A. M. (2011). Dietary nitrate supplementation reduces the O2 cost of walking and running: a placebo-controlled study.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Journal of Applied Physiology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110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(3), 591-600.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4427984" y="2996952"/>
            <a:ext cx="288032" cy="64807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3778" name="Picture 2" descr="http://d2kswn4n5ovl0q.cloudfront.net/wp-content/uploads/2013/10/ElderlymanCOP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653136"/>
            <a:ext cx="3456384" cy="1944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332656"/>
            <a:ext cx="79928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Kerley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, C. P.,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Cahill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, K.,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Bolger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, K.,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McGowan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, A.,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Burke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, C., Faul, J., &amp;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Cormican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, L. (2015).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Dietary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nitrate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supplementation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 in COPD: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An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acute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, double-blind,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randomized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, placebo-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controlled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crossover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</a:rPr>
              <a:t>trial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☆. </a:t>
            </a:r>
            <a:r>
              <a:rPr lang="cs-CZ" sz="1600" b="1" i="1" dirty="0" err="1" smtClean="0">
                <a:solidFill>
                  <a:schemeClr val="bg2">
                    <a:lumMod val="25000"/>
                  </a:schemeClr>
                </a:solidFill>
              </a:rPr>
              <a:t>Nitric</a:t>
            </a:r>
            <a:r>
              <a:rPr lang="cs-CZ" sz="1600" b="1" i="1" dirty="0" smtClean="0">
                <a:solidFill>
                  <a:schemeClr val="bg2">
                    <a:lumMod val="25000"/>
                  </a:schemeClr>
                </a:solidFill>
              </a:rPr>
              <a:t> Oxide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cs-CZ" sz="1600" b="1" i="1" dirty="0" smtClean="0">
                <a:solidFill>
                  <a:schemeClr val="bg2">
                    <a:lumMod val="25000"/>
                  </a:schemeClr>
                </a:solidFill>
              </a:rPr>
              <a:t>44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, 105-111.</a:t>
            </a:r>
          </a:p>
          <a:p>
            <a:endParaRPr lang="cs-CZ" b="1" dirty="0" smtClean="0"/>
          </a:p>
          <a:p>
            <a:pPr algn="ctr"/>
            <a:r>
              <a:rPr lang="cs-CZ" b="1" dirty="0" smtClean="0"/>
              <a:t>Pacienti se stabilní CHOPN, 3 hod po SN</a:t>
            </a:r>
          </a:p>
          <a:p>
            <a:pPr algn="ctr"/>
            <a:r>
              <a:rPr lang="cs-CZ" b="1" dirty="0" smtClean="0"/>
              <a:t>Vzestupný člunkový test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Vyšší koncentrace plazmatických nitrátů 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 &lt; 0.000005) </a:t>
            </a:r>
            <a:r>
              <a:rPr lang="cs-CZ" b="1" dirty="0" smtClean="0"/>
              <a:t>a nitritů = 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 &lt; 0.01) </a:t>
            </a:r>
            <a:endParaRPr lang="cs-CZ" b="1" dirty="0" smtClean="0"/>
          </a:p>
          <a:p>
            <a:pPr algn="ctr"/>
            <a:r>
              <a:rPr lang="cs-CZ" b="1" dirty="0" smtClean="0"/>
              <a:t>=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Pokles TK v klidu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Významné prodloužení vzdálenosti při testování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Závěr: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Jednorázová SN u pacientů se stabilní CHOPN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zvyšuje zátěžovou kapacitu a redukuje klidový TK</a:t>
            </a: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404664"/>
            <a:ext cx="80648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Kapil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, V.,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Weitzberg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, E.,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Lundberg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, J. O., &amp;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Ahluwalia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, A. (2014).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Clinical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evidence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demonstrating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utility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inorganic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nitrate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cardiovascular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health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cs-CZ" sz="1400" b="1" i="1" dirty="0" err="1" smtClean="0">
                <a:solidFill>
                  <a:schemeClr val="bg2">
                    <a:lumMod val="25000"/>
                  </a:schemeClr>
                </a:solidFill>
              </a:rPr>
              <a:t>Nitric</a:t>
            </a:r>
            <a:r>
              <a:rPr lang="cs-CZ" sz="1400" b="1" i="1" dirty="0" smtClean="0">
                <a:solidFill>
                  <a:schemeClr val="bg2">
                    <a:lumMod val="25000"/>
                  </a:schemeClr>
                </a:solidFill>
              </a:rPr>
              <a:t> Oxide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cs-CZ" sz="1400" b="1" i="1" dirty="0" smtClean="0">
                <a:solidFill>
                  <a:schemeClr val="bg2">
                    <a:lumMod val="25000"/>
                  </a:schemeClr>
                </a:solidFill>
              </a:rPr>
              <a:t>38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, 45-57.</a:t>
            </a:r>
          </a:p>
          <a:p>
            <a:endParaRPr lang="cs-CZ" dirty="0" smtClean="0"/>
          </a:p>
          <a:p>
            <a:pPr algn="ctr"/>
            <a:r>
              <a:rPr lang="cs-CZ" b="1" dirty="0" smtClean="0"/>
              <a:t>Redukce biologické dostupnosti NO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u pacientů s rizikovými faktory ICHS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u pacientů s manifestním kardiovaskulárním onemocněním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V současných studiích prokázán benefiční vliv na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TK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destičkové funkce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vaskulární zdraví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zátěžová kapacita</a:t>
            </a:r>
          </a:p>
          <a:p>
            <a:pPr algn="ctr"/>
            <a:r>
              <a:rPr lang="cs-CZ" b="1" dirty="0" smtClean="0"/>
              <a:t> </a:t>
            </a:r>
          </a:p>
          <a:p>
            <a:endParaRPr lang="cs-CZ" dirty="0" smtClean="0"/>
          </a:p>
        </p:txBody>
      </p:sp>
      <p:pic>
        <p:nvPicPr>
          <p:cNvPr id="200706" name="Picture 2" descr="http://www.clarksvilleonline.com/wp-content/uploads/2013/04/Ahluwalia-Nitrates-and-Vegeta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810" y="3284984"/>
            <a:ext cx="4009678" cy="366075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23528" y="44371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akcentování zdrojů NO v potravě nebo SN </a:t>
            </a:r>
          </a:p>
        </p:txBody>
      </p:sp>
      <p:pic>
        <p:nvPicPr>
          <p:cNvPr id="200708" name="Picture 4" descr="http://saveyourarteries.com/frames/subframes/howNitricOxideWorks/How%20Nitric%20Oxide%20Works_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80928"/>
            <a:ext cx="4404816" cy="2985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79512" y="188640"/>
            <a:ext cx="856895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NITRÁTOVÁ SUPLEMENTACE A SPORTOVNÍ VÝKONNOST</a:t>
            </a:r>
          </a:p>
          <a:p>
            <a:r>
              <a:rPr lang="en-US" sz="1600" b="1" i="1" dirty="0" smtClean="0"/>
              <a:t>Ferguson S, Hirai D, </a:t>
            </a:r>
            <a:r>
              <a:rPr lang="en-US" sz="1600" b="1" i="1" dirty="0" err="1" smtClean="0"/>
              <a:t>Copp</a:t>
            </a:r>
            <a:r>
              <a:rPr lang="en-US" sz="1600" b="1" i="1" dirty="0" smtClean="0"/>
              <a:t> S, </a:t>
            </a:r>
            <a:r>
              <a:rPr lang="en-US" sz="1600" b="1" i="1" dirty="0" err="1" smtClean="0"/>
              <a:t>Holdsworth</a:t>
            </a:r>
            <a:r>
              <a:rPr lang="en-US" sz="1600" b="1" i="1" dirty="0" smtClean="0"/>
              <a:t> C, Allen J, Jones A, et al. Impact of dietary nitrate supplementation via beetroot juice on exercising muscle vascular control in rats. J Physiol. </a:t>
            </a:r>
            <a:r>
              <a:rPr lang="en-US" b="1" i="1" dirty="0" smtClean="0">
                <a:solidFill>
                  <a:srgbClr val="FF0000"/>
                </a:solidFill>
              </a:rPr>
              <a:t>2013</a:t>
            </a:r>
            <a:r>
              <a:rPr lang="en-US" sz="1600" b="1" i="1" dirty="0" smtClean="0"/>
              <a:t>;591(.2):547-57.</a:t>
            </a:r>
            <a:endParaRPr lang="cs-CZ" sz="1600" b="1" i="1" dirty="0" smtClean="0"/>
          </a:p>
          <a:p>
            <a:r>
              <a:rPr lang="fr-FR" sz="1600" b="1" i="1" dirty="0" smtClean="0"/>
              <a:t>Hernández A, Schiffer TA, Ivarsson N, Cheng AJ, Bruton JD, Lundberg JO, et al. </a:t>
            </a:r>
            <a:r>
              <a:rPr lang="cs-CZ" sz="1600" b="1" i="1" dirty="0" err="1" smtClean="0"/>
              <a:t>Dietary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nitrate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increases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tetanic</a:t>
            </a:r>
            <a:r>
              <a:rPr lang="cs-CZ" sz="1600" b="1" i="1" dirty="0" smtClean="0"/>
              <a:t> [Ca2+] i </a:t>
            </a:r>
            <a:r>
              <a:rPr lang="cs-CZ" sz="1600" b="1" i="1" dirty="0" err="1" smtClean="0"/>
              <a:t>and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contractile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force</a:t>
            </a:r>
            <a:r>
              <a:rPr lang="cs-CZ" sz="1600" b="1" i="1" dirty="0" smtClean="0"/>
              <a:t> in </a:t>
            </a:r>
            <a:r>
              <a:rPr lang="cs-CZ" sz="1600" b="1" i="1" dirty="0" err="1" smtClean="0"/>
              <a:t>mouse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fast</a:t>
            </a:r>
            <a:r>
              <a:rPr lang="cs-CZ" sz="1600" b="1" i="1" dirty="0" smtClean="0"/>
              <a:t>-</a:t>
            </a:r>
            <a:r>
              <a:rPr lang="cs-CZ" sz="1600" b="1" i="1" dirty="0" err="1" smtClean="0"/>
              <a:t>twitch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muscle</a:t>
            </a:r>
            <a:r>
              <a:rPr lang="cs-CZ" sz="1600" b="1" i="1" dirty="0" smtClean="0"/>
              <a:t>. J </a:t>
            </a:r>
            <a:r>
              <a:rPr lang="cs-CZ" sz="1600" b="1" i="1" dirty="0" err="1" smtClean="0"/>
              <a:t>Physiol</a:t>
            </a:r>
            <a:r>
              <a:rPr lang="cs-CZ" sz="1600" b="1" i="1" dirty="0" smtClean="0"/>
              <a:t>. </a:t>
            </a:r>
            <a:r>
              <a:rPr lang="cs-CZ" b="1" i="1" dirty="0" smtClean="0">
                <a:solidFill>
                  <a:srgbClr val="FF0000"/>
                </a:solidFill>
              </a:rPr>
              <a:t>2012</a:t>
            </a:r>
            <a:r>
              <a:rPr lang="cs-CZ" sz="1600" b="1" i="1" dirty="0" smtClean="0"/>
              <a:t>;590:3575-83.</a:t>
            </a:r>
          </a:p>
          <a:p>
            <a:pPr algn="ctr"/>
            <a:r>
              <a:rPr lang="cs-CZ" sz="2000" b="1" dirty="0" smtClean="0"/>
              <a:t>Zlepšení kontraktilních funkcí zejména v 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rychlých svalových vláknech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600" b="1" i="1" dirty="0" smtClean="0"/>
              <a:t>Hultström M, de Paula CA, Porcelli S, Ferguson SK, Bourdillon N, Hoon MW, et al. </a:t>
            </a:r>
            <a:r>
              <a:rPr lang="en-US" sz="1600" b="1" i="1" dirty="0" smtClean="0"/>
              <a:t>Commentaries on Viewpoint: Can elite athletes benefit from dietary nitrate supplementation? . J </a:t>
            </a:r>
            <a:r>
              <a:rPr lang="en-US" sz="1600" b="1" i="1" dirty="0" err="1" smtClean="0"/>
              <a:t>Appl</a:t>
            </a:r>
            <a:r>
              <a:rPr lang="en-US" sz="1600" b="1" i="1" dirty="0" smtClean="0"/>
              <a:t> Physiol. </a:t>
            </a:r>
            <a:r>
              <a:rPr lang="en-US" sz="1600" b="1" i="1" dirty="0" smtClean="0">
                <a:solidFill>
                  <a:srgbClr val="FF0000"/>
                </a:solidFill>
              </a:rPr>
              <a:t>2015</a:t>
            </a:r>
            <a:r>
              <a:rPr lang="en-US" sz="1600" b="1" i="1" dirty="0" smtClean="0"/>
              <a:t>;119(6):762-9.</a:t>
            </a:r>
            <a:endParaRPr lang="cs-CZ" sz="1600" b="1" i="1" dirty="0" smtClean="0"/>
          </a:p>
          <a:p>
            <a:pPr algn="ctr"/>
            <a:r>
              <a:rPr lang="cs-CZ" sz="2000" b="1" dirty="0" smtClean="0"/>
              <a:t>Pozitivní vliv i na výkonnost sportovců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silových a rychlostních sportovních odvětvích</a:t>
            </a:r>
          </a:p>
          <a:p>
            <a:r>
              <a:rPr lang="en-US" sz="1600" b="1" i="1" dirty="0" smtClean="0"/>
              <a:t>Thompson C, Wylie LJ, </a:t>
            </a:r>
            <a:r>
              <a:rPr lang="en-US" sz="1600" b="1" i="1" dirty="0" err="1" smtClean="0"/>
              <a:t>Fulford</a:t>
            </a:r>
            <a:r>
              <a:rPr lang="en-US" sz="1600" b="1" i="1" dirty="0" smtClean="0"/>
              <a:t> J, Kelly J, Black MI, </a:t>
            </a:r>
            <a:r>
              <a:rPr lang="en-US" sz="1600" b="1" i="1" dirty="0" err="1" smtClean="0"/>
              <a:t>McDonagh</a:t>
            </a:r>
            <a:r>
              <a:rPr lang="en-US" sz="1600" b="1" i="1" dirty="0" smtClean="0"/>
              <a:t> ST, et al. Dietary nitrate improves sprint performance and cognitive function during prolonged intermittent exercise. </a:t>
            </a:r>
            <a:r>
              <a:rPr lang="en-US" sz="1600" b="1" i="1" dirty="0" err="1" smtClean="0"/>
              <a:t>Eur</a:t>
            </a:r>
            <a:r>
              <a:rPr lang="en-US" sz="1600" b="1" i="1" dirty="0" smtClean="0"/>
              <a:t> J </a:t>
            </a:r>
            <a:r>
              <a:rPr lang="en-US" sz="1600" b="1" i="1" dirty="0" err="1" smtClean="0"/>
              <a:t>Appl</a:t>
            </a:r>
            <a:r>
              <a:rPr lang="en-US" sz="1600" b="1" i="1" dirty="0" smtClean="0"/>
              <a:t> Physiol. </a:t>
            </a:r>
            <a:r>
              <a:rPr lang="en-US" sz="1600" b="1" i="1" dirty="0" smtClean="0">
                <a:solidFill>
                  <a:srgbClr val="FF0000"/>
                </a:solidFill>
              </a:rPr>
              <a:t>2015</a:t>
            </a:r>
            <a:r>
              <a:rPr lang="en-US" sz="1600" b="1" i="1" dirty="0" smtClean="0"/>
              <a:t>;115(9):1825-34.</a:t>
            </a:r>
            <a:endParaRPr lang="cs-CZ" sz="1600" b="1" i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Prolongovaný intermitentní sprinterský test </a:t>
            </a:r>
            <a:r>
              <a:rPr lang="cs-CZ" sz="2400" b="1" dirty="0" smtClean="0"/>
              <a:t>na BE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Suplementace nitráty zvyšuje opakovanou sprinterskou výkonnost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brání poklesu kognitivních funkcí </a:t>
            </a:r>
          </a:p>
          <a:p>
            <a:pPr algn="ctr"/>
            <a:r>
              <a:rPr lang="cs-CZ" sz="2000" b="1" i="1" dirty="0" smtClean="0"/>
              <a:t>(provázející prolongovanou intermitentní zátěž)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79512" y="188640"/>
            <a:ext cx="856895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NITRÁTOVÁ SUPLEMENTACE A SPORTOVNÍ VÝKONNOST</a:t>
            </a:r>
          </a:p>
          <a:p>
            <a:endParaRPr lang="cs-CZ" sz="1600" b="1" i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NITRÁTOVÁ SUPLEMENTACE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STATISTICKY VÝZNAMNÉHO EFEKTU!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</a:rPr>
              <a:t>Výborně trénovaní cyklisté </a:t>
            </a:r>
            <a:r>
              <a:rPr lang="cs-CZ" sz="2000" b="1" dirty="0" smtClean="0"/>
              <a:t>– závod na 50 mil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</a:rPr>
              <a:t>Výborně trénovaní cyklisté </a:t>
            </a:r>
            <a:r>
              <a:rPr lang="cs-CZ" sz="2000" b="1" dirty="0" smtClean="0"/>
              <a:t>– hodinovka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</a:rPr>
              <a:t>Výborně trénovaní cyklisté </a:t>
            </a:r>
            <a:r>
              <a:rPr lang="cs-CZ" sz="2000" b="1" dirty="0" smtClean="0"/>
              <a:t>– 120 minut + závod do 400 kcal + 6krát 20 sekundový sprint + 100 sekund zotavení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</a:rPr>
              <a:t>Výborně trénovaní cyklisté a triatlonisté </a:t>
            </a:r>
            <a:r>
              <a:rPr lang="cs-CZ" sz="2000" b="1" dirty="0" smtClean="0"/>
              <a:t>- 40minutový závod na BE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</a:rPr>
              <a:t>Výborně trénovaní juniorští běžci na lyžích </a:t>
            </a:r>
            <a:r>
              <a:rPr lang="cs-CZ" sz="2000" b="1" dirty="0" smtClean="0"/>
              <a:t>- závod v běhu na 5 km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</a:rPr>
              <a:t>Výborně vytrvalostně trénovaní běžci </a:t>
            </a:r>
            <a:r>
              <a:rPr lang="cs-CZ" sz="2000" b="1" dirty="0" smtClean="0"/>
              <a:t>– závod v běhu na 5 km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</a:rPr>
              <a:t>Elitních běžci na 1500 m </a:t>
            </a:r>
            <a:r>
              <a:rPr lang="cs-CZ" sz="2000" b="1" dirty="0" smtClean="0"/>
              <a:t>– závod v běhu na 1500 m 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NITRÁTOVÁ SUPLEMENTACE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STATISTICKY VÝZNAMNÉHO EFEKTU!</a:t>
            </a:r>
          </a:p>
          <a:p>
            <a:endParaRPr lang="cs-CZ" sz="2000" b="1" dirty="0" smtClean="0"/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000" b="1" dirty="0" smtClean="0"/>
              <a:t> </a:t>
            </a: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76672"/>
            <a:ext cx="86409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nitrátů na výkonnost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76470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Wilkerson DP, Hayward GM, Bailey SJ, et al. Influence of acute</a:t>
            </a:r>
            <a:r>
              <a:rPr lang="cs-CZ" sz="1400" b="1" dirty="0" smtClean="0"/>
              <a:t> </a:t>
            </a:r>
            <a:r>
              <a:rPr lang="en-US" sz="1400" b="1" dirty="0" smtClean="0"/>
              <a:t>dietary nitrate supplementation on 50 mile time trial performance</a:t>
            </a:r>
            <a:r>
              <a:rPr lang="cs-CZ" sz="1400" b="1" dirty="0" smtClean="0"/>
              <a:t> </a:t>
            </a:r>
            <a:r>
              <a:rPr lang="en-US" sz="1400" b="1" dirty="0" smtClean="0"/>
              <a:t>in well-trained cyclists. </a:t>
            </a:r>
            <a:r>
              <a:rPr lang="en-US" sz="1400" b="1" dirty="0" err="1" smtClean="0"/>
              <a:t>Eur</a:t>
            </a:r>
            <a:r>
              <a:rPr lang="en-US" sz="1400" b="1" dirty="0" smtClean="0"/>
              <a:t> J </a:t>
            </a:r>
            <a:r>
              <a:rPr lang="en-US" sz="1400" b="1" dirty="0" err="1" smtClean="0"/>
              <a:t>Appl</a:t>
            </a:r>
            <a:r>
              <a:rPr lang="en-US" sz="1400" b="1" dirty="0" smtClean="0"/>
              <a:t> Physiol. 2012;112:4127–34.</a:t>
            </a:r>
            <a:endParaRPr lang="cs-CZ" sz="1400" b="1" dirty="0" smtClean="0"/>
          </a:p>
          <a:p>
            <a:pPr algn="ctr"/>
            <a:r>
              <a:rPr lang="cs-CZ" b="1" dirty="0" smtClean="0"/>
              <a:t>Jednorázová SN nebo PL (2,5 hod před testem) trénovaní cyklisté, test 50 mil na čas</a:t>
            </a:r>
          </a:p>
          <a:p>
            <a:pPr algn="ctr"/>
            <a:r>
              <a:rPr lang="cs-CZ" b="1" dirty="0" smtClean="0"/>
              <a:t>Nezjištěny významné rozdíly v dosaženém čase</a:t>
            </a:r>
          </a:p>
          <a:p>
            <a:pPr algn="ctr"/>
            <a:r>
              <a:rPr lang="en-US" dirty="0" smtClean="0"/>
              <a:t>136</a:t>
            </a:r>
            <a:r>
              <a:rPr lang="cs-CZ" dirty="0" smtClean="0"/>
              <a:t>,</a:t>
            </a:r>
            <a:r>
              <a:rPr lang="en-US" dirty="0" smtClean="0"/>
              <a:t>7 ± 5</a:t>
            </a:r>
            <a:r>
              <a:rPr lang="cs-CZ" dirty="0" smtClean="0"/>
              <a:t>,</a:t>
            </a:r>
            <a:r>
              <a:rPr lang="en-US" dirty="0" smtClean="0"/>
              <a:t>6 vs. 137.9 ± 6.4 min</a:t>
            </a:r>
            <a:endParaRPr lang="cs-CZ" b="1" dirty="0" smtClean="0"/>
          </a:p>
          <a:p>
            <a:pPr algn="ctr"/>
            <a:endParaRPr lang="cs-CZ" b="1" dirty="0"/>
          </a:p>
        </p:txBody>
      </p:sp>
      <p:pic>
        <p:nvPicPr>
          <p:cNvPr id="63490" name="Picture 2" descr="An external file that holds a picture, illustration, etc.&#10;Object name is 40279_2014_149_Fig3_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51" y="2780928"/>
            <a:ext cx="8091897" cy="4077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76672"/>
            <a:ext cx="86409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nitrátů na výkonnost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764704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Wilkerson DP, Hayward GM, Bailey SJ, et al. Influence of acute</a:t>
            </a:r>
            <a:r>
              <a:rPr lang="cs-CZ" sz="1400" b="1" dirty="0" smtClean="0"/>
              <a:t> </a:t>
            </a:r>
            <a:r>
              <a:rPr lang="en-US" sz="1400" b="1" dirty="0" smtClean="0"/>
              <a:t>dietary nitrate supplementation on 50 mile time trial performance</a:t>
            </a:r>
            <a:r>
              <a:rPr lang="cs-CZ" sz="1400" b="1" dirty="0" smtClean="0"/>
              <a:t> </a:t>
            </a:r>
            <a:r>
              <a:rPr lang="en-US" sz="1400" b="1" dirty="0" smtClean="0"/>
              <a:t>in well-trained cyclists. </a:t>
            </a:r>
            <a:r>
              <a:rPr lang="en-US" sz="1400" b="1" dirty="0" err="1" smtClean="0"/>
              <a:t>Eur</a:t>
            </a:r>
            <a:r>
              <a:rPr lang="en-US" sz="1400" b="1" dirty="0" smtClean="0"/>
              <a:t> J </a:t>
            </a:r>
            <a:r>
              <a:rPr lang="en-US" sz="1400" b="1" dirty="0" err="1" smtClean="0"/>
              <a:t>Appl</a:t>
            </a:r>
            <a:r>
              <a:rPr lang="en-US" sz="1400" b="1" dirty="0" smtClean="0"/>
              <a:t> Physiol. 2012;112:4127–34.</a:t>
            </a:r>
            <a:endParaRPr lang="cs-CZ" sz="1400" b="1" dirty="0" smtClean="0"/>
          </a:p>
          <a:p>
            <a:pPr algn="ctr"/>
            <a:r>
              <a:rPr lang="cs-CZ" b="1" dirty="0" smtClean="0"/>
              <a:t>Jednorázová SN nebo PL (2,5 hod před testem) trénovaní cyklisté, test 50 mil na čas</a:t>
            </a:r>
          </a:p>
          <a:p>
            <a:pPr algn="ctr"/>
            <a:r>
              <a:rPr lang="cs-CZ" b="1" dirty="0" smtClean="0"/>
              <a:t>W/VO</a:t>
            </a:r>
            <a:r>
              <a:rPr lang="cs-CZ" b="1" baseline="-25000" dirty="0" smtClean="0"/>
              <a:t>2</a:t>
            </a:r>
            <a:r>
              <a:rPr lang="cs-CZ" b="1" dirty="0" smtClean="0"/>
              <a:t> naznačená tendence zvýšení</a:t>
            </a:r>
          </a:p>
          <a:p>
            <a:pPr algn="ctr"/>
            <a:endParaRPr lang="cs-CZ" b="1" dirty="0"/>
          </a:p>
        </p:txBody>
      </p:sp>
      <p:pic>
        <p:nvPicPr>
          <p:cNvPr id="63490" name="Picture 2" descr="An external file that holds a picture, illustration, etc.&#10;Object name is 40279_2014_149_Fig3_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51" y="2780928"/>
            <a:ext cx="8091897" cy="4077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67544" y="332656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rozdílné efektivity suplementace nitráty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elitních a hůře trénovaných sportovců</a:t>
            </a:r>
          </a:p>
          <a:p>
            <a:r>
              <a:rPr lang="en-US" sz="1600" b="1" i="1" dirty="0" smtClean="0"/>
              <a:t>Wilkerson DP, Hayward GM, Bailey SJ, </a:t>
            </a:r>
            <a:r>
              <a:rPr lang="en-US" sz="1600" b="1" i="1" dirty="0" err="1" smtClean="0"/>
              <a:t>Vanhatalo</a:t>
            </a:r>
            <a:r>
              <a:rPr lang="en-US" sz="1600" b="1" i="1" dirty="0" smtClean="0"/>
              <a:t> A, Blackwell JR, Jones AM. Influence of acute dietary nitrate supplementation on 50 mile time trial performance in well-trained cyclists. </a:t>
            </a:r>
            <a:r>
              <a:rPr lang="en-US" sz="1600" b="1" i="1" dirty="0" err="1" smtClean="0"/>
              <a:t>Eur</a:t>
            </a:r>
            <a:r>
              <a:rPr lang="en-US" sz="1600" b="1" i="1" dirty="0" smtClean="0"/>
              <a:t> J </a:t>
            </a:r>
            <a:r>
              <a:rPr lang="en-US" sz="1600" b="1" i="1" dirty="0" err="1" smtClean="0"/>
              <a:t>Appl</a:t>
            </a:r>
            <a:r>
              <a:rPr lang="en-US" sz="1600" b="1" i="1" dirty="0" smtClean="0"/>
              <a:t> Physiol. </a:t>
            </a:r>
            <a:r>
              <a:rPr lang="en-US" b="1" i="1" dirty="0" smtClean="0">
                <a:solidFill>
                  <a:srgbClr val="FF0000"/>
                </a:solidFill>
              </a:rPr>
              <a:t>2012</a:t>
            </a:r>
            <a:r>
              <a:rPr lang="en-US" sz="1600" b="1" i="1" dirty="0" smtClean="0"/>
              <a:t>;112(12):4127-34.</a:t>
            </a:r>
            <a:endParaRPr lang="cs-CZ" sz="1600" b="1" i="1" dirty="0" smtClean="0"/>
          </a:p>
          <a:p>
            <a:pPr algn="ctr"/>
            <a:r>
              <a:rPr lang="cs-CZ" sz="2000" b="1" dirty="0" smtClean="0"/>
              <a:t>1. Netrénované osoby při konkrétním zatížení </a:t>
            </a:r>
          </a:p>
          <a:p>
            <a:pPr algn="ctr"/>
            <a:r>
              <a:rPr lang="cs-CZ" sz="2000" b="1" dirty="0" smtClean="0"/>
              <a:t>nižší úroveň oxygenace + nižší pH svalové tkáně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stimulace tvorby NO z nitrátů   </a:t>
            </a:r>
          </a:p>
          <a:p>
            <a:endParaRPr lang="cs-CZ" sz="1600" b="1" i="1" dirty="0" smtClean="0"/>
          </a:p>
          <a:p>
            <a:r>
              <a:rPr lang="en-US" sz="1600" b="1" i="1" dirty="0" smtClean="0"/>
              <a:t>Green DJ, </a:t>
            </a:r>
            <a:r>
              <a:rPr lang="en-US" sz="1600" b="1" i="1" dirty="0" err="1" smtClean="0"/>
              <a:t>Maiorana</a:t>
            </a:r>
            <a:r>
              <a:rPr lang="en-US" sz="1600" b="1" i="1" dirty="0" smtClean="0"/>
              <a:t> A, </a:t>
            </a:r>
            <a:r>
              <a:rPr lang="en-US" sz="1600" b="1" i="1" dirty="0" err="1" smtClean="0"/>
              <a:t>O'Driscoll</a:t>
            </a:r>
            <a:r>
              <a:rPr lang="en-US" sz="1600" b="1" i="1" dirty="0" smtClean="0"/>
              <a:t> G, Taylor R. Effect of exercise training on endothelium‐derived nitric oxide function in humans. J Physiol. 2004;561(1):1-25.</a:t>
            </a:r>
            <a:endParaRPr lang="cs-CZ" sz="1600" b="1" i="1" dirty="0" smtClean="0"/>
          </a:p>
          <a:p>
            <a:pPr algn="ctr"/>
            <a:r>
              <a:rPr lang="cs-CZ" sz="2000" b="1" dirty="0" smtClean="0"/>
              <a:t>2. Vytrvalostně trénovaní sportovci </a:t>
            </a:r>
          </a:p>
          <a:p>
            <a:pPr algn="ctr"/>
            <a:r>
              <a:rPr lang="cs-CZ" sz="2000" b="1" dirty="0" smtClean="0"/>
              <a:t>asi o 60 % vyšší aktivita </a:t>
            </a:r>
            <a:r>
              <a:rPr lang="cs-CZ" sz="2000" b="1" dirty="0" err="1" smtClean="0"/>
              <a:t>nNOSμ</a:t>
            </a:r>
            <a:r>
              <a:rPr lang="cs-CZ" sz="2000" b="1" dirty="0" smtClean="0"/>
              <a:t> </a:t>
            </a:r>
          </a:p>
          <a:p>
            <a:pPr algn="ctr"/>
            <a:r>
              <a:rPr lang="cs-CZ" b="1" i="1" dirty="0" smtClean="0"/>
              <a:t>(hlavní izoforma NOS ve všech typech svalových vláken)</a:t>
            </a:r>
            <a:endParaRPr lang="cs-CZ" sz="2000" b="1" i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dostatečná tvorba NO působením NOS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4572000" y="2564904"/>
            <a:ext cx="144016" cy="2880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4572000" y="4725144"/>
            <a:ext cx="144016" cy="2880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67544" y="332656"/>
            <a:ext cx="820891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rozdílné efektivity suplementace nitráty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elitních a hůře trénovaných sportovců</a:t>
            </a:r>
          </a:p>
          <a:p>
            <a:pPr algn="ctr"/>
            <a:endParaRPr lang="cs-CZ" sz="2000" b="1" dirty="0" smtClean="0"/>
          </a:p>
          <a:p>
            <a:r>
              <a:rPr lang="fr-FR" sz="1600" b="1" dirty="0" smtClean="0"/>
              <a:t>Hernández A, Schiffer TA, Ivarsson N, Cheng AJ, Bruton JD, Lundberg JO, et al. </a:t>
            </a:r>
            <a:r>
              <a:rPr lang="en-US" sz="1600" b="1" dirty="0" smtClean="0"/>
              <a:t>Dietary nitrate increases </a:t>
            </a:r>
            <a:r>
              <a:rPr lang="en-US" sz="1600" b="1" dirty="0" err="1" smtClean="0"/>
              <a:t>tetanic</a:t>
            </a:r>
            <a:r>
              <a:rPr lang="en-US" sz="1600" b="1" dirty="0" smtClean="0"/>
              <a:t> [Ca2+] 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 and contractile force in mouse fast-twitch muscle. J Physiol. </a:t>
            </a:r>
            <a:r>
              <a:rPr lang="en-US" b="1" dirty="0" smtClean="0">
                <a:solidFill>
                  <a:srgbClr val="FF0000"/>
                </a:solidFill>
              </a:rPr>
              <a:t>2012</a:t>
            </a:r>
            <a:r>
              <a:rPr lang="en-US" sz="1600" b="1" dirty="0" smtClean="0"/>
              <a:t>;590:3575-83.</a:t>
            </a:r>
            <a:endParaRPr lang="cs-CZ" sz="1600" b="1" dirty="0" smtClean="0"/>
          </a:p>
          <a:p>
            <a:pPr algn="ctr"/>
            <a:r>
              <a:rPr lang="cs-CZ" sz="2000" b="1" dirty="0" smtClean="0"/>
              <a:t>3. Nitrátová suplementace pozitivně mění kontraktilní funkce vláken II. typu (téměř výhradně)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ELITNÍCH VYTRVALCŮ ZASTOUPENY RELATIVNĚ V MENŠÍM MNOŽSTVÍ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Vliv dietních nitrátů na sportovní výkonnost sportovců více vyjádřen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KRATŠÍ VÝKON O VYSOKÉ INTENZITĚ ZATÍŽENÍ </a:t>
            </a:r>
          </a:p>
          <a:p>
            <a:pPr algn="ctr"/>
            <a:r>
              <a:rPr lang="cs-CZ" sz="2000" b="1" dirty="0" smtClean="0"/>
              <a:t>s dominantním využitím relativně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MENŠÍCH SVALOVÝCH SKUPIN </a:t>
            </a:r>
          </a:p>
          <a:p>
            <a:pPr algn="ctr"/>
            <a:r>
              <a:rPr lang="cs-CZ" sz="2000" b="1" dirty="0" smtClean="0"/>
              <a:t>a rychlých svalových vláken horní poloviny těla </a:t>
            </a:r>
          </a:p>
          <a:p>
            <a:pPr algn="ctr"/>
            <a:r>
              <a:rPr lang="cs-CZ" b="1" i="1" dirty="0" smtClean="0"/>
              <a:t>(větší hypoxie a většího poklesu pH) </a:t>
            </a:r>
          </a:p>
          <a:p>
            <a:pPr algn="ctr"/>
            <a:endParaRPr lang="cs-CZ" sz="1600" b="1" dirty="0" smtClean="0"/>
          </a:p>
          <a:p>
            <a:pPr algn="ctr"/>
            <a:r>
              <a:rPr lang="en-US" sz="1600" b="1" dirty="0" smtClean="0"/>
              <a:t>Peeling P, Cox G, Bullock N, Burke L. Beetroot juice improves on-water 500 m time-trial performance, and laboratory-based paddling economy in national and international-level </a:t>
            </a:r>
            <a:endParaRPr lang="cs-CZ" sz="1600" b="1" dirty="0" smtClean="0"/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kayak athletes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J Sport </a:t>
            </a:r>
            <a:r>
              <a:rPr lang="en-US" sz="1600" b="1" dirty="0" err="1" smtClean="0"/>
              <a:t>Nutr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Exerc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Metab</a:t>
            </a:r>
            <a:r>
              <a:rPr lang="en-US" sz="1600" b="1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2015</a:t>
            </a:r>
            <a:r>
              <a:rPr lang="en-US" sz="1600" b="1" dirty="0" smtClean="0"/>
              <a:t>;25(3):278-84.</a:t>
            </a:r>
            <a:endParaRPr lang="cs-CZ" sz="1600" b="1" dirty="0" smtClean="0"/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67544" y="332656"/>
            <a:ext cx="82089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rozdílné efektivity suplementace nitráty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elitních a hůře trénovaných sportovců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DÉLKA SUPLEMENTACE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JEDNORÁZOVÁ SUPLEMENTACE NITRÁTY 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err="1" smtClean="0"/>
              <a:t>Vanhatalo</a:t>
            </a:r>
            <a:r>
              <a:rPr lang="en-US" sz="1600" b="1" i="1" dirty="0" smtClean="0"/>
              <a:t> A, Bailey SJ, Blackwell JR, </a:t>
            </a:r>
            <a:r>
              <a:rPr lang="en-US" sz="1600" b="1" i="1" dirty="0" err="1" smtClean="0"/>
              <a:t>DiMenna</a:t>
            </a:r>
            <a:r>
              <a:rPr lang="en-US" sz="1600" b="1" i="1" dirty="0" smtClean="0"/>
              <a:t> FJ, </a:t>
            </a:r>
            <a:r>
              <a:rPr lang="en-US" sz="1600" b="1" i="1" dirty="0" err="1" smtClean="0"/>
              <a:t>Pavey</a:t>
            </a:r>
            <a:r>
              <a:rPr lang="en-US" sz="1600" b="1" i="1" dirty="0" smtClean="0"/>
              <a:t> TG, Wilkerson DP, et al. Acute and chronic effects of dietary nitrate supplementation on blood pressure and the physiological responses to moderate-intensity and incremental exercise. Am J </a:t>
            </a:r>
            <a:r>
              <a:rPr lang="en-US" sz="1600" b="1" i="1" dirty="0" err="1" smtClean="0"/>
              <a:t>Physiol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Regul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Integr</a:t>
            </a:r>
            <a:r>
              <a:rPr lang="en-US" sz="1600" b="1" i="1" dirty="0" smtClean="0"/>
              <a:t> Comp Physiol. </a:t>
            </a:r>
            <a:r>
              <a:rPr lang="en-US" b="1" i="1" dirty="0" smtClean="0">
                <a:solidFill>
                  <a:srgbClr val="FF0000"/>
                </a:solidFill>
              </a:rPr>
              <a:t>2010</a:t>
            </a:r>
            <a:r>
              <a:rPr lang="en-US" sz="1600" b="1" i="1" dirty="0" smtClean="0"/>
              <a:t>;299(4):R1121-R31.</a:t>
            </a: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r>
              <a:rPr lang="fr-FR" sz="1600" b="1" i="1" dirty="0" smtClean="0"/>
              <a:t>Kenjale AA, Ham KL, Stabler T, Robbins JL, Johnson JL, VanBruggen M, et al. </a:t>
            </a:r>
            <a:r>
              <a:rPr lang="en-US" sz="1600" b="1" i="1" dirty="0" smtClean="0"/>
              <a:t>Dietary nitrate supplementation enhances exercise performance in peripheral arterial disease. J </a:t>
            </a:r>
            <a:r>
              <a:rPr lang="en-US" sz="1600" b="1" i="1" dirty="0" err="1" smtClean="0"/>
              <a:t>Appl</a:t>
            </a:r>
            <a:r>
              <a:rPr lang="en-US" sz="1600" b="1" i="1" dirty="0" smtClean="0"/>
              <a:t> Physiol. </a:t>
            </a:r>
            <a:r>
              <a:rPr lang="en-US" b="1" i="1" dirty="0" smtClean="0">
                <a:solidFill>
                  <a:srgbClr val="FF0000"/>
                </a:solidFill>
              </a:rPr>
              <a:t>2011</a:t>
            </a:r>
            <a:r>
              <a:rPr lang="en-US" sz="1600" b="1" i="1" dirty="0" smtClean="0"/>
              <a:t>;110(6):1582-91.</a:t>
            </a:r>
            <a:endParaRPr lang="cs-CZ" sz="1600" b="1" i="1" dirty="0" smtClean="0"/>
          </a:p>
          <a:p>
            <a:pPr algn="ctr"/>
            <a:r>
              <a:rPr lang="cs-CZ" sz="2000" b="1" dirty="0" smtClean="0"/>
              <a:t>RYCHLE OVLIVNÍ VASKULÁRNÍ TONUS A OKYSLIČENÍ PERIFERNÍCH TKÁNÍ 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fr-FR" sz="1600" b="1" i="1" dirty="0" smtClean="0"/>
              <a:t>Hernández A, Schiffer TA, Ivarsson N, Cheng AJ, Bruton JD, Lundberg JO, et al. </a:t>
            </a:r>
            <a:r>
              <a:rPr lang="en-US" sz="1600" b="1" i="1" dirty="0" smtClean="0"/>
              <a:t>Dietary nitrate increases </a:t>
            </a:r>
            <a:r>
              <a:rPr lang="en-US" sz="1600" b="1" i="1" dirty="0" err="1" smtClean="0"/>
              <a:t>tetanic</a:t>
            </a:r>
            <a:r>
              <a:rPr lang="en-US" sz="1600" b="1" i="1" dirty="0" smtClean="0"/>
              <a:t> [Ca2+] </a:t>
            </a:r>
            <a:r>
              <a:rPr lang="en-US" sz="1600" b="1" i="1" dirty="0" err="1" smtClean="0"/>
              <a:t>i</a:t>
            </a:r>
            <a:r>
              <a:rPr lang="en-US" sz="1600" b="1" i="1" dirty="0" smtClean="0"/>
              <a:t> and contractile force in mouse fast-twitch muscle. J Physiol. </a:t>
            </a:r>
            <a:r>
              <a:rPr lang="en-US" b="1" i="1" dirty="0" smtClean="0">
                <a:solidFill>
                  <a:srgbClr val="FF0000"/>
                </a:solidFill>
              </a:rPr>
              <a:t>2012</a:t>
            </a:r>
            <a:r>
              <a:rPr lang="en-US" sz="1600" b="1" i="1" dirty="0" smtClean="0"/>
              <a:t>;590:3575-83.</a:t>
            </a: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1600" b="1" i="1" dirty="0" smtClean="0"/>
              <a:t>Larsen FJ, </a:t>
            </a:r>
            <a:r>
              <a:rPr lang="cs-CZ" sz="1600" b="1" i="1" dirty="0" err="1" smtClean="0"/>
              <a:t>Schiffer</a:t>
            </a:r>
            <a:r>
              <a:rPr lang="cs-CZ" sz="1600" b="1" i="1" dirty="0" smtClean="0"/>
              <a:t> TA, </a:t>
            </a:r>
            <a:r>
              <a:rPr lang="cs-CZ" sz="1600" b="1" i="1" dirty="0" err="1" smtClean="0"/>
              <a:t>Borniquel</a:t>
            </a:r>
            <a:r>
              <a:rPr lang="cs-CZ" sz="1600" b="1" i="1" dirty="0" smtClean="0"/>
              <a:t> S, </a:t>
            </a:r>
            <a:r>
              <a:rPr lang="cs-CZ" sz="1600" b="1" i="1" dirty="0" err="1" smtClean="0"/>
              <a:t>Sahlin</a:t>
            </a:r>
            <a:r>
              <a:rPr lang="cs-CZ" sz="1600" b="1" i="1" dirty="0" smtClean="0"/>
              <a:t> K, </a:t>
            </a:r>
            <a:r>
              <a:rPr lang="cs-CZ" sz="1600" b="1" i="1" dirty="0" err="1" smtClean="0"/>
              <a:t>Ekblom</a:t>
            </a:r>
            <a:r>
              <a:rPr lang="cs-CZ" sz="1600" b="1" i="1" dirty="0" smtClean="0"/>
              <a:t> B, </a:t>
            </a:r>
            <a:r>
              <a:rPr lang="cs-CZ" sz="1600" b="1" i="1" dirty="0" err="1" smtClean="0"/>
              <a:t>Lundberg</a:t>
            </a:r>
            <a:r>
              <a:rPr lang="cs-CZ" sz="1600" b="1" i="1" dirty="0" smtClean="0"/>
              <a:t> JO, </a:t>
            </a:r>
            <a:r>
              <a:rPr lang="cs-CZ" sz="1600" b="1" i="1" dirty="0" err="1" smtClean="0"/>
              <a:t>et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al</a:t>
            </a:r>
            <a:r>
              <a:rPr lang="cs-CZ" sz="1600" b="1" i="1" dirty="0" smtClean="0"/>
              <a:t>. </a:t>
            </a:r>
            <a:r>
              <a:rPr lang="cs-CZ" sz="1600" b="1" i="1" dirty="0" err="1" smtClean="0"/>
              <a:t>Dietary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inorganic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nitrate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improves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mitochondrial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efficiency</a:t>
            </a:r>
            <a:r>
              <a:rPr lang="cs-CZ" sz="1600" b="1" i="1" dirty="0" smtClean="0"/>
              <a:t> in </a:t>
            </a:r>
            <a:r>
              <a:rPr lang="cs-CZ" sz="1600" b="1" i="1" dirty="0" err="1" smtClean="0"/>
              <a:t>humans</a:t>
            </a:r>
            <a:r>
              <a:rPr lang="cs-CZ" sz="1600" b="1" i="1" dirty="0" smtClean="0"/>
              <a:t>. Cell </a:t>
            </a:r>
            <a:r>
              <a:rPr lang="cs-CZ" sz="1600" b="1" i="1" dirty="0" err="1" smtClean="0"/>
              <a:t>Metab</a:t>
            </a:r>
            <a:r>
              <a:rPr lang="cs-CZ" sz="1600" b="1" i="1" dirty="0" smtClean="0"/>
              <a:t>. </a:t>
            </a:r>
            <a:r>
              <a:rPr lang="cs-CZ" b="1" i="1" dirty="0" smtClean="0">
                <a:solidFill>
                  <a:srgbClr val="FF0000"/>
                </a:solidFill>
              </a:rPr>
              <a:t>2011</a:t>
            </a:r>
            <a:r>
              <a:rPr lang="cs-CZ" sz="1600" b="1" i="1" dirty="0" smtClean="0"/>
              <a:t>;13(2):149-59.</a:t>
            </a:r>
          </a:p>
          <a:p>
            <a:pPr algn="ctr"/>
            <a:r>
              <a:rPr lang="cs-CZ" sz="2000" b="1" dirty="0" smtClean="0"/>
              <a:t>NEOVLIVNÍ POMĚR P/O, NEOVLIVNÍ EXPRESI ANT </a:t>
            </a:r>
          </a:p>
          <a:p>
            <a:pPr algn="ctr"/>
            <a:r>
              <a:rPr lang="cs-CZ" sz="2000" b="1" dirty="0" smtClean="0"/>
              <a:t>NEOVLIVNÍ ZMĚNY MITOCHONDRIÁLNÍCH A KONTRAKTILNÍCH PROTEINŮ </a:t>
            </a: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http://cardiovascres.oxfordjournals.org/content/89/3/492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3000"/>
            <a:ext cx="3960440" cy="6485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67544" y="332656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rozdílné efektivity suplementace nitráty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elitních a hůře trénovaných sportovců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DÉLKA SUPLEMENTACE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PROTRAHOVANÁ SUPLEMENTACE NITRÁTY </a:t>
            </a:r>
          </a:p>
          <a:p>
            <a:r>
              <a:rPr lang="en-US" sz="1600" b="1" i="1" dirty="0" err="1" smtClean="0"/>
              <a:t>Vanhatalo</a:t>
            </a:r>
            <a:r>
              <a:rPr lang="en-US" sz="1600" b="1" i="1" dirty="0" smtClean="0"/>
              <a:t> A, Bailey SJ, Blackwell JR, </a:t>
            </a:r>
            <a:r>
              <a:rPr lang="en-US" sz="1600" b="1" i="1" dirty="0" err="1" smtClean="0"/>
              <a:t>DiMenna</a:t>
            </a:r>
            <a:r>
              <a:rPr lang="en-US" sz="1600" b="1" i="1" dirty="0" smtClean="0"/>
              <a:t> FJ, </a:t>
            </a:r>
            <a:r>
              <a:rPr lang="en-US" sz="1600" b="1" i="1" dirty="0" err="1" smtClean="0"/>
              <a:t>Pavey</a:t>
            </a:r>
            <a:r>
              <a:rPr lang="en-US" sz="1600" b="1" i="1" dirty="0" smtClean="0"/>
              <a:t> TG, Wilkerson DP, et al. Acute and chronic effects of dietary nitrate supplementation on blood pressure and the physiological responses to moderate-intensity and incremental exercise. Am J </a:t>
            </a:r>
            <a:r>
              <a:rPr lang="en-US" sz="1600" b="1" i="1" dirty="0" err="1" smtClean="0"/>
              <a:t>Physiol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Regul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Integr</a:t>
            </a:r>
            <a:r>
              <a:rPr lang="en-US" sz="1600" b="1" i="1" dirty="0" smtClean="0"/>
              <a:t> Comp Physiol. </a:t>
            </a:r>
            <a:r>
              <a:rPr lang="en-US" b="1" i="1" dirty="0" smtClean="0">
                <a:solidFill>
                  <a:srgbClr val="FF0000"/>
                </a:solidFill>
              </a:rPr>
              <a:t>2010</a:t>
            </a:r>
            <a:r>
              <a:rPr lang="en-US" sz="1600" b="1" i="1" dirty="0" smtClean="0"/>
              <a:t>;299(4):R1121-R31.</a:t>
            </a:r>
            <a:endParaRPr lang="cs-CZ" sz="1600" b="1" i="1" dirty="0" smtClean="0"/>
          </a:p>
          <a:p>
            <a:pPr algn="ctr"/>
            <a:r>
              <a:rPr lang="cs-CZ" sz="2000" b="1" dirty="0" smtClean="0"/>
              <a:t>Prodloužení nitrátové suplementace z 5 na 15 dnů </a:t>
            </a:r>
          </a:p>
          <a:p>
            <a:pPr algn="ctr"/>
            <a:r>
              <a:rPr lang="cs-CZ" sz="2000" b="1" dirty="0" smtClean="0"/>
              <a:t>zvýšilo významně maximální výkonové parametry</a:t>
            </a:r>
          </a:p>
          <a:p>
            <a:pPr algn="ctr"/>
            <a:endParaRPr lang="cs-CZ" sz="2000" b="1" dirty="0" smtClean="0"/>
          </a:p>
          <a:p>
            <a:r>
              <a:rPr lang="en-US" sz="1600" b="1" i="1" dirty="0" err="1" smtClean="0"/>
              <a:t>Hoon</a:t>
            </a:r>
            <a:r>
              <a:rPr lang="en-US" sz="1600" b="1" i="1" dirty="0" smtClean="0"/>
              <a:t> MW, Johnson NA, Chapman PG, Burke LM. The effect of nitrate supplementation on exercise performance in healthy individuals: a systematic review and meta-analysis. </a:t>
            </a:r>
            <a:r>
              <a:rPr lang="fr-FR" sz="1600" b="1" i="1" dirty="0" smtClean="0"/>
              <a:t>Int J Sport Nutr Exerc Metab. </a:t>
            </a:r>
            <a:r>
              <a:rPr lang="fr-FR" b="1" i="1" dirty="0" smtClean="0">
                <a:solidFill>
                  <a:srgbClr val="FF0000"/>
                </a:solidFill>
              </a:rPr>
              <a:t>2013</a:t>
            </a:r>
            <a:r>
              <a:rPr lang="fr-FR" sz="1600" b="1" i="1" dirty="0" smtClean="0"/>
              <a:t>;23(5):522-32.</a:t>
            </a:r>
            <a:endParaRPr lang="cs-CZ" sz="1600" b="1" i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9" name="Zaoblený obdélník 8"/>
          <p:cNvSpPr/>
          <p:nvPr/>
        </p:nvSpPr>
        <p:spPr>
          <a:xfrm>
            <a:off x="1763688" y="4797152"/>
            <a:ext cx="5616624" cy="1296144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PRO ZLEPŠENÍ SPORTOVNÍ VÝKONNOSTI </a:t>
            </a:r>
          </a:p>
          <a:p>
            <a:pPr algn="ctr"/>
            <a:r>
              <a:rPr lang="cs-CZ" sz="2000" b="1" dirty="0" smtClean="0"/>
              <a:t>NĚKOLIKADENNÍ APLIKAČNÍ STRATEGIE ÚČINNĚJŠÍ </a:t>
            </a:r>
          </a:p>
          <a:p>
            <a:pPr algn="ctr"/>
            <a:r>
              <a:rPr lang="cs-CZ" sz="2000" b="1" dirty="0" smtClean="0"/>
              <a:t>NEŽ JEDNORÁZOVÉ PODÁNÍ DIETNÍCH NITRÁTŮ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67544" y="332656"/>
            <a:ext cx="820891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rozdílné efektivity suplementace nitráty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elitních a hůře trénovaných sportovců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DÁVKA SUPLEMENU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Wylie LJ, Kelly J, Bailey SJ, Blackwell JR, </a:t>
            </a:r>
            <a:r>
              <a:rPr lang="en-US" sz="1600" b="1" dirty="0" err="1" smtClean="0"/>
              <a:t>Skiba</a:t>
            </a:r>
            <a:r>
              <a:rPr lang="en-US" sz="1600" b="1" dirty="0" smtClean="0"/>
              <a:t> PF, </a:t>
            </a:r>
            <a:r>
              <a:rPr lang="en-US" sz="1600" b="1" dirty="0" err="1" smtClean="0"/>
              <a:t>Winyard</a:t>
            </a:r>
            <a:r>
              <a:rPr lang="en-US" sz="1600" b="1" dirty="0" smtClean="0"/>
              <a:t> PG, et al. Beetroot juice and exercise: </a:t>
            </a:r>
            <a:r>
              <a:rPr lang="en-US" sz="1600" b="1" dirty="0" err="1" smtClean="0"/>
              <a:t>pharmacodynamic</a:t>
            </a:r>
            <a:r>
              <a:rPr lang="en-US" sz="1600" b="1" dirty="0" smtClean="0"/>
              <a:t> and dose-response relationships. J </a:t>
            </a:r>
            <a:r>
              <a:rPr lang="en-US" sz="1600" b="1" dirty="0" err="1" smtClean="0"/>
              <a:t>Appl</a:t>
            </a:r>
            <a:r>
              <a:rPr lang="en-US" sz="1600" b="1" dirty="0" smtClean="0"/>
              <a:t> Physiol. </a:t>
            </a:r>
            <a:r>
              <a:rPr lang="en-US" b="1" dirty="0" smtClean="0">
                <a:solidFill>
                  <a:srgbClr val="FF0000"/>
                </a:solidFill>
              </a:rPr>
              <a:t>2013</a:t>
            </a:r>
            <a:r>
              <a:rPr lang="en-US" sz="1600" b="1" dirty="0" smtClean="0"/>
              <a:t>;115(3):325-36.</a:t>
            </a:r>
            <a:endParaRPr lang="cs-CZ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i="1" dirty="0" err="1" smtClean="0"/>
              <a:t>Hoon</a:t>
            </a:r>
            <a:r>
              <a:rPr lang="en-US" sz="1600" b="1" i="1" dirty="0" smtClean="0"/>
              <a:t> MW, Jones AM, Johnson NA, Blackwell JR, Broad EM, Lundy B, et al. The effect of variable doses of inorganic nitrate-rich beetroot juice on simulated 2000-m rowing performance in trained athletes. </a:t>
            </a:r>
            <a:r>
              <a:rPr lang="en-US" sz="1600" b="1" i="1" dirty="0" err="1" smtClean="0"/>
              <a:t>Int</a:t>
            </a:r>
            <a:r>
              <a:rPr lang="en-US" sz="1600" b="1" i="1" dirty="0" smtClean="0"/>
              <a:t> J Sports </a:t>
            </a:r>
            <a:r>
              <a:rPr lang="en-US" sz="1600" b="1" i="1" dirty="0" err="1" smtClean="0"/>
              <a:t>Physiol</a:t>
            </a:r>
            <a:r>
              <a:rPr lang="en-US" sz="1600" b="1" i="1" dirty="0" smtClean="0"/>
              <a:t> Perform. </a:t>
            </a:r>
            <a:r>
              <a:rPr lang="en-US" sz="1600" b="1" i="1" dirty="0" smtClean="0">
                <a:solidFill>
                  <a:srgbClr val="FF0000"/>
                </a:solidFill>
              </a:rPr>
              <a:t>2014</a:t>
            </a:r>
            <a:r>
              <a:rPr lang="en-US" sz="1600" b="1" i="1" dirty="0" smtClean="0"/>
              <a:t>;9(4):615-20.</a:t>
            </a:r>
            <a:endParaRPr lang="cs-CZ" sz="1600" b="1" i="1" dirty="0" smtClean="0"/>
          </a:p>
          <a:p>
            <a:pPr algn="ctr"/>
            <a:r>
              <a:rPr lang="cs-CZ" sz="2000" b="1" dirty="0" smtClean="0"/>
              <a:t>Jednorázová dávka řepného extraktu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70 ml 4,2 mmol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140 ml 8,4 mmol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280 ml 16,8 mmol</a:t>
            </a:r>
          </a:p>
          <a:p>
            <a:pPr algn="ctr"/>
            <a:r>
              <a:rPr lang="cs-CZ" sz="2000" b="1" dirty="0" smtClean="0"/>
              <a:t>NA DÁVCE ZÁVISLÝ ÚČINEK V CELÉM ROZSAHU PODANÝCH NITRÁTŮ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submaximální VO</a:t>
            </a:r>
            <a:r>
              <a:rPr lang="cs-CZ" sz="2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tolerance intenzivní zátěže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závodní výkon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plazmatických nitritů inverzní vztah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 dosaženému času </a:t>
            </a: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79512" y="188640"/>
            <a:ext cx="8568952" cy="1154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NITRÁTOVÁ SUPLEMENTACE A SPORTOVNÍ VÝKONNOST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NITRÁTOVÁ SUPLEMENTACE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STATISTICKY VÝZNAMNÉHO EFEKTU!</a:t>
            </a:r>
          </a:p>
          <a:p>
            <a:pPr>
              <a:buFont typeface="Arial" pitchFamily="34" charset="0"/>
              <a:buChar char="•"/>
            </a:pPr>
            <a:r>
              <a:rPr lang="cs-CZ" sz="1600" b="1" i="1" dirty="0" err="1" smtClean="0"/>
              <a:t>Wilkerson</a:t>
            </a:r>
            <a:r>
              <a:rPr lang="cs-CZ" sz="1600" b="1" i="1" dirty="0" smtClean="0"/>
              <a:t> DP, </a:t>
            </a:r>
            <a:r>
              <a:rPr lang="cs-CZ" sz="1600" b="1" i="1" dirty="0" err="1" smtClean="0"/>
              <a:t>Hayward</a:t>
            </a:r>
            <a:r>
              <a:rPr lang="cs-CZ" sz="1600" b="1" i="1" dirty="0" smtClean="0"/>
              <a:t> GM, </a:t>
            </a:r>
            <a:r>
              <a:rPr lang="cs-CZ" sz="1600" b="1" i="1" dirty="0" err="1" smtClean="0"/>
              <a:t>Bailey</a:t>
            </a:r>
            <a:r>
              <a:rPr lang="cs-CZ" sz="1600" b="1" i="1" dirty="0" smtClean="0"/>
              <a:t> SJ, </a:t>
            </a:r>
            <a:r>
              <a:rPr lang="cs-CZ" sz="1600" b="1" i="1" dirty="0" err="1" smtClean="0"/>
              <a:t>Vanhatalo</a:t>
            </a:r>
            <a:r>
              <a:rPr lang="cs-CZ" sz="1600" b="1" i="1" dirty="0" smtClean="0"/>
              <a:t> A, </a:t>
            </a:r>
            <a:r>
              <a:rPr lang="cs-CZ" sz="1600" b="1" i="1" dirty="0" err="1" smtClean="0"/>
              <a:t>Blackwell</a:t>
            </a:r>
            <a:r>
              <a:rPr lang="cs-CZ" sz="1600" b="1" i="1" dirty="0" smtClean="0"/>
              <a:t> JR, </a:t>
            </a:r>
            <a:r>
              <a:rPr lang="cs-CZ" sz="1600" b="1" i="1" dirty="0" err="1" smtClean="0"/>
              <a:t>Jones</a:t>
            </a:r>
            <a:r>
              <a:rPr lang="cs-CZ" sz="1600" b="1" i="1" dirty="0" smtClean="0"/>
              <a:t> AM. Influence </a:t>
            </a:r>
            <a:r>
              <a:rPr lang="cs-CZ" sz="1600" b="1" i="1" dirty="0" err="1" smtClean="0"/>
              <a:t>of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acute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dietary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nitrate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supplementation</a:t>
            </a:r>
            <a:r>
              <a:rPr lang="cs-CZ" sz="1600" b="1" i="1" dirty="0" smtClean="0"/>
              <a:t> on 50 mile </a:t>
            </a:r>
            <a:r>
              <a:rPr lang="cs-CZ" sz="1600" b="1" i="1" dirty="0" err="1" smtClean="0"/>
              <a:t>time</a:t>
            </a:r>
            <a:r>
              <a:rPr lang="cs-CZ" sz="1600" b="1" i="1" dirty="0" smtClean="0"/>
              <a:t> trial performance in </a:t>
            </a:r>
            <a:r>
              <a:rPr lang="cs-CZ" sz="1600" b="1" i="1" dirty="0" err="1" smtClean="0"/>
              <a:t>well</a:t>
            </a:r>
            <a:r>
              <a:rPr lang="cs-CZ" sz="1600" b="1" i="1" dirty="0" smtClean="0"/>
              <a:t>-</a:t>
            </a:r>
            <a:r>
              <a:rPr lang="cs-CZ" sz="1600" b="1" i="1" dirty="0" err="1" smtClean="0"/>
              <a:t>trained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cyclists</a:t>
            </a:r>
            <a:r>
              <a:rPr lang="cs-CZ" sz="1600" b="1" i="1" dirty="0" smtClean="0"/>
              <a:t>. Eur J </a:t>
            </a:r>
            <a:r>
              <a:rPr lang="cs-CZ" sz="1600" b="1" i="1" dirty="0" err="1" smtClean="0"/>
              <a:t>Appl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Physiol</a:t>
            </a:r>
            <a:r>
              <a:rPr lang="cs-CZ" sz="1600" b="1" i="1" dirty="0" smtClean="0"/>
              <a:t>. </a:t>
            </a:r>
            <a:r>
              <a:rPr lang="cs-CZ" sz="1600" b="1" i="1" dirty="0" smtClean="0">
                <a:solidFill>
                  <a:srgbClr val="FF0000"/>
                </a:solidFill>
              </a:rPr>
              <a:t>2012</a:t>
            </a:r>
            <a:r>
              <a:rPr lang="cs-CZ" sz="1600" b="1" i="1" dirty="0" smtClean="0"/>
              <a:t>;112(12):4127-34.</a:t>
            </a:r>
          </a:p>
          <a:p>
            <a:pPr>
              <a:buFont typeface="Arial" pitchFamily="34" charset="0"/>
              <a:buChar char="•"/>
            </a:pPr>
            <a:r>
              <a:rPr lang="cs-CZ" sz="1600" b="1" i="1" dirty="0" err="1" smtClean="0"/>
              <a:t>Cermak</a:t>
            </a:r>
            <a:r>
              <a:rPr lang="cs-CZ" sz="1600" b="1" i="1" dirty="0" smtClean="0"/>
              <a:t> NM, Res P, </a:t>
            </a:r>
            <a:r>
              <a:rPr lang="cs-CZ" sz="1600" b="1" i="1" dirty="0" err="1" smtClean="0"/>
              <a:t>Stinkens</a:t>
            </a:r>
            <a:r>
              <a:rPr lang="cs-CZ" sz="1600" b="1" i="1" dirty="0" smtClean="0"/>
              <a:t> R, </a:t>
            </a:r>
            <a:r>
              <a:rPr lang="cs-CZ" sz="1600" b="1" i="1" dirty="0" err="1" smtClean="0"/>
              <a:t>Lundberg</a:t>
            </a:r>
            <a:r>
              <a:rPr lang="cs-CZ" sz="1600" b="1" i="1" dirty="0" smtClean="0"/>
              <a:t> JO, </a:t>
            </a:r>
            <a:r>
              <a:rPr lang="cs-CZ" sz="1600" b="1" i="1" dirty="0" err="1" smtClean="0"/>
              <a:t>Gibala</a:t>
            </a:r>
            <a:r>
              <a:rPr lang="cs-CZ" sz="1600" b="1" i="1" dirty="0" smtClean="0"/>
              <a:t> MJ, van </a:t>
            </a:r>
            <a:r>
              <a:rPr lang="cs-CZ" sz="1600" b="1" i="1" dirty="0" err="1" smtClean="0"/>
              <a:t>Loon</a:t>
            </a:r>
            <a:r>
              <a:rPr lang="cs-CZ" sz="1600" b="1" i="1" dirty="0" smtClean="0"/>
              <a:t> LJ. No </a:t>
            </a:r>
            <a:r>
              <a:rPr lang="cs-CZ" sz="1600" b="1" i="1" dirty="0" err="1" smtClean="0"/>
              <a:t>improvement</a:t>
            </a:r>
            <a:r>
              <a:rPr lang="cs-CZ" sz="1600" b="1" i="1" dirty="0" smtClean="0"/>
              <a:t> in </a:t>
            </a:r>
            <a:r>
              <a:rPr lang="cs-CZ" sz="1600" b="1" i="1" dirty="0" err="1" smtClean="0"/>
              <a:t>endurance</a:t>
            </a:r>
            <a:r>
              <a:rPr lang="cs-CZ" sz="1600" b="1" i="1" dirty="0" smtClean="0"/>
              <a:t> performance </a:t>
            </a:r>
            <a:r>
              <a:rPr lang="cs-CZ" sz="1600" b="1" i="1" dirty="0" err="1" smtClean="0"/>
              <a:t>after</a:t>
            </a:r>
            <a:r>
              <a:rPr lang="cs-CZ" sz="1600" b="1" i="1" dirty="0" smtClean="0"/>
              <a:t> a single </a:t>
            </a:r>
            <a:r>
              <a:rPr lang="cs-CZ" sz="1600" b="1" i="1" dirty="0" err="1" smtClean="0"/>
              <a:t>dose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of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beetroot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juice</a:t>
            </a:r>
            <a:r>
              <a:rPr lang="cs-CZ" sz="1600" b="1" i="1" dirty="0" smtClean="0"/>
              <a:t>. </a:t>
            </a:r>
            <a:r>
              <a:rPr lang="cs-CZ" sz="1600" b="1" i="1" dirty="0" err="1" smtClean="0"/>
              <a:t>Int</a:t>
            </a:r>
            <a:r>
              <a:rPr lang="cs-CZ" sz="1600" b="1" i="1" dirty="0" smtClean="0"/>
              <a:t> J Sport </a:t>
            </a:r>
            <a:r>
              <a:rPr lang="cs-CZ" sz="1600" b="1" i="1" dirty="0" err="1" smtClean="0"/>
              <a:t>Nutr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Exerc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Metab</a:t>
            </a:r>
            <a:r>
              <a:rPr lang="cs-CZ" sz="1600" b="1" i="1" dirty="0" smtClean="0"/>
              <a:t>. </a:t>
            </a:r>
            <a:r>
              <a:rPr lang="cs-CZ" sz="1600" b="1" i="1" dirty="0" smtClean="0">
                <a:solidFill>
                  <a:srgbClr val="FF0000"/>
                </a:solidFill>
              </a:rPr>
              <a:t>2012</a:t>
            </a:r>
            <a:r>
              <a:rPr lang="cs-CZ" sz="1600" b="1" i="1" dirty="0" smtClean="0"/>
              <a:t>;22(6):470-8.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Peacock O, </a:t>
            </a:r>
            <a:r>
              <a:rPr lang="en-US" sz="1600" b="1" i="1" dirty="0" err="1" smtClean="0"/>
              <a:t>Tjonna</a:t>
            </a:r>
            <a:r>
              <a:rPr lang="en-US" sz="1600" b="1" i="1" dirty="0" smtClean="0"/>
              <a:t> AE, James P, </a:t>
            </a:r>
            <a:r>
              <a:rPr lang="en-US" sz="1600" b="1" i="1" dirty="0" err="1" smtClean="0"/>
              <a:t>Wisloff</a:t>
            </a:r>
            <a:r>
              <a:rPr lang="en-US" sz="1600" b="1" i="1" dirty="0" smtClean="0"/>
              <a:t> U, </a:t>
            </a:r>
            <a:r>
              <a:rPr lang="en-US" sz="1600" b="1" i="1" dirty="0" err="1" smtClean="0"/>
              <a:t>Welde</a:t>
            </a:r>
            <a:r>
              <a:rPr lang="en-US" sz="1600" b="1" i="1" dirty="0" smtClean="0"/>
              <a:t> B, </a:t>
            </a:r>
            <a:r>
              <a:rPr lang="en-US" sz="1600" b="1" i="1" dirty="0" err="1" smtClean="0"/>
              <a:t>Bohlke</a:t>
            </a:r>
            <a:r>
              <a:rPr lang="en-US" sz="1600" b="1" i="1" dirty="0" smtClean="0"/>
              <a:t> N, et al. Dietary nitrate does not enhance running performance in elite cross-country skiers. Med </a:t>
            </a:r>
            <a:r>
              <a:rPr lang="en-US" sz="1600" b="1" i="1" dirty="0" err="1" smtClean="0"/>
              <a:t>Sci</a:t>
            </a:r>
            <a:r>
              <a:rPr lang="en-US" sz="1600" b="1" i="1" dirty="0" smtClean="0"/>
              <a:t> Sports </a:t>
            </a:r>
            <a:r>
              <a:rPr lang="en-US" sz="1600" b="1" i="1" dirty="0" err="1" smtClean="0"/>
              <a:t>Exerc</a:t>
            </a:r>
            <a:r>
              <a:rPr lang="en-US" sz="1600" b="1" i="1" dirty="0" smtClean="0"/>
              <a:t>. </a:t>
            </a:r>
            <a:r>
              <a:rPr lang="en-US" sz="1600" b="1" i="1" dirty="0" smtClean="0">
                <a:solidFill>
                  <a:srgbClr val="FF0000"/>
                </a:solidFill>
              </a:rPr>
              <a:t>2012</a:t>
            </a:r>
            <a:r>
              <a:rPr lang="en-US" sz="1600" b="1" i="1" dirty="0" smtClean="0"/>
              <a:t>;44(11):2213-9.</a:t>
            </a: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i="1" dirty="0" err="1" smtClean="0"/>
              <a:t>Bescós</a:t>
            </a:r>
            <a:r>
              <a:rPr lang="en-US" sz="1600" b="1" i="1" dirty="0" smtClean="0"/>
              <a:t> R, </a:t>
            </a:r>
            <a:r>
              <a:rPr lang="en-US" sz="1600" b="1" i="1" dirty="0" err="1" smtClean="0"/>
              <a:t>Ferrer</a:t>
            </a:r>
            <a:r>
              <a:rPr lang="en-US" sz="1600" b="1" i="1" dirty="0" smtClean="0"/>
              <a:t>-Roca V, </a:t>
            </a:r>
            <a:r>
              <a:rPr lang="en-US" sz="1600" b="1" i="1" dirty="0" err="1" smtClean="0"/>
              <a:t>Galilea</a:t>
            </a:r>
            <a:r>
              <a:rPr lang="en-US" sz="1600" b="1" i="1" dirty="0" smtClean="0"/>
              <a:t> P, </a:t>
            </a:r>
            <a:r>
              <a:rPr lang="en-US" sz="1600" b="1" i="1" dirty="0" err="1" smtClean="0"/>
              <a:t>Roig</a:t>
            </a:r>
            <a:r>
              <a:rPr lang="en-US" sz="1600" b="1" i="1" dirty="0" smtClean="0"/>
              <a:t> A, </a:t>
            </a:r>
            <a:r>
              <a:rPr lang="en-US" sz="1600" b="1" i="1" dirty="0" err="1" smtClean="0"/>
              <a:t>Drobnic</a:t>
            </a:r>
            <a:r>
              <a:rPr lang="en-US" sz="1600" b="1" i="1" dirty="0" smtClean="0"/>
              <a:t> F, </a:t>
            </a:r>
            <a:r>
              <a:rPr lang="en-US" sz="1600" b="1" i="1" dirty="0" err="1" smtClean="0"/>
              <a:t>Sureda</a:t>
            </a:r>
            <a:r>
              <a:rPr lang="en-US" sz="1600" b="1" i="1" dirty="0" smtClean="0"/>
              <a:t> A, et al. Sodium nitrate supplementation does not enhance performance of endurance athletes. Med </a:t>
            </a:r>
            <a:r>
              <a:rPr lang="en-US" sz="1600" b="1" i="1" dirty="0" err="1" smtClean="0"/>
              <a:t>Sci</a:t>
            </a:r>
            <a:r>
              <a:rPr lang="en-US" sz="1600" b="1" i="1" dirty="0" smtClean="0"/>
              <a:t> Sports </a:t>
            </a:r>
            <a:r>
              <a:rPr lang="en-US" sz="1600" b="1" i="1" dirty="0" err="1" smtClean="0"/>
              <a:t>Exerc</a:t>
            </a:r>
            <a:r>
              <a:rPr lang="en-US" sz="1600" b="1" i="1" dirty="0" smtClean="0"/>
              <a:t>. </a:t>
            </a:r>
            <a:r>
              <a:rPr lang="en-US" sz="1600" b="1" i="1" dirty="0" smtClean="0">
                <a:solidFill>
                  <a:srgbClr val="FF0000"/>
                </a:solidFill>
              </a:rPr>
              <a:t>2012</a:t>
            </a:r>
            <a:r>
              <a:rPr lang="en-US" sz="1600" b="1" i="1" dirty="0" smtClean="0"/>
              <a:t>;44(12):2400.</a:t>
            </a: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Christensen P, Nyberg M, </a:t>
            </a:r>
            <a:r>
              <a:rPr lang="en-US" sz="1600" b="1" i="1" dirty="0" err="1" smtClean="0"/>
              <a:t>Bangsbo</a:t>
            </a:r>
            <a:r>
              <a:rPr lang="en-US" sz="1600" b="1" i="1" dirty="0" smtClean="0"/>
              <a:t> J. Influence of nitrate supplementation on VO2 kinetics and endurance of elite cyclists. Scand J Med </a:t>
            </a:r>
            <a:r>
              <a:rPr lang="en-US" sz="1600" b="1" i="1" dirty="0" err="1" smtClean="0"/>
              <a:t>Sci</a:t>
            </a:r>
            <a:r>
              <a:rPr lang="en-US" sz="1600" b="1" i="1" dirty="0" smtClean="0"/>
              <a:t> Sports. </a:t>
            </a:r>
            <a:r>
              <a:rPr lang="en-US" sz="1600" b="1" i="1" dirty="0" smtClean="0">
                <a:solidFill>
                  <a:srgbClr val="FF0000"/>
                </a:solidFill>
              </a:rPr>
              <a:t>2013</a:t>
            </a:r>
            <a:r>
              <a:rPr lang="en-US" sz="1600" b="1" i="1" dirty="0" smtClean="0"/>
              <a:t>;23:e21-e31.</a:t>
            </a: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1600" b="1" i="1" dirty="0" smtClean="0"/>
              <a:t> </a:t>
            </a:r>
            <a:r>
              <a:rPr lang="cs-CZ" sz="1600" b="1" i="1" dirty="0" err="1" smtClean="0"/>
              <a:t>Sandbakk</a:t>
            </a:r>
            <a:r>
              <a:rPr lang="cs-CZ" sz="1600" b="1" i="1" dirty="0" smtClean="0"/>
              <a:t> SB, </a:t>
            </a:r>
            <a:r>
              <a:rPr lang="cs-CZ" sz="1600" b="1" i="1" dirty="0" err="1" smtClean="0"/>
              <a:t>Sandbakk</a:t>
            </a:r>
            <a:r>
              <a:rPr lang="cs-CZ" sz="1600" b="1" i="1" dirty="0" smtClean="0"/>
              <a:t> Ø, </a:t>
            </a:r>
            <a:r>
              <a:rPr lang="cs-CZ" sz="1600" b="1" i="1" dirty="0" err="1" smtClean="0"/>
              <a:t>Peacock</a:t>
            </a:r>
            <a:r>
              <a:rPr lang="cs-CZ" sz="1600" b="1" i="1" dirty="0" smtClean="0"/>
              <a:t> O, </a:t>
            </a:r>
            <a:r>
              <a:rPr lang="cs-CZ" sz="1600" b="1" i="1" dirty="0" err="1" smtClean="0"/>
              <a:t>James</a:t>
            </a:r>
            <a:r>
              <a:rPr lang="cs-CZ" sz="1600" b="1" i="1" dirty="0" smtClean="0"/>
              <a:t> P, </a:t>
            </a:r>
            <a:r>
              <a:rPr lang="cs-CZ" sz="1600" b="1" i="1" dirty="0" err="1" smtClean="0"/>
              <a:t>Welde</a:t>
            </a:r>
            <a:r>
              <a:rPr lang="cs-CZ" sz="1600" b="1" i="1" dirty="0" smtClean="0"/>
              <a:t> B, </a:t>
            </a:r>
            <a:r>
              <a:rPr lang="cs-CZ" sz="1600" b="1" i="1" dirty="0" err="1" smtClean="0"/>
              <a:t>Stokes</a:t>
            </a:r>
            <a:r>
              <a:rPr lang="cs-CZ" sz="1600" b="1" i="1" dirty="0" smtClean="0"/>
              <a:t> K, </a:t>
            </a:r>
            <a:r>
              <a:rPr lang="cs-CZ" sz="1600" b="1" i="1" dirty="0" err="1" smtClean="0"/>
              <a:t>et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al</a:t>
            </a:r>
            <a:r>
              <a:rPr lang="cs-CZ" sz="1600" b="1" i="1" dirty="0" smtClean="0"/>
              <a:t>. </a:t>
            </a:r>
            <a:r>
              <a:rPr lang="cs-CZ" sz="1600" b="1" i="1" dirty="0" err="1" smtClean="0"/>
              <a:t>Effects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of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acute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supplementation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of</a:t>
            </a:r>
            <a:r>
              <a:rPr lang="cs-CZ" sz="1600" b="1" i="1" dirty="0" smtClean="0"/>
              <a:t> L-arginine </a:t>
            </a:r>
            <a:r>
              <a:rPr lang="cs-CZ" sz="1600" b="1" i="1" dirty="0" err="1" smtClean="0"/>
              <a:t>and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nitrate</a:t>
            </a:r>
            <a:r>
              <a:rPr lang="cs-CZ" sz="1600" b="1" i="1" dirty="0" smtClean="0"/>
              <a:t> on </a:t>
            </a:r>
            <a:r>
              <a:rPr lang="cs-CZ" sz="1600" b="1" i="1" dirty="0" err="1" smtClean="0"/>
              <a:t>endurance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and</a:t>
            </a:r>
            <a:r>
              <a:rPr lang="cs-CZ" sz="1600" b="1" i="1" dirty="0" smtClean="0"/>
              <a:t> sprint performance in </a:t>
            </a:r>
            <a:r>
              <a:rPr lang="cs-CZ" sz="1600" b="1" i="1" dirty="0" err="1" smtClean="0"/>
              <a:t>elite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athletes</a:t>
            </a:r>
            <a:r>
              <a:rPr lang="cs-CZ" sz="1600" b="1" i="1" dirty="0" smtClean="0"/>
              <a:t>. </a:t>
            </a:r>
            <a:r>
              <a:rPr lang="cs-CZ" sz="1600" b="1" i="1" dirty="0" err="1" smtClean="0"/>
              <a:t>Nitric</a:t>
            </a:r>
            <a:r>
              <a:rPr lang="cs-CZ" sz="1600" b="1" i="1" dirty="0" smtClean="0"/>
              <a:t> Oxide. </a:t>
            </a:r>
            <a:r>
              <a:rPr lang="cs-CZ" sz="1600" b="1" i="1" dirty="0" smtClean="0">
                <a:solidFill>
                  <a:srgbClr val="FF0000"/>
                </a:solidFill>
              </a:rPr>
              <a:t>2014</a:t>
            </a:r>
            <a:r>
              <a:rPr lang="cs-CZ" sz="1600" b="1" i="1" dirty="0" smtClean="0"/>
              <a:t>;48:10-5.</a:t>
            </a:r>
          </a:p>
          <a:p>
            <a:pPr>
              <a:buFont typeface="Arial" pitchFamily="34" charset="0"/>
              <a:buChar char="•"/>
            </a:pPr>
            <a:r>
              <a:rPr lang="cs-CZ" sz="1600" b="1" i="1" dirty="0" err="1" smtClean="0"/>
              <a:t>Boorsma</a:t>
            </a:r>
            <a:r>
              <a:rPr lang="cs-CZ" sz="1600" b="1" i="1" dirty="0" smtClean="0"/>
              <a:t> R, </a:t>
            </a:r>
            <a:r>
              <a:rPr lang="cs-CZ" sz="1600" b="1" i="1" dirty="0" err="1" smtClean="0"/>
              <a:t>Whitfield</a:t>
            </a:r>
            <a:r>
              <a:rPr lang="cs-CZ" sz="1600" b="1" i="1" dirty="0" smtClean="0"/>
              <a:t> J, </a:t>
            </a:r>
            <a:r>
              <a:rPr lang="cs-CZ" sz="1600" b="1" i="1" dirty="0" err="1" smtClean="0"/>
              <a:t>Spriet</a:t>
            </a:r>
            <a:r>
              <a:rPr lang="cs-CZ" sz="1600" b="1" i="1" dirty="0" smtClean="0"/>
              <a:t> L. </a:t>
            </a:r>
            <a:r>
              <a:rPr lang="cs-CZ" sz="1600" b="1" i="1" dirty="0" err="1" smtClean="0"/>
              <a:t>Beetroot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juice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supplementation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does</a:t>
            </a:r>
            <a:r>
              <a:rPr lang="cs-CZ" sz="1600" b="1" i="1" dirty="0" smtClean="0"/>
              <a:t> not </a:t>
            </a:r>
            <a:r>
              <a:rPr lang="cs-CZ" sz="1600" b="1" i="1" dirty="0" err="1" smtClean="0"/>
              <a:t>improve</a:t>
            </a:r>
            <a:r>
              <a:rPr lang="cs-CZ" sz="1600" b="1" i="1" dirty="0" smtClean="0"/>
              <a:t> performance </a:t>
            </a:r>
            <a:r>
              <a:rPr lang="cs-CZ" sz="1600" b="1" i="1" dirty="0" err="1" smtClean="0"/>
              <a:t>of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elite</a:t>
            </a:r>
            <a:r>
              <a:rPr lang="cs-CZ" sz="1600" b="1" i="1" dirty="0" smtClean="0"/>
              <a:t> 1500-m </a:t>
            </a:r>
            <a:r>
              <a:rPr lang="cs-CZ" sz="1600" b="1" i="1" dirty="0" err="1" smtClean="0"/>
              <a:t>runners</a:t>
            </a:r>
            <a:r>
              <a:rPr lang="cs-CZ" sz="1600" b="1" i="1" dirty="0" smtClean="0"/>
              <a:t>. Med </a:t>
            </a:r>
            <a:r>
              <a:rPr lang="cs-CZ" sz="1600" b="1" i="1" dirty="0" err="1" smtClean="0"/>
              <a:t>Sci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Sports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Exerc</a:t>
            </a:r>
            <a:r>
              <a:rPr lang="cs-CZ" sz="1600" b="1" i="1" dirty="0" smtClean="0"/>
              <a:t>. </a:t>
            </a:r>
            <a:r>
              <a:rPr lang="cs-CZ" sz="1600" b="1" i="1" dirty="0" smtClean="0">
                <a:solidFill>
                  <a:srgbClr val="FF0000"/>
                </a:solidFill>
              </a:rPr>
              <a:t>2014</a:t>
            </a:r>
            <a:r>
              <a:rPr lang="cs-CZ" sz="1600" b="1" i="1" dirty="0" smtClean="0"/>
              <a:t>;46(12):2326-34.</a:t>
            </a:r>
          </a:p>
          <a:p>
            <a:endParaRPr lang="cs-CZ" sz="1600" b="1" i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 U 20 – 25 % SPORTOVCŮ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VÝRAZNÉ ZLEPŠENÍ ZÁVODNÍHO ČASU  </a:t>
            </a:r>
          </a:p>
          <a:p>
            <a:pPr>
              <a:buFont typeface="Arial" pitchFamily="34" charset="0"/>
              <a:buChar char="•"/>
            </a:pP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endParaRPr lang="cs-CZ" sz="1600" b="1" i="1" dirty="0" smtClean="0"/>
          </a:p>
          <a:p>
            <a:pPr algn="ctr"/>
            <a:endParaRPr lang="cs-CZ" sz="2400" b="1" i="1" dirty="0" smtClean="0"/>
          </a:p>
          <a:p>
            <a:pPr algn="ctr"/>
            <a:r>
              <a:rPr lang="cs-CZ" sz="2400" b="1" i="1" dirty="0" smtClean="0"/>
              <a:t>     </a:t>
            </a:r>
          </a:p>
          <a:p>
            <a:pPr algn="ctr"/>
            <a:endParaRPr lang="cs-CZ" sz="2400" b="1" i="1" dirty="0" smtClean="0"/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endParaRPr lang="cs-CZ" sz="2000" b="1" dirty="0" smtClean="0"/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000" b="1" dirty="0" smtClean="0"/>
              <a:t> </a:t>
            </a: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39552" y="332656"/>
            <a:ext cx="82089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rozdílné efektivity suplementace nitráty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elitních a hůře trénovaných sportovců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„RESPONDERS“ A „NON-RESPONDERS“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err="1" smtClean="0"/>
              <a:t>Boorsma</a:t>
            </a:r>
            <a:r>
              <a:rPr lang="en-US" sz="1600" b="1" i="1" dirty="0" smtClean="0"/>
              <a:t> R, Whitfield J, </a:t>
            </a:r>
            <a:r>
              <a:rPr lang="en-US" sz="1600" b="1" i="1" dirty="0" err="1" smtClean="0"/>
              <a:t>Spriet</a:t>
            </a:r>
            <a:r>
              <a:rPr lang="en-US" sz="1600" b="1" i="1" dirty="0" smtClean="0"/>
              <a:t> L. Beetroot Juice Supplementation Does Not Improve Performance of Elite 1500-m Runners. Med </a:t>
            </a:r>
            <a:r>
              <a:rPr lang="en-US" sz="1600" b="1" i="1" dirty="0" err="1" smtClean="0"/>
              <a:t>Sci</a:t>
            </a:r>
            <a:r>
              <a:rPr lang="en-US" sz="1600" b="1" i="1" dirty="0" smtClean="0"/>
              <a:t> Sports </a:t>
            </a:r>
            <a:r>
              <a:rPr lang="en-US" sz="1600" b="1" i="1" dirty="0" err="1" smtClean="0"/>
              <a:t>Exerc</a:t>
            </a:r>
            <a:r>
              <a:rPr lang="en-US" sz="1600" b="1" i="1" dirty="0" smtClean="0"/>
              <a:t>. </a:t>
            </a:r>
            <a:r>
              <a:rPr lang="en-US" b="1" i="1" dirty="0" smtClean="0">
                <a:solidFill>
                  <a:srgbClr val="FF0000"/>
                </a:solidFill>
              </a:rPr>
              <a:t>2014</a:t>
            </a:r>
            <a:r>
              <a:rPr lang="en-US" sz="1600" b="1" i="1" dirty="0" smtClean="0"/>
              <a:t>;46(12):2326-34.</a:t>
            </a: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Wilkerson DP, Hayward GM, Bailey SJ, </a:t>
            </a:r>
            <a:r>
              <a:rPr lang="en-US" sz="1600" b="1" i="1" dirty="0" err="1" smtClean="0"/>
              <a:t>Vanhatalo</a:t>
            </a:r>
            <a:r>
              <a:rPr lang="en-US" sz="1600" b="1" i="1" dirty="0" smtClean="0"/>
              <a:t> A, Blackwell JR, Jones AM. Influence of acute dietary nitrate supplementation on 50 mile time trial performance in well-trained cyclists. </a:t>
            </a:r>
            <a:r>
              <a:rPr lang="en-US" sz="1600" b="1" i="1" dirty="0" err="1" smtClean="0"/>
              <a:t>Eur</a:t>
            </a:r>
            <a:r>
              <a:rPr lang="en-US" sz="1600" b="1" i="1" dirty="0" smtClean="0"/>
              <a:t> J </a:t>
            </a:r>
            <a:r>
              <a:rPr lang="en-US" sz="1600" b="1" i="1" dirty="0" err="1" smtClean="0"/>
              <a:t>Appl</a:t>
            </a:r>
            <a:r>
              <a:rPr lang="en-US" sz="1600" b="1" i="1" dirty="0" smtClean="0"/>
              <a:t> Physiol. </a:t>
            </a:r>
            <a:r>
              <a:rPr lang="en-US" b="1" i="1" dirty="0" smtClean="0">
                <a:solidFill>
                  <a:srgbClr val="FF0000"/>
                </a:solidFill>
              </a:rPr>
              <a:t>2012</a:t>
            </a:r>
            <a:r>
              <a:rPr lang="en-US" sz="1600" b="1" i="1" dirty="0" smtClean="0"/>
              <a:t>;112(12):4127-34.</a:t>
            </a: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i="1" dirty="0" err="1" smtClean="0"/>
              <a:t>Totzeck</a:t>
            </a:r>
            <a:r>
              <a:rPr lang="en-US" sz="1600" b="1" i="1" dirty="0" smtClean="0"/>
              <a:t> M, </a:t>
            </a:r>
            <a:r>
              <a:rPr lang="en-US" sz="1600" b="1" i="1" dirty="0" err="1" smtClean="0"/>
              <a:t>Hendgen</a:t>
            </a:r>
            <a:r>
              <a:rPr lang="en-US" sz="1600" b="1" i="1" dirty="0" smtClean="0"/>
              <a:t>-Cotta UB, </a:t>
            </a:r>
            <a:r>
              <a:rPr lang="en-US" sz="1600" b="1" i="1" dirty="0" err="1" smtClean="0"/>
              <a:t>Rammos</a:t>
            </a:r>
            <a:r>
              <a:rPr lang="en-US" sz="1600" b="1" i="1" dirty="0" smtClean="0"/>
              <a:t> C, </a:t>
            </a:r>
            <a:r>
              <a:rPr lang="en-US" sz="1600" b="1" i="1" dirty="0" err="1" smtClean="0"/>
              <a:t>Frommke</a:t>
            </a:r>
            <a:r>
              <a:rPr lang="en-US" sz="1600" b="1" i="1" dirty="0" smtClean="0"/>
              <a:t> L-M, </a:t>
            </a:r>
            <a:r>
              <a:rPr lang="en-US" sz="1600" b="1" i="1" dirty="0" err="1" smtClean="0"/>
              <a:t>Knackstedt</a:t>
            </a:r>
            <a:r>
              <a:rPr lang="en-US" sz="1600" b="1" i="1" dirty="0" smtClean="0"/>
              <a:t> C, </a:t>
            </a:r>
            <a:r>
              <a:rPr lang="en-US" sz="1600" b="1" i="1" dirty="0" err="1" smtClean="0"/>
              <a:t>Predel</a:t>
            </a:r>
            <a:r>
              <a:rPr lang="en-US" sz="1600" b="1" i="1" dirty="0" smtClean="0"/>
              <a:t> H-G, et al. Higher endogenous nitrite levels are associated with superior exercise capacity in highly trained athletes. Nitric Oxide. </a:t>
            </a:r>
            <a:r>
              <a:rPr lang="en-US" b="1" i="1" dirty="0" smtClean="0">
                <a:solidFill>
                  <a:srgbClr val="FF0000"/>
                </a:solidFill>
              </a:rPr>
              <a:t>2012</a:t>
            </a:r>
            <a:r>
              <a:rPr lang="en-US" sz="1600" b="1" i="1" dirty="0" smtClean="0"/>
              <a:t>;27(2):75-81.</a:t>
            </a: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Christensen P, Nyberg M, </a:t>
            </a:r>
            <a:r>
              <a:rPr lang="en-US" sz="1600" b="1" i="1" dirty="0" err="1" smtClean="0"/>
              <a:t>Bangsbo</a:t>
            </a:r>
            <a:r>
              <a:rPr lang="en-US" sz="1600" b="1" i="1" dirty="0" smtClean="0"/>
              <a:t> J. Influence of nitrate supplementation on VO2 kinetics and endurance of elite cyclists. Scand J Med </a:t>
            </a:r>
            <a:r>
              <a:rPr lang="en-US" sz="1600" b="1" i="1" dirty="0" err="1" smtClean="0"/>
              <a:t>Sci</a:t>
            </a:r>
            <a:r>
              <a:rPr lang="en-US" sz="1600" b="1" i="1" dirty="0" smtClean="0"/>
              <a:t> Sports. </a:t>
            </a:r>
            <a:r>
              <a:rPr lang="en-US" b="1" i="1" dirty="0" smtClean="0">
                <a:solidFill>
                  <a:srgbClr val="FF0000"/>
                </a:solidFill>
              </a:rPr>
              <a:t>2013</a:t>
            </a:r>
            <a:r>
              <a:rPr lang="en-US" sz="1600" b="1" i="1" dirty="0" smtClean="0"/>
              <a:t>;23:e21-e31.</a:t>
            </a: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i="1" dirty="0" err="1" smtClean="0"/>
              <a:t>Jonvik</a:t>
            </a:r>
            <a:r>
              <a:rPr lang="en-US" sz="1600" b="1" i="1" dirty="0" smtClean="0"/>
              <a:t> KL, </a:t>
            </a:r>
            <a:r>
              <a:rPr lang="en-US" sz="1600" b="1" i="1" dirty="0" err="1" smtClean="0"/>
              <a:t>Nyakayiru</a:t>
            </a:r>
            <a:r>
              <a:rPr lang="en-US" sz="1600" b="1" i="1" dirty="0" smtClean="0"/>
              <a:t> J, van Loon LJ, </a:t>
            </a:r>
            <a:r>
              <a:rPr lang="en-US" sz="1600" b="1" i="1" dirty="0" err="1" smtClean="0"/>
              <a:t>Verdijk</a:t>
            </a:r>
            <a:r>
              <a:rPr lang="en-US" sz="1600" b="1" i="1" dirty="0" smtClean="0"/>
              <a:t> LB. Last Word on Viewpoint: Can elite athletes benefit from dietary nitrate supplementation? J </a:t>
            </a:r>
            <a:r>
              <a:rPr lang="en-US" sz="1600" b="1" i="1" dirty="0" err="1" smtClean="0"/>
              <a:t>Appl</a:t>
            </a:r>
            <a:r>
              <a:rPr lang="en-US" sz="1600" b="1" i="1" dirty="0" smtClean="0"/>
              <a:t> Physiol. </a:t>
            </a:r>
            <a:r>
              <a:rPr lang="en-US" b="1" i="1" dirty="0" smtClean="0">
                <a:solidFill>
                  <a:srgbClr val="FF0000"/>
                </a:solidFill>
              </a:rPr>
              <a:t>2015</a:t>
            </a:r>
            <a:r>
              <a:rPr lang="en-US" sz="1600" b="1" i="1" dirty="0" smtClean="0"/>
              <a:t>;119(6):770.</a:t>
            </a:r>
            <a:endParaRPr lang="cs-CZ" sz="16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1600" b="1" i="1" dirty="0" smtClean="0"/>
              <a:t>Štulrajterová L, Stejskal P. </a:t>
            </a:r>
            <a:r>
              <a:rPr lang="cs-CZ" sz="1600" b="1" i="1" dirty="0" err="1" smtClean="0"/>
              <a:t>Effect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of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dietary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nitrate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supplementation</a:t>
            </a:r>
            <a:r>
              <a:rPr lang="cs-CZ" sz="1600" b="1" i="1" dirty="0" smtClean="0"/>
              <a:t> on plasma </a:t>
            </a:r>
            <a:r>
              <a:rPr lang="cs-CZ" sz="1600" b="1" i="1" dirty="0" err="1" smtClean="0"/>
              <a:t>nitrate</a:t>
            </a:r>
            <a:r>
              <a:rPr lang="cs-CZ" sz="1600" b="1" i="1" dirty="0" smtClean="0"/>
              <a:t>/nitrite in </a:t>
            </a:r>
            <a:r>
              <a:rPr lang="cs-CZ" sz="1600" b="1" i="1" dirty="0" err="1" smtClean="0"/>
              <a:t>physically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active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men</a:t>
            </a:r>
            <a:r>
              <a:rPr lang="cs-CZ" sz="1600" b="1" i="1" dirty="0" smtClean="0"/>
              <a:t>. [</a:t>
            </a:r>
            <a:r>
              <a:rPr lang="cs-CZ" sz="1600" b="1" i="1" dirty="0" err="1" smtClean="0"/>
              <a:t>Lecture</a:t>
            </a:r>
            <a:r>
              <a:rPr lang="cs-CZ" sz="1600" b="1" i="1" dirty="0" smtClean="0"/>
              <a:t>]. Brno, Sport </a:t>
            </a:r>
            <a:r>
              <a:rPr lang="cs-CZ" sz="1600" b="1" i="1" dirty="0" err="1" smtClean="0"/>
              <a:t>and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Quality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of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Life</a:t>
            </a:r>
            <a:r>
              <a:rPr lang="cs-CZ" sz="1600" b="1" i="1" dirty="0" smtClean="0"/>
              <a:t>, </a:t>
            </a:r>
            <a:r>
              <a:rPr lang="cs-CZ" sz="1600" b="1" i="1" dirty="0" err="1" smtClean="0"/>
              <a:t>November</a:t>
            </a:r>
            <a:r>
              <a:rPr lang="cs-CZ" sz="1600" b="1" i="1" dirty="0" smtClean="0"/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2015</a:t>
            </a:r>
            <a:r>
              <a:rPr lang="cs-CZ" sz="1600" b="1" i="1" dirty="0" smtClean="0"/>
              <a:t>. 2015.</a:t>
            </a:r>
          </a:p>
          <a:p>
            <a:pPr>
              <a:buFont typeface="Arial" pitchFamily="34" charset="0"/>
              <a:buChar char="•"/>
            </a:pPr>
            <a:endParaRPr lang="cs-CZ" sz="1600" b="1" i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Stejná dávka nitrátové suplementace</a:t>
            </a:r>
          </a:p>
          <a:p>
            <a:pPr algn="ctr"/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Respodners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zvýšení plazmatických nitritů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responders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bez efektu</a:t>
            </a: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8" name="AutoShape 6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data:image/png;base64,iVBORw0KGgoAAAANSUhEUgAAAUwAAACYCAMAAAC4aCDgAAAAjVBMVEX////+/v4AAAD7+/vx8fH4+Pj19fWqqqrBwcHn5+fr6+uRkZGgoKClpaXu7u7g4ODMzMxYWFi9vb3c3NyysrLS0tIrKyuVlZXX19eCgoJ9fX1xcXHHx8dnZ2e2traKioo9PT1RUVE1NTVERERqamp2dnYjIyMwMDBOTk4gICA5OTlISEgUFBQhISEQEBCg+oYoAAAabUlEQVR4nO0dCYOivC5tuQW5QW4vvNf///NeWnTGUVFwdGe+t2Z3XQ9I25CrbZoAvOENb+gF5OT1Dd8EJhMGjLyp+RTIbIC5/ebNp8AEibkdvYn5FHDjsozsn+7F/wkURZLs3mL+HOBivnqL+XNgMiIwfhPzOWDqQEz9X/KNCEFX8CXjRaQj9grEvxeQkOxVksh2+msQ/1rQVms3fw1qtvyniMnA2nt6QMvnSTpptAZ/IUvjWVj/A0CIQXXIwKbyE4kJQ7OIBU9u/inOhHJulLNAnzhPw0jA3hdBRh18t/mnOBPUJKzXWVh4z8PJZiZo4K0V8m/pTAKjNU77AKj0PINuU9ALX55owKL/NGeiwiINMNLFfSQwz2QmFWmXpVxy+P3QQtu12ni4peMgiQGmZ5z5cVcne0fEn58DRhj+bV7E39uXY1eVbLfd1Qfis1t9JxwtJ6hA3n6tQQFqCWbob20N+EJ0xMAEibqsGd/t0KuB91NQk3DC3t804L8bzhBE1+/yCxPPhhzwtj6oeQpDsJb4jvsIF5eRDwz34UeJyVY6sJmEvY1REwaD+3eEKcAwlQvC5FS52XWnRhHGq4FMSlS0o5bLCCizqFqtbahGzfy80Qn8RZ1uApBiBtLdnhE53dGK3RMtopQKkBJy1M75kzU0W2Dndwq+q6gFanrnciReSU2wlwqKphxJN1lTw8fjFfyuzVqBWdiKlBBnkCtofhbK50o7F+xkG4YLS1oSMNZ3WI5AUei2W90dgE9rkClMHAIr7c7VPYFFQa6tOYcl5tIIkvt3BMVUt7cyHY3C5W2Tnm81rcrwDdkmKUzaiHlUF4SNiwqKUDkCkXCCgO7DcDPynem9fhkU+czeK7evQqd2OXWAwjxkpHjyrJgtk7iiEr5LA88tE2g1utw22eiqB1W+1VeMFq67lqD9eiTmIqlcTkw2Nqah67ddK4TaDoFE0nSUOeOlgMgFf8eFlhqR667uEnO0Rs0/pL7A1GLVRUNbe4PErKfbGQ2BdTJtHYFF+PDXkq2SJIACpaTVuUDVFlNUA14KWeKioACMJTm8Ma3MuZjPIffI2BhFY7/FwRH60UThI5HirNwRkwUoMjH2aOnsnTFGLb28NxKlYWMGJk2Ulh1jQcwxpNYC5rkii/WaJ5ostrOB7UdLs0pU0GkCbNh2qbenJRgQ1CDRjULRDYn0WZ2190VzkY8zb55aUzQuOF1UrloHRBCOaUAUsjYgoUc7xQeeFZK0iocbfJB3iQnJ2LfHJiiQ73bB9V4RdBeQmMqOizmAmzvuXZPVA5iqEGKORsrKCQl4OWi0Gp49LiGGoy01ie5ScFTkuVSeIzHrkQkzuRW3jVf6pcbyeTAEudKV6dbh2uIL02BL9pymijHfs7lEJPd0Q01J1rsBkTJGlOLOQLA75nJqMrbdjMCi4/DCmeICEFBbnzDIKWSoseb5WM7y5/n5h4GFi/DoDyKXlF87gu+NOU0YSWgqkUZ7cqOB/8lufBe7iZqECNdbSmghncs6G9CVjbJZGOe+60HFMtZ8f2cgzfMXyihTEKl76fc4a+pxXM3z5P9kPfKfSUyuXXz0ST7nfBbd+tBMzpoXZtLxCH2iCJ+mzMgnSNGt59pMSIKCcA0mSNLI88kVyOTLvQfhdIcT8+Ns55Sa4j52azJ6vBbvFuaEgT+jKtoZlKSjBRBIpTmthTJt+sInK+Dx/bsn+/m5myUnKO2CVhKfiTRTIy3inZtQUz6nXBjhTP1OX6xibn5+YjEdO5+cYbs0kYc1cvzzBsN11342goAuncO0jjMEskh43n+Fqt7wycQ8rEacfNQW1DrMiH2XVoqCEm5cWGOcTkjXjcoZenaC28hobTRvUSInPqh0NWqfaj4ARCiUVJErWtiHAeUbqjI4n7oTTXs+MckXF5CTUDbpjK//GiktcLz7lQNXRO3mYtDxmi9D4Fc7M2oh8Vi52HngjP+UHReFuoLQLuEKZ3TI+BXn+UbULkdAPl5eDMOEZjbMNiE40cJ7aotMpescnaUYDJfGytO1VvNwtN3CAWe5BXnAOfRHl5MYjMbUHMKQizk80xvjmz4pPikJJXyiv2SlRzweTsQh6PkObfgLHli/DqHLTccDyiOAnrjoejAI/pSaY6p9LtA9GQRKe0XVjFbsx2kpOiAn/Km+YLCI20Ib8VTDc9kITtsE7/8C4P6Y4z5Twk9wo5VYSi9ey+X2pnB+dsH4Ewh6oC8zd/Kfv7F79qrgk/7wUmIq6zcxnwbyX9kkf/YC8HcAdearNM7fIebv4cyXEvPvhG/8KmJO3sR8GuSrl/m7/xwxyWj2Mtx/h5jFk7dzvwOj8X9czJ8YrvdNIP99Yma/hphogMYvQy1Hf4WYv0TM+VoqciYTa8dXzqt0WBm+hZtv2TexYi1YmjjHBxs4IOBizsRa/w9P0EVkHN/3PWzZfF3wOH58sJN8A0gcgWmPvWta+AYReLd1qXlcP73YwcApZNAzyGTCUuU8dpMoZvaw30FI6gDEhhUCmC3xcYQoQeU/2gKI2bCFNjQYmoQY5v3rXwkESlpBuIQIn+5ieLG1txo4PJ6GPLRGxxZ7A7Z66rUbXMK2lRbxPWD5sVVAAjHNocz0DV+MfgjFEyEoZv5oA5vcydcXYTPOFgkaEfmxFV4yrlNY6VUchts2G1HOhW+mPHoiDomZRaxM9FnoqK9zmDtCkIYLHM0yS+v9BWdqBX4TOePtQwLEImWcu8NqXBT7NmKaJhB5mc/GD5+TiS21zhN9VxSre/E1LwMhuoo5DGpItltYKgCRca7DDbTGZZHY8p/2cKOruBGR40Gk2NF0mGg3Jik+6hazdm1/23cATAzAg9iEVV3ZLvDgtx8CTjdvT4dBhhw0g4VEZGqccSZq92g2s4Gl98KNz3AzGM5pDMjqFtVTFafPrX61utiuJELmvXmfiN3AGQwGYNPa3jAY3Q+jexmMZmh7wEdrbQcQyIQE52EwvL8KEHsTdNZoh0AsEaPGAoURVclt1BctaTl4gJXETUf3Fpr7+Es4pWjJcwetqGeo6OKpfVA8DxhINc067CnwyAm3UNWuBkicZOGRS51pwy/8U3l9dKaI59Azmg6b23/YwZRi6oZw70gQCH+bhWXpdSUm3y6f0HjYfT7CHXrNsvq4s4har3hMz/GwMCE/6LR760iDbs1rTXRm544OE1rrV2J+2qF0+rXAxcWkW37XSRvkh6IQ7BWNO/uN6r2TIicgwg6mfadMSW9V50zX5U/PHY9grYzuu/ZeH+eNSSJMsd9AzZuRydcgSl8RCfYYYO+7d8XYdZdAQqTlnUM6V4DPDPpNsH7TwWCrBysQoHbnuSQnZv/4YHvXN1fNX1kl7QhqL7ka1H2IGfUmJoGt19O5+a8SE+lDla4K9iHOJMQbQ6/Z6nOIKQ53i2yeh250PI5/Bv04E5IOpy3h0KFHxJzAtKc9fw5nEiLD50I/d610o/8EoB9nEmV/19khx4sf4kzm035JIJ8k5t5Cgnz+8VFaLdZXThbdgVZitnB5zs8psauyjmISaIdjPF2ISa4Ceqc2iBNCV3/VnOaIzQeW7sS83msOigwBrUBziS3AgFUiK2nR1+fqKeZob6O6vfszuh4cNh46ELPl+5IG7VbOpVOREunj5j6c2dKiQ3ejMh2HThEuxwibxKBIeYX2PWbQSkzbUq9CYFK6TczPz0FQlsf3O4owq7igdiCm7WnXwInpvjZPfssdJz++n/IWVuawLzH5cYxRyynCmFI1SEcbp1CwKQR7xM/dyuu+WWdbZ4i+aV2C+C4IVHx3hCSLKE0C04xN01oIYjasc19n5tXgKsSxGX9+quoxpVNzEOOfQRzxFqaDTwp2JSaBWGPXE6Sw0uOHl811Zmc1QqbCTkMJiTphPoHeYn6lL6M4GjSC6dJ1dThn/riYX4IerIoDl8zpPglPZ6ldxVzbLKLNdceOf2fNQY4+Z8s5TWrae/fkOjEPG+e8lSYm4eQALju55HjIxZg3p2XNQD5824GY7ID9YOyapR7y8dNhmIdtdpMOmv/N4ddlqK7EZEpcKi3LEPykEj4s3f/8bJtmfzdBvZqmhSEy7ntVxQjxZkMIRqBnEqjzzIRyXs91LwfjQ0Ng494+l/JT16wDZ3pFjpepg5gxOdVRp4GeyjAoCg/Kwq2U2Ie8PFwLupsxO4QLhu5ugILWFCxX+vbx0gfU6154uCiQomrlLwBGNINEg4pqMDcNtzQHipVaFtr1j6YZQxu8o+XJuZf7xBxu7alN2DoMGZFpAXGJpiCEsefPnMQ0atV1PrqHbpe8WNCIb519xdKdmL1OiokIm77UDJJrzhSBESdmZoOrg11k+UAjq9CFeQkjNyjKwlS3VfZla9pAw2B9wYVz85u90UyIPbxvbPKsAHPP8sAtMxjr6D3HabnyijouTuxjRelCvsaZHQfdizYPLerxR3/tRttFYtY+uDa+lTdpjvxJpbQEvwjcwAGz1svNl8ZVSr+ojANntvfKMzkzKtoQOVBZybNY82lNYWaDg1Q0c3DjMD0h5hAf1+WkJDrLgPaT4NH46sKCPQHDL2MjIuDP0LiFrjccmKmpo5jzndh4APbu9AbCInq6dkxA2k1uOmp6ARPfzgcwd0CekZzmc8uee6twuMoTvkO5ciD43FcmMKD0MkxpubJ/fBftAATy6Tpv1klOvmbEsCC0SLoKQcRAxT46P4aZz7MSch5E4JUnBkggwudydohIL/gB4Va+YfHSgmyYLStu6ggkTsIgNM1JoYKVoy+BkynH+myBSLsr3opdiFPXv+KMH2pli4qHe0pMkbCkCfk55mk4ui9wDPz7SiP+aTv7+iUBZymOK19vWoamgo3M03Uc7jxm4zp4P2dTFoteBoPw4Ai0fL+BliIM08joYPiFDmJRoUkLyQ6Le+zwHWnIfhEOK1jzqzHgW8NiG/n6UMkR+zGnCju84/+zz/Y+LgeFXnrF+BxkbGT0W2SdR1+LlBYPd6dJrgnL8Hxbt8liJMFjcYgneBqk1hyurGc1QQjSD2fTPAJ2L6CLx3M0N8KJfql2zh58eCjr6o1smn1AyQ7tXTQS8kQgv8Kqkya1i9vkXnmgR74Chg6MJ0HKA+VksMclSp4i6fGhYu8MQnS+LIZcWJ6tjDVSAcFuKmIRHm3kiYAjNQpaS49llEC9qGYiN9QsM+l5IRWkRcIzbD3MnIQn7ZN3Cu+bGqlL9UofCc/lVXTfPX0liKeLqrNnBNoBCk2yav7GQ+9Im5xnwEGF6a+o1W+n7AREtP0w4tvwysJAB1a+klyXiRxU173mvw1CHpl1ZY7RAebjYpNCWtimBcxYnhsCYTLUK35N175BSAt3rWiTwF8hHaf6palp9LZGfyiU8BKawzoPgJvjJD+ucpenys1bAn+/c6zRmYMSjRYjN59KwG5sOMfm71CbCER+LNrE1VBn6ix0iZuqUYtb8B1ios5UdrqNyjl2NTduD48a/B5iwoPEHDIiDUm1QqfdCdrSm36HmBJacBvCJT/nE7fl2ebwf0DMZo9lLim3UkDNv3WsEQ2MjQpdOP83qPWriPlohR6kYjpdFrdqhH3rwC13NrzNZtfkYG6/7jcR85WlO+Z/4/TybyLmw2LeAbLyZag/4TcRk72wENe/RkxCZueHqZ4H/xwx2QurmmXBy1B/wq8i5vR1OVH/NWICmb2uRPY/Rkx05qbfSUVwG/6viXklgQmBWTsxyWe8UQfcl9/dICZpCfbr38gNYhJyvqnyPLiOetZaYOqwfdipM1c7fYuY8EBe56szoVvEbF5eQ00mnbeLn25wJlPdouvJums0r9tdI1kb5P1Xda/15dYSXJjW+WtyALN4uZzlX7b6eGTd4utXJ3ewYut547oLciWZTr8WXOPxVq55TbPw34bjWbKZyf1k0Eg3M/PLDXwRJImvR1zhl+nOtKbFC0piE8jGI8mj3sn6v1hoj2giXW/OnPBrxh2WfuRpbdtZdHrYj/DtQ7Hne4mcgMuDlJKsj6QTaVH7zqo421cuKD94fjUUrVwi77PJ94N7LyHfALjg75WThktKS14oxbp6hyjXwEtR3QUkS2lBfdptZU6ToT2jV4XwEJtIL9KC3IK0ArOE7akelhNa6P6MDq7IMgNenAjJfa/S3SNQmba5sezx6KD8GeiidADhyS6WIVzIHJl6PJw8cO/jnoVOMs999zgMvv8TiUhTi6O+MBxOYW7G02Dq9zmDutG1LAnLQ6wYl3CNRuKQUkn3zpW99Y3D+58vWktzPQ6J5Ztr05g40MT2yCZd+YctaKPmhVLO2cT1iCyTu9UVEcahWkxiuyEm4akPD5uGDHj5mouzvvZSD8PQQM7s3n8WDePJStUmx0Z4kRC52WRVqsssGahLNKbILJy+wJznMy7mxkJquMFb0OAQ5cI1Fyq4o27/aFrjqcGN/a09gwPMLR7IGhxsFQ7N1Rs8/Pk4G14Z6/RRIdNwRRz0S3fsOhCrkDaR7nzP3PWF4yNKNo1OSy0dhqHtkCeVsfUCA0RWaA30sSmEjj/Vr9xPSjrVPorvNr2xdlm267KT6lOHsJByRgcW7HengXCE18GahafBR4SM9gOn2vebyGo7W1ZEqBgi8qLdV7+LBPsoP31k+GawqwaL9AVeOyFSOl4teaoCUbzGP48QFJWQwq8Oox+oHfiSx19sVpMlL18GIbLIaaYCwfp2StOTxSmurweTuN9yFQF17U42ohhVeFkYpwn3OTsREMbx82rec5CwVYkf4WCGbJMh4+HTW3GI4Utf+IdhKlQnKKLGLRkJQkrOsDUCReZRf+LwJLNtri14XTvpq3PZxAXZE25yUVPbwvz5AqN+WRvraiNwKMUphT7HwWulDc+dS/47qv5CJGGzRf0yo3ladovn9whUFrfk/AQAzUGmTGnzhDj4Y7zIo1s6AP/PdDod8rRWtDXryUwnJOLBFuWSgZPhY5pelDE7AppcG437eu9jA1xhK6v9fnW7GDAHNtaBTbmmr12RPQ59j+viQkTqqxz83RqHqGz3dGyAs1/zYpt3GukKFdqZQYDofLpQyI4N4/aEJ/jc1ZBXcB1SfYMeYlLI+MFYt/ntOE7+j4liyfkch0qu95tzkVSFITWgXBnUgdHaqFMg9fwu15Ap8u+fIScmGrI45n+v87Mo4G56Cqpsm0oFkrByFSSuET1t9Up1B/GKYxutzATWTRBwW8f5D0EhxJFyEd7FPK2ENWm5fhVb1l7nJ6Xrqe6IEsjXcZOGyLWF/+lmjQ3E8U5CwdzfLxc3tkpvxzOl1vFOFmcVWh7AQbl4M2zE8CkvX7hTubuWj+800RlUt1RX3PL5M9jY0d3y4GDyWZ7irHnn1nWFXdI2LVevsqoSgV/qIF+F2d2+ZDwfB0tNxBm4U7SFyn50VwLHWZJS7qpmuVlb91LwoUmY8JB5e8dJG9W8OLEdPUtp8mdZBUoVjGYwmq7vE1Ok+5uK/ATOQlTKztqU5krnx3J8yw4qKGb3l0SQz2HoavxsVqGhehWVoe9yJvpwkaKrduLBdnY3nyEZcdJtHa5YjZ3DB2M+LbVmFfPZz1yr4zG+oR1UcVbEbgFBNBisPcjceL5pO8W3tIHs/CifxQko9G6XiREl6liFyVytt+CtLetPcN82LFEp7/Vp6U481Pt3iclI4QaIvpxa1tKEwlUHPR3adiC6TsDXDX2l4axc7rCIiLZ5UCK/+LHJ99rK6iIZ5AdoCgFP0sMZ96LCDsk8hoPUw+GqNfqiEKaV0yEFX6AQoiq+73o8e+Q9v5cLN6LHLjtpylcXg6zSn2XNG5+PSEZtHg8537vjcJKZwDE3R9t4m+LIjJUbvxPuZhLEmlCsZkJ0ns/8Eo5VkculcajIfKeNQ/8F3kOx5CdXiVvYVo8ceb0gLP5CtSi0bulzJzMPAxq0+mWx3yQu1FcfIUFXyu2eW/G1cDhR9yLk8JKap2eNkK5be294wxve8IY3vOEZ8M2aSQ+018+dOJ2RXP7wy4AorTPQ17Qn90t2LIsp0ZVOPlpL55Ugdkf+ZnusX2C+LohpXHaS9UTUAM/yz2Rw80MkjiS2MoIvuRX7QqVALebSINXNFF/sI4tvIDb4m6bkJh/J8LPBnjPnVNzhuG5gkWZPH++fwOBm1xlUbiZ6wK+biN5NDhlB2GHSYUqktajWTUhwbCDbbgZJYlZuKltOPTECI6n7lVg5hdoAF+aQSYU7CJNJ7hZy4Az0RIltAonOu60fG6wV0aBqVFnac01H7LZLY4UYlk1dK3FjWdVdqOxs0k4JpsZQDvLS8gdQuy5+URdzuxxanlv42SQMi0Kaba0U7q9wX0JlQIpP054rk6FTgasknpoHse2S3qV5PiAp6g3UoyTOh4lmwpaFFQ+Ew/7i8Csdkq1o0B2GA3ClyguwQaTCtqfSR0pMEoNvktWkgECFWon1AtxwYN9YyxnohBV8mdt1TI4isMAdmcMqU0cjfOBGuixjA+ajLkF/FwMXubGWmRsUkA8Ijq3Mw2CAY3t8VbpWsJf2ejQI/UTzYCbnFSkqUGZ8BTgRJmI6Fw3GjD89zQliw4W+ZaxFEI6yGRK7ZisIcpSImvc7VI0bxPQSnqEexcDVLBlRqIHk+gO/0keL0DQGE70sKx/Ch9aRVXdik5EKchUDSZIJink40oLhAAaP6kxiSvzmMUhFqjoOhKik1DC2oVDQCeENMt8UDUKSTiQVG/QCYwBVTwtaTVY8rqGYaJZiTawRqs9Ux37bmtEefcKI6VbgaepogBStCGHzNMZ/JX6N0h44bpX7ExXadrtuDhyaJVOuh1E3Z7xEAxPvH1+oa8Lf81gglw8GiC/1Z+iKNEtLaI5kXrGJNwiN5j/kjeoHaDtJY+o+YrPZYdG5rXOHaqLYMeXzpqPJ+qh/6VnfTCDEZOOiFt3jIClnpUBl6eL5MOOBlOh/BYbf9DNF1qvnuapM/ko7Il/x5l52BuK7wN3FbyJ4IAtnK1w8mCvCJ0LtfiU1f0cKrze84Q1veMMb3vCGN7zhDZ3hfwBHb0rtUa9uAAAAAElFTkSuQmCC"/>
          <p:cNvSpPr>
            <a:spLocks noChangeAspect="1" noChangeArrowheads="1"/>
          </p:cNvSpPr>
          <p:nvPr/>
        </p:nvSpPr>
        <p:spPr bwMode="auto">
          <a:xfrm>
            <a:off x="155575" y="-693738"/>
            <a:ext cx="31623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67544" y="332656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rozdílné efektivity suplementace nitráty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elitních a hůře trénovaných sportovců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„RESPONDERS“ A „NON-RESPONDERS“</a:t>
            </a:r>
          </a:p>
          <a:p>
            <a:r>
              <a:rPr lang="it-IT" sz="1600" b="1" i="1" dirty="0" smtClean="0"/>
              <a:t>Poveda J, Riestra A, Salas E, Cagigas M, López-Somoza C, Amado J, et al. </a:t>
            </a:r>
            <a:r>
              <a:rPr lang="cs-CZ" sz="1600" b="1" i="1" dirty="0" err="1" smtClean="0"/>
              <a:t>Contribution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of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nitric</a:t>
            </a:r>
            <a:r>
              <a:rPr lang="cs-CZ" sz="1600" b="1" i="1" dirty="0" smtClean="0"/>
              <a:t> oxide to </a:t>
            </a:r>
            <a:r>
              <a:rPr lang="cs-CZ" sz="1600" b="1" i="1" dirty="0" err="1" smtClean="0"/>
              <a:t>exercise</a:t>
            </a:r>
            <a:r>
              <a:rPr lang="cs-CZ" sz="1600" b="1" i="1" dirty="0" smtClean="0"/>
              <a:t>-</a:t>
            </a:r>
            <a:r>
              <a:rPr lang="cs-CZ" sz="1600" b="1" i="1" dirty="0" err="1" smtClean="0"/>
              <a:t>induced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changes</a:t>
            </a:r>
            <a:r>
              <a:rPr lang="cs-CZ" sz="1600" b="1" i="1" dirty="0" smtClean="0"/>
              <a:t> in </a:t>
            </a:r>
            <a:r>
              <a:rPr lang="cs-CZ" sz="1600" b="1" i="1" dirty="0" err="1" smtClean="0"/>
              <a:t>healthy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volunteers</a:t>
            </a:r>
            <a:r>
              <a:rPr lang="cs-CZ" sz="1600" b="1" i="1" dirty="0" smtClean="0"/>
              <a:t>: </a:t>
            </a:r>
            <a:r>
              <a:rPr lang="cs-CZ" sz="1600" b="1" i="1" dirty="0" err="1" smtClean="0"/>
              <a:t>effects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of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acute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exercise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and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long</a:t>
            </a:r>
            <a:r>
              <a:rPr lang="cs-CZ" sz="1600" b="1" i="1" dirty="0" smtClean="0"/>
              <a:t>-term </a:t>
            </a:r>
            <a:r>
              <a:rPr lang="cs-CZ" sz="1600" b="1" i="1" dirty="0" err="1" smtClean="0"/>
              <a:t>physical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training</a:t>
            </a:r>
            <a:r>
              <a:rPr lang="cs-CZ" sz="1600" b="1" i="1" dirty="0" smtClean="0"/>
              <a:t>. Eur J </a:t>
            </a:r>
            <a:r>
              <a:rPr lang="cs-CZ" sz="1600" b="1" i="1" dirty="0" err="1" smtClean="0"/>
              <a:t>Clin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Invest</a:t>
            </a:r>
            <a:r>
              <a:rPr lang="cs-CZ" sz="1600" b="1" i="1" dirty="0" smtClean="0"/>
              <a:t>. 1997;27(11):967-71.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Vytrvalostně trénovaní sportovci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vyšší hladina plazmatických nitritů</a:t>
            </a:r>
          </a:p>
          <a:p>
            <a:pPr algn="ctr"/>
            <a:r>
              <a:rPr lang="cs-CZ" sz="2000" b="1" dirty="0" smtClean="0"/>
              <a:t>Odpověď na standardní dávku dietních nitrátů méně výrazná </a:t>
            </a:r>
          </a:p>
          <a:p>
            <a:pPr algn="ctr"/>
            <a:r>
              <a:rPr lang="cs-CZ" b="1" i="1" dirty="0" smtClean="0"/>
              <a:t>(vyšší biologická dosažitelnost NO tlumí u trénovaných sportovců </a:t>
            </a:r>
          </a:p>
          <a:p>
            <a:pPr algn="ctr"/>
            <a:r>
              <a:rPr lang="cs-CZ" b="1" i="1" dirty="0" smtClean="0"/>
              <a:t>benefity další nitrátové suplementace)</a:t>
            </a:r>
          </a:p>
          <a:p>
            <a:pPr algn="ctr"/>
            <a:endParaRPr lang="cs-CZ" sz="2000" b="1" dirty="0" smtClean="0"/>
          </a:p>
          <a:p>
            <a:r>
              <a:rPr lang="en-US" sz="1600" b="1" i="1" dirty="0" err="1" smtClean="0"/>
              <a:t>Totzeck</a:t>
            </a:r>
            <a:r>
              <a:rPr lang="en-US" sz="1600" b="1" i="1" dirty="0" smtClean="0"/>
              <a:t> M, </a:t>
            </a:r>
            <a:r>
              <a:rPr lang="en-US" sz="1600" b="1" i="1" dirty="0" err="1" smtClean="0"/>
              <a:t>Hendgen</a:t>
            </a:r>
            <a:r>
              <a:rPr lang="en-US" sz="1600" b="1" i="1" dirty="0" smtClean="0"/>
              <a:t>-Cotta UB, </a:t>
            </a:r>
            <a:r>
              <a:rPr lang="en-US" sz="1600" b="1" i="1" dirty="0" err="1" smtClean="0"/>
              <a:t>Rammos</a:t>
            </a:r>
            <a:r>
              <a:rPr lang="en-US" sz="1600" b="1" i="1" dirty="0" smtClean="0"/>
              <a:t> C, </a:t>
            </a:r>
            <a:r>
              <a:rPr lang="en-US" sz="1600" b="1" i="1" dirty="0" err="1" smtClean="0"/>
              <a:t>Frommke</a:t>
            </a:r>
            <a:r>
              <a:rPr lang="en-US" sz="1600" b="1" i="1" dirty="0" smtClean="0"/>
              <a:t> L-M, </a:t>
            </a:r>
            <a:r>
              <a:rPr lang="en-US" sz="1600" b="1" i="1" dirty="0" err="1" smtClean="0"/>
              <a:t>Knackstedt</a:t>
            </a:r>
            <a:r>
              <a:rPr lang="en-US" sz="1600" b="1" i="1" dirty="0" smtClean="0"/>
              <a:t> C, </a:t>
            </a:r>
            <a:r>
              <a:rPr lang="en-US" sz="1600" b="1" i="1" dirty="0" err="1" smtClean="0"/>
              <a:t>Predel</a:t>
            </a:r>
            <a:r>
              <a:rPr lang="en-US" sz="1600" b="1" i="1" dirty="0" smtClean="0"/>
              <a:t> H-G, et al. Higher endogenous nitrite levels are associated with superior exercise capacity in highly trained athletes. Nitric Oxide. </a:t>
            </a:r>
            <a:r>
              <a:rPr lang="en-US" b="1" i="1" dirty="0" smtClean="0">
                <a:solidFill>
                  <a:srgbClr val="FF0000"/>
                </a:solidFill>
              </a:rPr>
              <a:t>2012</a:t>
            </a:r>
            <a:r>
              <a:rPr lang="en-US" sz="1600" b="1" i="1" dirty="0" smtClean="0"/>
              <a:t>;27(2):75-81.</a:t>
            </a:r>
            <a:endParaRPr lang="cs-CZ" sz="1600" b="1" i="1" dirty="0" smtClean="0"/>
          </a:p>
          <a:p>
            <a:pPr algn="ctr"/>
            <a:r>
              <a:rPr lang="cs-CZ" sz="2000" b="1" dirty="0" smtClean="0"/>
              <a:t>Vyšší hladina plazmatických nitritů u vytrvalostně trénovaných sportovců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spojená s vyšší úrovní laktátového anaerobního prahu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(je jeho nezávislým prediktorem) </a:t>
            </a: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4249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ZÁVĚR:</a:t>
            </a:r>
          </a:p>
          <a:p>
            <a:pPr algn="ctr"/>
            <a:r>
              <a:rPr lang="cs-CZ" sz="2000" b="1" dirty="0" smtClean="0"/>
              <a:t>Jednorázové i opakované podání (3 – 15 dnů) </a:t>
            </a:r>
          </a:p>
          <a:p>
            <a:pPr algn="ctr"/>
            <a:r>
              <a:rPr lang="cs-CZ" sz="2000" b="1" dirty="0" smtClean="0"/>
              <a:t>potravinových nitrátů (extrakt 70 – 140 ml, 6 – 9 mmol)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↓ krevní tlak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↓ submaximální spotřebu kyslíku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↑ odolnost vůči vysoké zátěži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 SIMULTÁNNÍ PŮSOBENÍ ???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zvýšené dodávky kyslíku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redukce obratu ATP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redukce protonového úniku přes mitochondriální membránu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 err="1" smtClean="0"/>
              <a:t>myoplazmatickcých</a:t>
            </a:r>
            <a:r>
              <a:rPr lang="cs-CZ" sz="2000" b="1" dirty="0" smtClean="0"/>
              <a:t> a transportních kalciových proteinů  </a:t>
            </a:r>
          </a:p>
          <a:p>
            <a:endParaRPr lang="cs-CZ" dirty="0"/>
          </a:p>
        </p:txBody>
      </p:sp>
      <p:pic>
        <p:nvPicPr>
          <p:cNvPr id="9218" name="Picture 2" descr="http://st2.depositphotos.com/1334572/7943/v/950/depositphotos_79434272-Uncl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456179"/>
            <a:ext cx="4608512" cy="2861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49694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ZÁVĚR:</a:t>
            </a:r>
          </a:p>
          <a:p>
            <a:pPr algn="ctr"/>
            <a:r>
              <a:rPr lang="cs-CZ" sz="2000" b="1" dirty="0" smtClean="0"/>
              <a:t>Vliv suplementace dietními nitráty na sportovní výkonnost elitních sportovců </a:t>
            </a:r>
          </a:p>
          <a:p>
            <a:pPr algn="ctr"/>
            <a:r>
              <a:rPr lang="cs-CZ" sz="2000" b="1" dirty="0" smtClean="0"/>
              <a:t>v normoxických i hypoxických podmínkách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Vstupní (bazální) hladina plazmatických nitritů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Trvání a dávka suplementace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Proporce jednotlivých typů svalových vláken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Trénovanost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Sportovní odvětví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Intenzita, trvání a typ sportovního tréninku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Kapilarizace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Parciální tlak atmosférického kyslíku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Zdravotní stav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Dieta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 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539552" y="1340768"/>
            <a:ext cx="799288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ÚČINNÝ POUZE ASI U 25 %</a:t>
            </a:r>
          </a:p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VELKÁ VARIABILITA EFEKTIVITY, VĚTŠINOU NÍZKÁ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280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Jones AM. Dietary nitrate supplementation and exercise performance. Sports Med. </a:t>
            </a:r>
            <a:r>
              <a:rPr lang="en-US" sz="1600" b="1" i="1" dirty="0" smtClean="0">
                <a:solidFill>
                  <a:srgbClr val="FF0000"/>
                </a:solidFill>
              </a:rPr>
              <a:t>2014</a:t>
            </a:r>
            <a:r>
              <a:rPr lang="en-US" sz="1400" b="1" i="1" dirty="0" smtClean="0"/>
              <a:t>;44(1):S35-S45</a:t>
            </a:r>
            <a:endParaRPr lang="cs-CZ" sz="1400" b="1" i="1" dirty="0" smtClean="0"/>
          </a:p>
          <a:p>
            <a:endParaRPr lang="cs-CZ" dirty="0" smtClean="0"/>
          </a:p>
          <a:p>
            <a:r>
              <a:rPr lang="en-US" sz="2000" b="1" dirty="0" smtClean="0"/>
              <a:t>There are anecdotal reports that </a:t>
            </a:r>
            <a:r>
              <a:rPr lang="en-US" sz="2000" b="1" dirty="0" smtClean="0">
                <a:solidFill>
                  <a:srgbClr val="FF0000"/>
                </a:solidFill>
              </a:rPr>
              <a:t>beetroot juice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supplementation </a:t>
            </a:r>
            <a:r>
              <a:rPr lang="en-US" sz="2000" b="1" dirty="0" smtClean="0"/>
              <a:t>was used</a:t>
            </a:r>
            <a:endParaRPr lang="cs-CZ" sz="2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extensively, and successfully,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by members of several prominent national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teams</a:t>
            </a:r>
            <a:r>
              <a:rPr lang="en-US" sz="2000" b="1" dirty="0" smtClean="0"/>
              <a:t> competing</a:t>
            </a:r>
            <a:r>
              <a:rPr lang="cs-CZ" sz="2000" b="1" dirty="0" smtClean="0"/>
              <a:t> </a:t>
            </a:r>
            <a:r>
              <a:rPr lang="en-US" sz="2000" b="1" dirty="0" smtClean="0"/>
              <a:t>in a </a:t>
            </a:r>
            <a:r>
              <a:rPr lang="en-US" sz="2000" b="1" dirty="0" smtClean="0">
                <a:solidFill>
                  <a:srgbClr val="FF0000"/>
                </a:solidFill>
              </a:rPr>
              <a:t>wide variety of sports at the 2012 London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Olympic and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Paralympic</a:t>
            </a:r>
            <a:r>
              <a:rPr lang="en-US" sz="2000" b="1" dirty="0" smtClean="0">
                <a:solidFill>
                  <a:srgbClr val="FF0000"/>
                </a:solidFill>
              </a:rPr>
              <a:t> Games.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i.telegraph.co.uk/multimedia/archive/02376/olympics_237662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13619"/>
            <a:ext cx="6480821" cy="4055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553304"/>
            <a:ext cx="42484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Zdravotních benefity potravinových nitrátů a nitritů </a:t>
            </a:r>
            <a:r>
              <a:rPr lang="cs-CZ" sz="2000" b="1" i="1" dirty="0" smtClean="0"/>
              <a:t>(redukovaná tvorba NO) </a:t>
            </a:r>
          </a:p>
          <a:p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hypertenze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ischemické choroby srdeční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onemocnění periferních tepen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gastrické ulcerace 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72000" y="1484784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zvýšená spotřeba dietních nitrátů a nitritů za specifických podmínek zvýšené riziko</a:t>
            </a:r>
          </a:p>
          <a:p>
            <a:r>
              <a:rPr lang="cs-CZ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kolorektálního karcinomu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ovariálního karcinomu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karcinomu prsu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karcinomu štítné žlázy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karcinomu žaludku 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18864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Nitráty a nitrity samy o sobě nejsou karcinogenní!</a:t>
            </a:r>
          </a:p>
          <a:p>
            <a:pPr algn="ctr"/>
            <a:r>
              <a:rPr lang="cs-CZ" sz="2000" b="1" dirty="0" smtClean="0"/>
              <a:t>Ale:</a:t>
            </a:r>
            <a:br>
              <a:rPr lang="cs-CZ" sz="2000" b="1" dirty="0" smtClean="0"/>
            </a:br>
            <a:r>
              <a:rPr lang="cs-CZ" sz="2000" b="1" dirty="0" smtClean="0"/>
              <a:t>za určitých okolností spojených s endogenní nitrosací </a:t>
            </a:r>
          </a:p>
          <a:p>
            <a:pPr algn="ctr"/>
            <a:r>
              <a:rPr lang="cs-CZ" sz="2000" b="1" dirty="0" smtClean="0"/>
              <a:t>dietní nitráty a nitrity mohou vést k zvýšenému riziku rakoviny</a:t>
            </a:r>
          </a:p>
        </p:txBody>
      </p:sp>
      <p:pic>
        <p:nvPicPr>
          <p:cNvPr id="1026" name="Picture 2" descr="http://im.tiscali.cz/press/2012/09/07/20757-nemoci-srdce-ilustracni-foto-sxc-653x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3456384" cy="1942562"/>
          </a:xfrm>
          <a:prstGeom prst="rect">
            <a:avLst/>
          </a:prstGeom>
          <a:noFill/>
        </p:spPr>
      </p:pic>
      <p:pic>
        <p:nvPicPr>
          <p:cNvPr id="1028" name="Picture 4" descr="http://www.mudrhosekjosef.cz/img/picture/365/3dkolonos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469654"/>
            <a:ext cx="3872880" cy="2182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udrhosekjosef.cz/img/picture/365/3dkolonosk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469654"/>
            <a:ext cx="3872880" cy="218221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23528" y="620688"/>
            <a:ext cx="8424936" cy="120032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MOŽNÉ NEBEZPEČÍ </a:t>
            </a:r>
          </a:p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DLOUHODOBÉHO NEKONTROLOVANÉHO POUŽÍVÁNÍ </a:t>
            </a:r>
          </a:p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NITRÁTOVÝCH SUPLEMENTŮ  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980728"/>
            <a:ext cx="82089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Řada biochemických reakcí v krvi a tkáních přispívají k dalšímu metabolizování </a:t>
            </a:r>
            <a:r>
              <a:rPr lang="en-US" b="1" dirty="0" smtClean="0"/>
              <a:t>NO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− </a:t>
            </a:r>
            <a:r>
              <a:rPr lang="cs-CZ" b="1" dirty="0" smtClean="0"/>
              <a:t>na </a:t>
            </a:r>
            <a:r>
              <a:rPr lang="en-US" b="1" dirty="0" smtClean="0"/>
              <a:t> </a:t>
            </a:r>
            <a:r>
              <a:rPr lang="cs-CZ" b="1" dirty="0" smtClean="0"/>
              <a:t>NO a jiné molekuly s aktivitou NO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bg2">
                    <a:lumMod val="10000"/>
                  </a:schemeClr>
                </a:solidFill>
              </a:rPr>
              <a:t>Weitzberg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 E, Lundberg JO. Novel aspects of dietary nitrate and human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health. </a:t>
            </a:r>
            <a:r>
              <a:rPr lang="en-US" sz="1400" b="1" dirty="0" err="1" smtClean="0">
                <a:solidFill>
                  <a:schemeClr val="bg2">
                    <a:lumMod val="10000"/>
                  </a:schemeClr>
                </a:solidFill>
              </a:rPr>
              <a:t>Annu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 Rev </a:t>
            </a:r>
            <a:r>
              <a:rPr lang="en-US" sz="1400" b="1" dirty="0" err="1" smtClean="0">
                <a:solidFill>
                  <a:schemeClr val="bg2">
                    <a:lumMod val="10000"/>
                  </a:schemeClr>
                </a:solidFill>
              </a:rPr>
              <a:t>Nutr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 2013;33:129–59.</a:t>
            </a:r>
          </a:p>
          <a:p>
            <a:pPr>
              <a:buFont typeface="Arial" pitchFamily="34" charset="0"/>
              <a:buChar char="•"/>
            </a:pPr>
            <a:r>
              <a:rPr lang="cs-CZ" sz="1400" b="1" dirty="0" err="1" smtClean="0">
                <a:solidFill>
                  <a:schemeClr val="bg2">
                    <a:lumMod val="10000"/>
                  </a:schemeClr>
                </a:solidFill>
              </a:rPr>
              <a:t>Gladwin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MT, </a:t>
            </a:r>
            <a:r>
              <a:rPr lang="cs-CZ" sz="1400" b="1" dirty="0" err="1" smtClean="0">
                <a:solidFill>
                  <a:schemeClr val="bg2">
                    <a:lumMod val="10000"/>
                  </a:schemeClr>
                </a:solidFill>
              </a:rPr>
              <a:t>Schechter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AN, Kim-</a:t>
            </a:r>
            <a:r>
              <a:rPr lang="cs-CZ" sz="1400" b="1" dirty="0" err="1" smtClean="0">
                <a:solidFill>
                  <a:schemeClr val="bg2">
                    <a:lumMod val="10000"/>
                  </a:schemeClr>
                </a:solidFill>
              </a:rPr>
              <a:t>Shapiro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DB, Patel RP, </a:t>
            </a:r>
            <a:r>
              <a:rPr lang="cs-CZ" sz="1400" b="1" dirty="0" err="1" smtClean="0">
                <a:solidFill>
                  <a:schemeClr val="bg2">
                    <a:lumMod val="10000"/>
                  </a:schemeClr>
                </a:solidFill>
              </a:rPr>
              <a:t>Hogg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N, </a:t>
            </a:r>
            <a:r>
              <a:rPr lang="cs-CZ" sz="1400" b="1" dirty="0" err="1" smtClean="0">
                <a:solidFill>
                  <a:schemeClr val="bg2">
                    <a:lumMod val="10000"/>
                  </a:schemeClr>
                </a:solidFill>
              </a:rPr>
              <a:t>Shiva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S, </a:t>
            </a:r>
            <a:r>
              <a:rPr lang="cs-CZ" sz="1400" b="1" dirty="0" err="1" smtClean="0">
                <a:solidFill>
                  <a:schemeClr val="bg2">
                    <a:lumMod val="10000"/>
                  </a:schemeClr>
                </a:solidFill>
              </a:rPr>
              <a:t>Cannon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RO 3rd, </a:t>
            </a:r>
            <a:r>
              <a:rPr lang="cs-CZ" sz="1400" b="1" dirty="0" err="1" smtClean="0">
                <a:solidFill>
                  <a:schemeClr val="bg2">
                    <a:lumMod val="10000"/>
                  </a:schemeClr>
                </a:solidFill>
              </a:rPr>
              <a:t>Kelm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M, </a:t>
            </a:r>
            <a:r>
              <a:rPr lang="cs-CZ" sz="1400" b="1" dirty="0" err="1" smtClean="0">
                <a:solidFill>
                  <a:schemeClr val="bg2">
                    <a:lumMod val="10000"/>
                  </a:schemeClr>
                </a:solidFill>
              </a:rPr>
              <a:t>Wink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DA, </a:t>
            </a:r>
            <a:r>
              <a:rPr lang="cs-CZ" sz="1400" b="1" dirty="0" err="1" smtClean="0">
                <a:solidFill>
                  <a:schemeClr val="bg2">
                    <a:lumMod val="10000"/>
                  </a:schemeClr>
                </a:solidFill>
              </a:rPr>
              <a:t>Espey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MG, </a:t>
            </a:r>
            <a:r>
              <a:rPr lang="cs-CZ" sz="1400" b="1" dirty="0" err="1" smtClean="0">
                <a:solidFill>
                  <a:schemeClr val="bg2">
                    <a:lumMod val="10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10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cs-CZ" sz="1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emerging biology of the nitrite anion. Nat </a:t>
            </a:r>
            <a:r>
              <a:rPr lang="en-US" sz="1400" b="1" dirty="0" err="1" smtClean="0">
                <a:solidFill>
                  <a:schemeClr val="bg2">
                    <a:lumMod val="10000"/>
                  </a:schemeClr>
                </a:solidFill>
              </a:rPr>
              <a:t>Chem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2">
                    <a:lumMod val="10000"/>
                  </a:schemeClr>
                </a:solidFill>
              </a:rPr>
              <a:t>Biol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 2005;1:308–14.</a:t>
            </a:r>
            <a:endParaRPr lang="cs-CZ" sz="1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b="1" dirty="0" smtClean="0"/>
              <a:t>Nitráty → nitrity → oxid dusnatý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protekce proti </a:t>
            </a:r>
            <a:r>
              <a:rPr lang="cs-CZ" b="1" dirty="0" err="1" smtClean="0"/>
              <a:t>ischemicko</a:t>
            </a:r>
            <a:r>
              <a:rPr lang="cs-CZ" b="1" dirty="0" smtClean="0"/>
              <a:t>-</a:t>
            </a:r>
            <a:r>
              <a:rPr lang="cs-CZ" b="1" dirty="0" err="1" smtClean="0"/>
              <a:t>reperfuznímu</a:t>
            </a:r>
            <a:r>
              <a:rPr lang="cs-CZ" b="1" dirty="0" smtClean="0"/>
              <a:t> poškození</a:t>
            </a:r>
          </a:p>
          <a:p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Webb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AJ, Patel N,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Loukogeorgakis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S,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Okorie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M,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Aboud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Z,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Misra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S,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Rashid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R,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Miall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P,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Deanfield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J, Benjamin N,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et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al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Acute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blood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bg2">
                    <a:lumMod val="25000"/>
                  </a:schemeClr>
                </a:solidFill>
              </a:rPr>
              <a:t>pressure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lowering,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vasoprotective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, and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</a:rPr>
              <a:t>antiplatelet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 properties of dietary nitrate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</a:rPr>
              <a:t>via bioconversion to nitrite. Hypertension 2008;51:784–90.</a:t>
            </a:r>
            <a:endParaRPr lang="cs-CZ" sz="1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Oxid dusnatý (NO)</a:t>
            </a:r>
            <a:endParaRPr lang="cs-CZ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332656"/>
            <a:ext cx="82809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výzkum:</a:t>
            </a:r>
          </a:p>
          <a:p>
            <a:pPr algn="ctr"/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Prokázat neškodnost dlouhodobého podávání dietních nitrátů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Vysvětlení příčin rozdílů ve vnímavosti nitrátové suplementace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Zvýšení senzitivity detekce benefitů dietní nitrátové suplementace </a:t>
            </a:r>
          </a:p>
          <a:p>
            <a:pPr marL="342900" indent="-342900"/>
            <a:r>
              <a:rPr lang="cs-CZ" sz="2000" b="1" dirty="0" smtClean="0"/>
              <a:t>	u sportovců</a:t>
            </a:r>
          </a:p>
        </p:txBody>
      </p:sp>
      <p:pic>
        <p:nvPicPr>
          <p:cNvPr id="3074" name="Picture 2" descr="http://zdraveafit.cz/wp-content/uploads/2015/07/cervena_re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03429"/>
            <a:ext cx="6480720" cy="431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33265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smtClean="0"/>
              <a:t>Pavel Stejskal, Lucia Štulrajterová: Suplementace dietními nitráty, tělesná práce a sportovní výkonnost. I. Část. Med Sport </a:t>
            </a:r>
            <a:r>
              <a:rPr lang="cs-CZ" sz="1600" b="1" i="1" dirty="0" err="1" smtClean="0"/>
              <a:t>Boh</a:t>
            </a:r>
            <a:r>
              <a:rPr lang="cs-CZ" sz="1600" b="1" i="1" dirty="0" smtClean="0"/>
              <a:t> Slov 2016; 25(1):12–23.</a:t>
            </a:r>
          </a:p>
          <a:p>
            <a:r>
              <a:rPr lang="cs-CZ" sz="1600" b="1" i="1" dirty="0" smtClean="0"/>
              <a:t>Pavel Stejskal, Lucia Štulrajterová: Suplementace dietními nitráty, tělesná práce a sportovní výkonnost. I. Část. Med Sport </a:t>
            </a:r>
            <a:r>
              <a:rPr lang="cs-CZ" sz="1600" b="1" i="1" dirty="0" err="1" smtClean="0"/>
              <a:t>Boh</a:t>
            </a:r>
            <a:r>
              <a:rPr lang="cs-CZ" sz="1600" b="1" i="1" dirty="0" smtClean="0"/>
              <a:t> Slov 2016; 25(2)</a:t>
            </a:r>
          </a:p>
        </p:txBody>
      </p:sp>
      <p:pic>
        <p:nvPicPr>
          <p:cNvPr id="3074" name="Picture 2" descr="http://zdraveafit.cz/wp-content/uploads/2015/07/cervena_re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03429"/>
            <a:ext cx="6480720" cy="431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pozornost!</a:t>
            </a:r>
          </a:p>
        </p:txBody>
      </p:sp>
      <p:pic>
        <p:nvPicPr>
          <p:cNvPr id="3074" name="Picture 2" descr="http://zdraveafit.cz/wp-content/uploads/2015/07/cervena_re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03429"/>
            <a:ext cx="6480720" cy="431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Zkouška z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APaENN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cs-CZ" b="1" dirty="0" smtClean="0"/>
              <a:t>X1. Diabetes mellitus 2. typu, pohybová aktivita. </a:t>
            </a:r>
            <a:endParaRPr lang="cs-CZ" dirty="0" smtClean="0"/>
          </a:p>
          <a:p>
            <a:pPr lvl="1">
              <a:buNone/>
            </a:pPr>
            <a:r>
              <a:rPr lang="cs-CZ" b="1" dirty="0" smtClean="0"/>
              <a:t>X2. Adaptace CNS a jeho funkcí. </a:t>
            </a:r>
            <a:endParaRPr lang="cs-CZ" dirty="0" smtClean="0"/>
          </a:p>
          <a:p>
            <a:pPr lvl="1">
              <a:buNone/>
            </a:pPr>
            <a:r>
              <a:rPr lang="cs-CZ" b="1" dirty="0" smtClean="0"/>
              <a:t>X3. Využití SA HRV při optimalizaci sportovního tréninku a ladění sportovní formy.  </a:t>
            </a:r>
          </a:p>
          <a:p>
            <a:pPr lvl="1"/>
            <a:endParaRPr lang="cs-CZ" b="1" dirty="0" smtClean="0"/>
          </a:p>
          <a:p>
            <a:pPr lvl="1">
              <a:buNone/>
            </a:pPr>
            <a:r>
              <a:rPr lang="cs-CZ" b="1" dirty="0" smtClean="0"/>
              <a:t>Y1. Angina pectoris a tichá ischemie. Infarkt myokardu. Fibrilace síní. </a:t>
            </a:r>
            <a:endParaRPr lang="cs-CZ" dirty="0" smtClean="0"/>
          </a:p>
          <a:p>
            <a:pPr lvl="1">
              <a:buNone/>
            </a:pPr>
            <a:r>
              <a:rPr lang="cs-CZ" b="1" dirty="0" smtClean="0"/>
              <a:t>Y2. Hormonální adaptace. </a:t>
            </a:r>
            <a:endParaRPr lang="cs-CZ" dirty="0" smtClean="0"/>
          </a:p>
          <a:p>
            <a:pPr lvl="1">
              <a:buNone/>
            </a:pPr>
            <a:r>
              <a:rPr lang="cs-CZ" b="1" dirty="0" smtClean="0"/>
              <a:t>Y3. Dvě cesty vzniku oxidu dusnatého.  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novinky.cz/789/57890-top_foto1-nmocw.jpg?1395774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715000" cy="32194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55576" y="33265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1.6.2017, 9:00, místnost 225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i2.wp.com/biohackme.net/wp-content/uploads/2013/11/Entero-Salivary-nitrate-nitrite-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65" y="-171400"/>
            <a:ext cx="8111722" cy="70294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403648" y="1556792"/>
            <a:ext cx="18002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velké množství nitrátů v zelené listnaté zelenině 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323528" y="3140968"/>
            <a:ext cx="2880320" cy="10081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nezávisle na aktivitě NOS redukovány běžnou mikroflórou na nitrity v ústech a v potních žlázách člověka </a:t>
            </a:r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1331640" y="5373216"/>
            <a:ext cx="2376264" cy="9361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Rychlá konverze nitritů </a:t>
            </a:r>
          </a:p>
          <a:p>
            <a:pPr algn="ctr"/>
            <a:r>
              <a:rPr lang="cs-CZ" sz="1600" dirty="0" smtClean="0"/>
              <a:t>na NO 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5580112" y="2780928"/>
            <a:ext cx="3240360" cy="7920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Relativně velké </a:t>
            </a:r>
            <a:r>
              <a:rPr lang="cs-CZ" dirty="0" err="1" smtClean="0"/>
              <a:t>itravaskulární</a:t>
            </a:r>
            <a:r>
              <a:rPr lang="cs-CZ" dirty="0" smtClean="0"/>
              <a:t> zásoby nitritů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6277</Words>
  <Application>Microsoft Office PowerPoint</Application>
  <PresentationFormat>Předvádění na obrazovce (4:3)</PresentationFormat>
  <Paragraphs>919</Paragraphs>
  <Slides>84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85" baseType="lpstr">
      <vt:lpstr>Motiv sady Office</vt:lpstr>
      <vt:lpstr>DIETNÍ NITRÁTY  A SPORTOVNÍ VÝKONNOST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Snímek 78</vt:lpstr>
      <vt:lpstr>Snímek 79</vt:lpstr>
      <vt:lpstr>Snímek 80</vt:lpstr>
      <vt:lpstr>Snímek 81</vt:lpstr>
      <vt:lpstr>Snímek 82</vt:lpstr>
      <vt:lpstr>Zkouška z APaENN</vt:lpstr>
      <vt:lpstr>Snímek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DIETNÍ NITRÁTY  A SPORTOVNÍ VÝKONNOST</dc:title>
  <dc:creator>doc. Stejskal</dc:creator>
  <cp:lastModifiedBy>doc. Stejskal</cp:lastModifiedBy>
  <cp:revision>158</cp:revision>
  <dcterms:created xsi:type="dcterms:W3CDTF">2016-03-07T10:34:16Z</dcterms:created>
  <dcterms:modified xsi:type="dcterms:W3CDTF">2017-05-16T15:37:54Z</dcterms:modified>
</cp:coreProperties>
</file>