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BD098-902B-454E-A142-F01D79A9C1B0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D2D1-EBDB-45B3-ADB7-C6CEA1E301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D2D1-EBDB-45B3-ADB7-C6CEA1E30142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3614-64C5-44AC-A0D4-72588181A2F2}" type="datetimeFigureOut">
              <a:rPr lang="cs-CZ" smtClean="0"/>
              <a:pPr/>
              <a:t>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DBEE-3546-4056-A7A1-F453DA3581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Psychická onemocnění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APKIN 2016/17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b="1" dirty="0" smtClean="0"/>
              <a:t>Postupné zvyšování intenzity a trvání PA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Chůze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Běh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Cyklistika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Plavání</a:t>
            </a:r>
          </a:p>
          <a:p>
            <a:pPr algn="ctr"/>
            <a:r>
              <a:rPr lang="cs-CZ" b="1" dirty="0" smtClean="0"/>
              <a:t>Absolutní kontraindikace nejsou!</a:t>
            </a:r>
          </a:p>
        </p:txBody>
      </p:sp>
      <p:pic>
        <p:nvPicPr>
          <p:cNvPr id="22530" name="Picture 2" descr="Výsledek obrázku pro b&amp;ecaron;hání st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365055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Mentální onemocnění – </a:t>
            </a:r>
            <a:r>
              <a:rPr lang="cs-CZ" b="1" dirty="0" smtClean="0"/>
              <a:t>abnormální myšlení a emoce</a:t>
            </a:r>
          </a:p>
          <a:p>
            <a:pPr algn="ctr"/>
            <a:r>
              <a:rPr lang="cs-CZ" b="1" dirty="0" smtClean="0"/>
              <a:t>Symptomy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halucinace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desiluze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myšlenkový zmatek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sociální odtažitost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nedostatek energie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ochuzený jazyk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ztráta emocí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kognitivní symptomy </a:t>
            </a:r>
            <a:r>
              <a:rPr lang="cs-CZ" b="1" i="1" dirty="0" smtClean="0"/>
              <a:t>(problémy s verbálním učením, sociálními kognicemi, rychlostí informačních procesů, tvořením a nacházením slov)</a:t>
            </a:r>
          </a:p>
        </p:txBody>
      </p:sp>
      <p:pic>
        <p:nvPicPr>
          <p:cNvPr id="21506" name="Picture 2" descr="Výsledek obrázku pro schizofré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4536506" cy="2160240"/>
          </a:xfrm>
          <a:prstGeom prst="rect">
            <a:avLst/>
          </a:prstGeom>
          <a:noFill/>
        </p:spPr>
      </p:pic>
      <p:pic>
        <p:nvPicPr>
          <p:cNvPr id="21508" name="Picture 4" descr="Výsledek obrázku pro schizofré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4869161"/>
            <a:ext cx="281037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000" b="1" dirty="0" smtClean="0"/>
              <a:t>Výskyt na celém světě </a:t>
            </a:r>
            <a:r>
              <a:rPr lang="en-US" sz="2000" b="1" dirty="0" smtClean="0"/>
              <a:t>&lt;</a:t>
            </a:r>
            <a:r>
              <a:rPr lang="cs-CZ" sz="2000" b="1" dirty="0" smtClean="0"/>
              <a:t> 1 % = 24 milionů pacientů</a:t>
            </a:r>
          </a:p>
          <a:p>
            <a:pPr algn="ctr"/>
            <a:r>
              <a:rPr lang="cs-CZ" sz="2000" b="1" dirty="0" smtClean="0"/>
              <a:t>Většinou nezaměstnatelní, redukce symptomů mezi 45 a 50 roky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asi 25 % se kompletně uzdraví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asi 50 % se uzdraví sociálně (potřebuje léčení, ale funguje sociálně)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asi 25 % potřebuje každodenní pomoc a podporu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Často hereditární, ale přímá genetická souvislost neprokázána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Vyvolaná kombinací biologických, psychologických a sociálních faktorů</a:t>
            </a:r>
          </a:p>
          <a:p>
            <a:pPr algn="ctr"/>
            <a:r>
              <a:rPr lang="cs-CZ" sz="2000" b="1" dirty="0" smtClean="0"/>
              <a:t>Excesivní hladina dopaminu nebo </a:t>
            </a:r>
          </a:p>
          <a:p>
            <a:pPr algn="ctr"/>
            <a:r>
              <a:rPr lang="cs-CZ" sz="2000" b="1" dirty="0" smtClean="0"/>
              <a:t>přecitlivělost na dopamin v </a:t>
            </a:r>
            <a:r>
              <a:rPr lang="cs-CZ" sz="2000" b="1" dirty="0" err="1" smtClean="0"/>
              <a:t>prefrontální</a:t>
            </a:r>
            <a:r>
              <a:rPr lang="cs-CZ" sz="2000" b="1" dirty="0" smtClean="0"/>
              <a:t> mozkové kůře</a:t>
            </a:r>
          </a:p>
          <a:p>
            <a:pPr algn="ctr"/>
            <a:r>
              <a:rPr lang="cs-CZ" sz="2000" b="1" dirty="0" smtClean="0"/>
              <a:t>Terapie – blokování </a:t>
            </a:r>
            <a:r>
              <a:rPr lang="cs-CZ" sz="2000" b="1" dirty="0" err="1" smtClean="0"/>
              <a:t>dopaminergní</a:t>
            </a:r>
            <a:r>
              <a:rPr lang="cs-CZ" sz="2000" b="1" dirty="0" smtClean="0"/>
              <a:t> aktivity v mozku</a:t>
            </a:r>
          </a:p>
          <a:p>
            <a:pPr algn="ctr"/>
            <a:r>
              <a:rPr lang="cs-CZ" sz="2000" b="1" dirty="0" smtClean="0"/>
              <a:t>Excesivní mortalita (včetně </a:t>
            </a:r>
            <a:r>
              <a:rPr lang="cs-CZ" sz="2000" b="1" dirty="0" err="1" smtClean="0"/>
              <a:t>suicidia</a:t>
            </a:r>
            <a:r>
              <a:rPr lang="cs-CZ" sz="2000" b="1" dirty="0" smtClean="0"/>
              <a:t>)</a:t>
            </a:r>
            <a:endParaRPr lang="cs-CZ" b="1" dirty="0" smtClean="0"/>
          </a:p>
        </p:txBody>
      </p:sp>
      <p:pic>
        <p:nvPicPr>
          <p:cNvPr id="24578" name="Picture 2" descr="Výsledek obrázku pro suici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000" b="1" dirty="0" smtClean="0"/>
              <a:t>Nižší zdatnost koreluje s výskytem negativních symptomů </a:t>
            </a:r>
          </a:p>
          <a:p>
            <a:pPr algn="ctr"/>
            <a:r>
              <a:rPr lang="cs-CZ" sz="2000" b="1" dirty="0" smtClean="0"/>
              <a:t>a </a:t>
            </a:r>
            <a:r>
              <a:rPr lang="cs-CZ" sz="2000" b="1" dirty="0" err="1" smtClean="0"/>
              <a:t>kardio</a:t>
            </a:r>
            <a:r>
              <a:rPr lang="cs-CZ" sz="2000" b="1" dirty="0" smtClean="0"/>
              <a:t>-metabolickými komorbiditami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Menší PA koreluje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 vedlejšími účinky antipsychotické medikace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horšími </a:t>
            </a:r>
            <a:r>
              <a:rPr lang="cs-CZ" sz="2000" b="1" smtClean="0"/>
              <a:t>znalostmi </a:t>
            </a:r>
            <a:r>
              <a:rPr lang="cs-CZ" sz="2000" b="1" smtClean="0"/>
              <a:t>o </a:t>
            </a:r>
            <a:r>
              <a:rPr lang="cs-CZ" sz="2000" b="1" dirty="0" smtClean="0"/>
              <a:t>rizikových faktorech HNO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nedůvěrou ve zdravotní benefity PA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malou sebedůvěrou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sociální izolací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nezdravým ŽS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Výsledek obrázku pro low fitness schizofr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3095625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000" b="1" dirty="0" smtClean="0"/>
              <a:t>Psychiatrické syndromy významně redukovány</a:t>
            </a:r>
          </a:p>
          <a:p>
            <a:pPr algn="ctr"/>
            <a:r>
              <a:rPr lang="cs-CZ" sz="2000" b="1" dirty="0" smtClean="0"/>
              <a:t>pravidelným 90 minutovým tréninkem </a:t>
            </a:r>
          </a:p>
          <a:p>
            <a:pPr algn="ctr"/>
            <a:r>
              <a:rPr lang="cs-CZ" sz="2000" b="1" dirty="0" smtClean="0"/>
              <a:t>střední až vysoké (vyčerpávající) intenzity</a:t>
            </a:r>
          </a:p>
          <a:p>
            <a:pPr algn="ctr"/>
            <a:r>
              <a:rPr lang="cs-CZ" sz="2000" b="1" dirty="0" smtClean="0"/>
              <a:t>(snižuje také výskyt komorbidit a zlepšuje kognici)</a:t>
            </a:r>
          </a:p>
          <a:p>
            <a:pPr algn="ctr"/>
            <a:r>
              <a:rPr lang="cs-CZ" sz="2000" b="1" dirty="0" smtClean="0"/>
              <a:t>Cvičení (aerobní, silové, jóga)</a:t>
            </a:r>
          </a:p>
          <a:p>
            <a:pPr algn="ctr"/>
            <a:r>
              <a:rPr lang="cs-CZ" sz="2000" b="1" dirty="0" smtClean="0"/>
              <a:t>redukuje psychiatrické symptomy, depresi, anxietu, sluchové halucinace, psychologický </a:t>
            </a:r>
            <a:r>
              <a:rPr lang="cs-CZ" sz="2000" b="1" dirty="0" err="1" smtClean="0"/>
              <a:t>distres</a:t>
            </a:r>
            <a:r>
              <a:rPr lang="cs-CZ" sz="2000" b="1" dirty="0" smtClean="0"/>
              <a:t>, zlepšuje koncentraci a pozornost </a:t>
            </a:r>
          </a:p>
          <a:p>
            <a:pPr algn="ctr"/>
            <a:r>
              <a:rPr lang="cs-CZ" sz="2000" b="1" dirty="0" smtClean="0"/>
              <a:t>a zlepšuje kvalitu života</a:t>
            </a:r>
          </a:p>
          <a:p>
            <a:pPr algn="ctr"/>
            <a:r>
              <a:rPr lang="cs-CZ" sz="2000" b="1" dirty="0" smtClean="0"/>
              <a:t>Aerobní cvičení také zlepšuje krátkodobou paměť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Často nadváha </a:t>
            </a:r>
          </a:p>
          <a:p>
            <a:pPr algn="ctr"/>
            <a:r>
              <a:rPr lang="cs-CZ" sz="3200" b="1" dirty="0" smtClean="0"/>
              <a:t>???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medikace stimuluje chuť k jídlu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sociální izolace 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/>
              <a:t>sedavý ŽS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 smtClean="0"/>
          </a:p>
        </p:txBody>
      </p:sp>
      <p:pic>
        <p:nvPicPr>
          <p:cNvPr id="29698" name="Picture 2" descr="Výsledek obrázku pro low fitness schizofr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33167"/>
            <a:ext cx="3412654" cy="256216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660232" y="472514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PA redukuje nadváhu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000" b="1" dirty="0" smtClean="0"/>
              <a:t>Může poskytnout infrastrukturu </a:t>
            </a:r>
          </a:p>
          <a:p>
            <a:pPr algn="ctr"/>
            <a:r>
              <a:rPr lang="cs-CZ" sz="2000" b="1" dirty="0" smtClean="0"/>
              <a:t>a podmínky pro podporu sociálních interakcí </a:t>
            </a:r>
          </a:p>
          <a:p>
            <a:pPr algn="ctr"/>
            <a:r>
              <a:rPr lang="cs-CZ" sz="2000" b="1" dirty="0" smtClean="0"/>
              <a:t>a působit proti sociální izolaci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cs-CZ" sz="2400" b="1" dirty="0" smtClean="0"/>
              <a:t>Menší objem hippokampu – patogeneze?</a:t>
            </a:r>
            <a:endParaRPr lang="cs-CZ" sz="2000" b="1" dirty="0" smtClean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ýsledek obrázku pro schizofrenia hyppo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49" y="112139"/>
            <a:ext cx="7734100" cy="6629229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779912" y="4797152"/>
            <a:ext cx="194421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63688" y="1844824"/>
            <a:ext cx="5472608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Zprostředkuje učení a tvorbu paměti, </a:t>
            </a:r>
          </a:p>
          <a:p>
            <a:pPr algn="ctr"/>
            <a:r>
              <a:rPr lang="cs-CZ" sz="2000" dirty="0" smtClean="0"/>
              <a:t>spojuje funkce, které jsou zhoršené u schizofrenie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000" b="1" dirty="0" smtClean="0"/>
              <a:t>Může poskytnout infrastrukturu </a:t>
            </a:r>
          </a:p>
          <a:p>
            <a:pPr algn="ctr"/>
            <a:r>
              <a:rPr lang="cs-CZ" sz="2000" b="1" dirty="0" smtClean="0"/>
              <a:t>a podmínky pro podporu sociálních interakcí </a:t>
            </a:r>
          </a:p>
          <a:p>
            <a:pPr algn="ctr"/>
            <a:r>
              <a:rPr lang="cs-CZ" sz="2000" b="1" dirty="0" smtClean="0"/>
              <a:t>a působit proti sociální izolaci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cs-CZ" sz="2400" b="1" dirty="0" smtClean="0"/>
              <a:t>Menší objem hippokampu – patogeneze?</a:t>
            </a:r>
            <a:endParaRPr lang="cs-CZ" sz="2000" b="1" dirty="0" smtClean="0"/>
          </a:p>
          <a:p>
            <a:pPr algn="ctr"/>
            <a:r>
              <a:rPr lang="cs-CZ" sz="2400" b="1" dirty="0" smtClean="0"/>
              <a:t>Aerobní trénink 3 měsíce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/>
              <a:t>zvětšuje objem hippokampu</a:t>
            </a:r>
          </a:p>
          <a:p>
            <a:pPr algn="ctr"/>
            <a:r>
              <a:rPr lang="cs-CZ" sz="2400" b="1" dirty="0" smtClean="0"/>
              <a:t>a zlepšuje krátkodobou paměť!!!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283968" y="3645024"/>
            <a:ext cx="288032" cy="64807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Rozptýlení, odvrací pozornost od halucinací, myšlenek a situací vedoucích k </a:t>
            </a:r>
            <a:r>
              <a:rPr lang="cs-CZ" sz="2000" b="1" dirty="0" err="1" smtClean="0"/>
              <a:t>anxietě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Pozitivní reakce sociálního okolí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Pozitivní vliv endorfinů a </a:t>
            </a:r>
            <a:r>
              <a:rPr lang="cs-CZ" sz="2000" b="1" dirty="0" err="1" smtClean="0"/>
              <a:t>enkefalinů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BDNF – růstový faktor pro </a:t>
            </a:r>
            <a:r>
              <a:rPr lang="cs-CZ" sz="2000" b="1" dirty="0" err="1" smtClean="0">
                <a:solidFill>
                  <a:srgbClr val="002060"/>
                </a:solidFill>
              </a:rPr>
              <a:t>hippokampus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Intenzivní trénink zvyšuje hladinu BDNF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zvětšuje se zmenšeny </a:t>
            </a:r>
            <a:r>
              <a:rPr lang="cs-CZ" sz="2000" b="1" dirty="0" err="1" smtClean="0">
                <a:solidFill>
                  <a:srgbClr val="002060"/>
                </a:solidFill>
              </a:rPr>
              <a:t>hippokampus</a:t>
            </a:r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355976" y="3284984"/>
            <a:ext cx="288032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ýsledek obrázku pro BDNF hippo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93096"/>
            <a:ext cx="635317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SCHIZOFRÉNIE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Typ cvičení </a:t>
            </a:r>
            <a:r>
              <a:rPr lang="cs-CZ" sz="2000" b="1" dirty="0" smtClean="0"/>
              <a:t>(doporučení)</a:t>
            </a:r>
            <a:endParaRPr lang="cs-CZ" sz="2400" b="1" dirty="0" smtClean="0"/>
          </a:p>
          <a:p>
            <a:pPr algn="ctr"/>
            <a:r>
              <a:rPr lang="cs-CZ" sz="2000" b="1" dirty="0" smtClean="0"/>
              <a:t>Aerobní, malé skupiny, </a:t>
            </a:r>
          </a:p>
          <a:p>
            <a:pPr algn="ctr"/>
            <a:r>
              <a:rPr lang="cs-CZ" sz="2000" b="1" dirty="0" smtClean="0"/>
              <a:t>zpočátku nízká intenzita, zvyšovat intenzitu i trvání (objem)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Nadváha – PA 1 hod/den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Rezistentní trénink – minimální zkušenosti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Kontraindikace - žádné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aerobic physical 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61950"/>
            <a:ext cx="3672408" cy="260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DEPRESE</a:t>
            </a:r>
          </a:p>
          <a:p>
            <a:pPr algn="ctr"/>
            <a:r>
              <a:rPr lang="cs-CZ" sz="2000" b="1" dirty="0" smtClean="0"/>
              <a:t>Léčení antidepresiva nebo psychoterapie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/>
              <a:t>Inverzní spojení mezi tělesnou zdatností a symptomy deprese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/>
              <a:t>Pravidelná PA - spojená s nižším výskytem depresí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/>
              <a:t>Epidemiologické studie – tělesná zdatnost - prevence deprese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b="1" dirty="0" smtClean="0"/>
              <a:t>Nízká tělesná zdatnost – počátek zvýšených depresivních syndromů </a:t>
            </a:r>
          </a:p>
          <a:p>
            <a:pPr algn="ctr"/>
            <a:endParaRPr lang="cs-CZ" sz="2000" b="1" dirty="0"/>
          </a:p>
        </p:txBody>
      </p:sp>
      <p:sp>
        <p:nvSpPr>
          <p:cNvPr id="10242" name="AutoShape 2" descr="Výsledek obrázku pro deprese"/>
          <p:cNvSpPr>
            <a:spLocks noChangeAspect="1" noChangeArrowheads="1"/>
          </p:cNvSpPr>
          <p:nvPr/>
        </p:nvSpPr>
        <p:spPr bwMode="auto">
          <a:xfrm>
            <a:off x="155575" y="-2819400"/>
            <a:ext cx="784860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4" name="Picture 4" descr="Výsledek obrázku pro depr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448604" cy="40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Neurologická onemocnění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APKIN 2016/17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DEMENCE</a:t>
            </a:r>
          </a:p>
          <a:p>
            <a:pPr algn="ctr"/>
            <a:r>
              <a:rPr lang="cs-CZ" sz="2000" b="1" dirty="0" smtClean="0"/>
              <a:t>Větší zhoršování mozkových kognitivních funkcí, </a:t>
            </a:r>
          </a:p>
          <a:p>
            <a:pPr algn="ctr"/>
            <a:r>
              <a:rPr lang="cs-CZ" sz="2000" b="1" dirty="0" smtClean="0"/>
              <a:t>než by to odpovídalo věkovým změnám</a:t>
            </a:r>
          </a:p>
          <a:p>
            <a:pPr algn="ctr"/>
            <a:r>
              <a:rPr lang="cs-CZ" sz="2000" b="1" dirty="0" smtClean="0"/>
              <a:t>Onemocnění nebo zranění mozkové tkáně, věk = rizikový faktor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200 nemocí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Neurodegenerativní</a:t>
            </a:r>
            <a:r>
              <a:rPr lang="cs-CZ" sz="2000" b="1" dirty="0" smtClean="0"/>
              <a:t> onemocnění Alzheimerova typu (ACH) (nejčastější, </a:t>
            </a:r>
          </a:p>
          <a:p>
            <a:r>
              <a:rPr lang="cs-CZ" sz="2000" b="1" dirty="0" smtClean="0"/>
              <a:t>polovina všech typů demence)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Vaskulární demence (ateroskleróza)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000" b="1" dirty="0" smtClean="0"/>
              <a:t>Stoupá počet starších osob, </a:t>
            </a:r>
          </a:p>
          <a:p>
            <a:pPr algn="ctr"/>
            <a:r>
              <a:rPr lang="cs-CZ" sz="2000" b="1" dirty="0" smtClean="0"/>
              <a:t>pravděpodobně bude stoupat i výskyt demencí</a:t>
            </a:r>
          </a:p>
          <a:p>
            <a:endParaRPr lang="cs-CZ" sz="2000" b="1" dirty="0" smtClean="0"/>
          </a:p>
          <a:p>
            <a:pPr>
              <a:buFont typeface="Wingdings" pitchFamily="2" charset="2"/>
              <a:buChar char="q"/>
            </a:pPr>
            <a:r>
              <a:rPr lang="cs-CZ" sz="2000" b="1" dirty="0" smtClean="0"/>
              <a:t>Věk 65 až 74 roků = 3 % osob je dementních</a:t>
            </a:r>
          </a:p>
          <a:p>
            <a:pPr>
              <a:buFont typeface="Wingdings" pitchFamily="2" charset="2"/>
              <a:buChar char="q"/>
            </a:pPr>
            <a:r>
              <a:rPr lang="cs-CZ" sz="2000" b="1" dirty="0" smtClean="0"/>
              <a:t>Věk </a:t>
            </a:r>
            <a:r>
              <a:rPr lang="en-US" sz="2000" b="1" dirty="0" smtClean="0"/>
              <a:t>&gt;</a:t>
            </a:r>
            <a:r>
              <a:rPr lang="cs-CZ" sz="2000" b="1" dirty="0" smtClean="0"/>
              <a:t> 85 roků = 47 % osob je dementních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42" name="Picture 2" descr="Výsledek obrázku pro alzheimerova dem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79563"/>
            <a:ext cx="3661420" cy="218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/>
              <a:t>PA brání vzniku vaskulární demence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/>
              <a:t>Významný vztah mezi PA a redukcí rizika vaskulární demence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Pravidelná PA brání vzniku ACH</a:t>
            </a:r>
          </a:p>
          <a:p>
            <a:pPr algn="ctr"/>
            <a:r>
              <a:rPr lang="en-US" sz="2000" b="1" dirty="0" smtClean="0"/>
              <a:t>M</a:t>
            </a:r>
            <a:r>
              <a:rPr lang="cs-CZ" sz="2000" b="1" dirty="0" err="1" smtClean="0"/>
              <a:t>íra</a:t>
            </a:r>
            <a:r>
              <a:rPr lang="cs-CZ" sz="2000" b="1" dirty="0" smtClean="0"/>
              <a:t> rizika vzniku ACH </a:t>
            </a:r>
          </a:p>
          <a:p>
            <a:pPr algn="ctr"/>
            <a:r>
              <a:rPr lang="cs-CZ" sz="2000" b="1" dirty="0" smtClean="0"/>
              <a:t>0,718 (odpovídá PA vysoké intenzity) je spojeno s 28 % redukcí rizika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Nízká zdatnost je rizikový faktor časného vzniku demence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PA brání zhoršení kognitivních funkcí</a:t>
            </a:r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18" name="Picture 2" descr="Výsledek obrázku pro physical activity alzheimer 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4326135"/>
            <a:ext cx="2880319" cy="191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000" b="1" dirty="0" smtClean="0"/>
              <a:t>PA významný vliv na zlepšení schopností pro soběstačnost</a:t>
            </a:r>
          </a:p>
          <a:p>
            <a:pPr algn="ctr"/>
            <a:r>
              <a:rPr lang="cs-CZ" sz="2000" b="1" dirty="0" smtClean="0"/>
              <a:t>a zlepšení kognice u osob s demencí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</a:t>
            </a:r>
            <a:r>
              <a:rPr lang="cs-CZ" sz="2000" b="1" dirty="0" smtClean="0"/>
              <a:t> starších dementních pacientů: </a:t>
            </a:r>
          </a:p>
          <a:p>
            <a:pPr algn="ctr"/>
            <a:r>
              <a:rPr lang="cs-CZ" sz="2000" b="1" dirty="0" smtClean="0"/>
              <a:t>tréninková skupina (TS) + kontrolní skupina (KS)</a:t>
            </a:r>
          </a:p>
          <a:p>
            <a:pPr algn="ctr"/>
            <a:r>
              <a:rPr lang="cs-CZ" sz="2000" b="1" dirty="0" smtClean="0"/>
              <a:t>Trénink = 1 hod PA 3krát týdně</a:t>
            </a:r>
          </a:p>
          <a:p>
            <a:pPr algn="ctr"/>
            <a:r>
              <a:rPr lang="cs-CZ" sz="2000" b="1" dirty="0" smtClean="0"/>
              <a:t>15 týdnů: </a:t>
            </a:r>
          </a:p>
          <a:p>
            <a:pPr algn="ctr"/>
            <a:r>
              <a:rPr lang="cs-CZ" sz="2000" b="1" dirty="0" smtClean="0"/>
              <a:t>TS zlepšení kognitivních funkcí, KS zhoršení kognitivních funkcí</a:t>
            </a:r>
          </a:p>
          <a:p>
            <a:pPr algn="ctr"/>
            <a:r>
              <a:rPr lang="en-US" sz="2000" b="1" dirty="0" smtClean="0"/>
              <a:t>TS </a:t>
            </a:r>
            <a:r>
              <a:rPr lang="cs-CZ" sz="2000" b="1" dirty="0" smtClean="0"/>
              <a:t>zlepšení logiky, KS zhoršení logiky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</a:t>
            </a:r>
            <a:r>
              <a:rPr lang="cs-CZ" sz="2000" b="1" dirty="0" smtClean="0"/>
              <a:t> střední věk a starší s mírným kognitivním zhoršením:</a:t>
            </a:r>
          </a:p>
          <a:p>
            <a:pPr algn="ctr"/>
            <a:r>
              <a:rPr lang="cs-CZ" sz="2000" b="1" dirty="0" smtClean="0"/>
              <a:t>KS = strečink a cvičení rovnováhy</a:t>
            </a:r>
          </a:p>
          <a:p>
            <a:pPr algn="ctr"/>
            <a:r>
              <a:rPr lang="cs-CZ" sz="2000" b="1" dirty="0" smtClean="0"/>
              <a:t>TS = intenzivní aerobní trénink 45 – 60 minut 4krát týdně, 6 měsíců</a:t>
            </a:r>
          </a:p>
          <a:p>
            <a:pPr algn="ctr"/>
            <a:r>
              <a:rPr lang="cs-CZ" sz="2000" b="1" dirty="0" smtClean="0"/>
              <a:t>TS = významný pozitivní vliv na kognici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</a:t>
            </a:r>
            <a:r>
              <a:rPr lang="cs-CZ" sz="2000" b="1" dirty="0" smtClean="0"/>
              <a:t> starší osoby</a:t>
            </a:r>
          </a:p>
          <a:p>
            <a:pPr algn="ctr"/>
            <a:r>
              <a:rPr lang="cs-CZ" sz="2000" b="1" dirty="0" smtClean="0"/>
              <a:t>40 minut rychlé chůze 3krát týdně </a:t>
            </a:r>
          </a:p>
          <a:p>
            <a:pPr algn="ctr"/>
            <a:r>
              <a:rPr lang="cs-CZ" sz="2000" b="1" dirty="0" smtClean="0"/>
              <a:t>Zvětšený objem zmenšeného hippokampu</a:t>
            </a:r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Dementní pacienti mívají nižší hladinu BDNF</a:t>
            </a:r>
          </a:p>
          <a:p>
            <a:pPr algn="ctr"/>
            <a:r>
              <a:rPr lang="cs-CZ" sz="2000" b="1" dirty="0" smtClean="0"/>
              <a:t>PA ↑ hladinu BDNF = pozitivní vliv na přední část hippokampu</a:t>
            </a:r>
          </a:p>
          <a:p>
            <a:pPr algn="ctr"/>
            <a:r>
              <a:rPr lang="cs-CZ" sz="2000" b="1" dirty="0" smtClean="0"/>
              <a:t>= zlepšení prostorové paměti </a:t>
            </a:r>
          </a:p>
          <a:p>
            <a:pPr algn="ctr"/>
            <a:r>
              <a:rPr lang="cs-CZ" sz="2000" b="1" dirty="0" smtClean="0"/>
              <a:t>Pěkné prostředí a aktivní přístup ke cvičení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zvýšení </a:t>
            </a:r>
            <a:r>
              <a:rPr lang="cs-CZ" sz="2000" b="1" dirty="0" err="1" smtClean="0"/>
              <a:t>neurogeneze</a:t>
            </a:r>
            <a:r>
              <a:rPr lang="cs-CZ" sz="2000" b="1" dirty="0" smtClean="0"/>
              <a:t> hippokampu </a:t>
            </a:r>
          </a:p>
          <a:p>
            <a:pPr algn="ctr"/>
            <a:r>
              <a:rPr lang="cs-CZ" sz="2000" b="1" dirty="0" smtClean="0"/>
              <a:t>a zlepšení schopnosti prostorového učení</a:t>
            </a:r>
            <a:endParaRPr lang="en-US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Trénink zvětšuje cestou zvýšené produkce BDNF </a:t>
            </a:r>
          </a:p>
          <a:p>
            <a:pPr algn="ctr"/>
            <a:r>
              <a:rPr lang="cs-CZ" sz="2000" b="1" dirty="0" smtClean="0"/>
              <a:t>objem </a:t>
            </a:r>
            <a:r>
              <a:rPr lang="cs-CZ" sz="2000" b="1" dirty="0" err="1" smtClean="0"/>
              <a:t>hippokapmu</a:t>
            </a:r>
            <a:r>
              <a:rPr lang="cs-CZ" sz="2000" b="1" dirty="0" smtClean="0"/>
              <a:t> asi o 12 %</a:t>
            </a:r>
          </a:p>
          <a:p>
            <a:pPr algn="ctr"/>
            <a:r>
              <a:rPr lang="cs-CZ" sz="2000" b="1" dirty="0" smtClean="0"/>
              <a:t>(odpovídá věkové redukci objemu)</a:t>
            </a:r>
          </a:p>
          <a:p>
            <a:pPr algn="ctr"/>
            <a:r>
              <a:rPr lang="cs-CZ" sz="2000" b="1" dirty="0" smtClean="0"/>
              <a:t>= vyšší zdatnost brání redukci objemu hippokampu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cs-CZ" sz="2000" b="1" dirty="0" smtClean="0"/>
          </a:p>
          <a:p>
            <a:r>
              <a:rPr lang="cs-CZ" sz="2000" dirty="0" smtClean="0"/>
              <a:t>.</a:t>
            </a:r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355976" y="2780928"/>
            <a:ext cx="216024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ýsledek obrázku pro hippo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852"/>
            <a:ext cx="4536504" cy="428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allAtOnce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Objem </a:t>
            </a:r>
            <a:r>
              <a:rPr lang="cs-CZ" sz="2000" b="1" dirty="0" err="1" smtClean="0"/>
              <a:t>hyppokampu</a:t>
            </a:r>
            <a:r>
              <a:rPr lang="cs-CZ" sz="2000" b="1" dirty="0" smtClean="0"/>
              <a:t> se v důsledku tréninku </a:t>
            </a:r>
          </a:p>
          <a:p>
            <a:pPr algn="ctr"/>
            <a:r>
              <a:rPr lang="cs-CZ" sz="2000" b="1" dirty="0" smtClean="0"/>
              <a:t>zvyšuje u pacientů (12 %) i u zdravých osob (16 %)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Změny v objemu hippokampu a ve výsledcích testu krátké paměti </a:t>
            </a:r>
          </a:p>
          <a:p>
            <a:pPr algn="ctr"/>
            <a:r>
              <a:rPr lang="cs-CZ" sz="2000" b="1" dirty="0" smtClean="0"/>
              <a:t>významně korelují se zlepšením aerobní kapacity</a:t>
            </a:r>
          </a:p>
          <a:p>
            <a:pPr algn="ctr"/>
            <a:r>
              <a:rPr lang="cs-CZ" sz="2000" b="1" dirty="0" smtClean="0"/>
              <a:t>(r = 0,71, p = 0,003)</a:t>
            </a:r>
          </a:p>
          <a:p>
            <a:pPr algn="ctr"/>
            <a:endParaRPr lang="cs-CZ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Zánět přispívá k patogenezi ACH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Pravidelné cvičení má protizánětlivý vliv</a:t>
            </a:r>
          </a:p>
          <a:p>
            <a:pPr algn="ctr"/>
            <a:r>
              <a:rPr lang="cs-CZ" sz="2000" b="1" dirty="0" smtClean="0"/>
              <a:t>Proto pravidelné cvičení má pozitivní vliv na patogenezi ACH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Individualizovaný a kontrolovaný trénink nemá kontraindikace</a:t>
            </a:r>
            <a:endParaRPr lang="en-US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6" name="AutoShape 2" descr="Výsledek obrázku pro hippocampus"/>
          <p:cNvSpPr>
            <a:spLocks noChangeAspect="1" noChangeArrowheads="1"/>
          </p:cNvSpPr>
          <p:nvPr/>
        </p:nvSpPr>
        <p:spPr bwMode="auto">
          <a:xfrm>
            <a:off x="155575" y="-2819400"/>
            <a:ext cx="862965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hippocampus"/>
          <p:cNvSpPr>
            <a:spLocks noChangeAspect="1" noChangeArrowheads="1"/>
          </p:cNvSpPr>
          <p:nvPr/>
        </p:nvSpPr>
        <p:spPr bwMode="auto">
          <a:xfrm>
            <a:off x="155575" y="-2819400"/>
            <a:ext cx="862965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hippo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171" y="0"/>
            <a:ext cx="2862325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r>
              <a:rPr lang="cs-CZ" sz="2000" b="1" dirty="0" smtClean="0"/>
              <a:t>Druhé nejčastější </a:t>
            </a:r>
            <a:r>
              <a:rPr lang="cs-CZ" sz="2000" b="1" dirty="0" err="1" smtClean="0"/>
              <a:t>neurodegenerativní</a:t>
            </a:r>
            <a:r>
              <a:rPr lang="cs-CZ" sz="2000" b="1" dirty="0" smtClean="0"/>
              <a:t> onemocnění (po ACH)</a:t>
            </a:r>
          </a:p>
          <a:p>
            <a:pPr algn="ctr"/>
            <a:r>
              <a:rPr lang="cs-CZ" sz="2000" b="1" dirty="0" smtClean="0"/>
              <a:t>asi 7 milionů lidí</a:t>
            </a:r>
          </a:p>
          <a:p>
            <a:pPr algn="ctr"/>
            <a:r>
              <a:rPr lang="cs-CZ" sz="2000" b="1" dirty="0" smtClean="0"/>
              <a:t>Výskyt 1 % (</a:t>
            </a:r>
            <a:r>
              <a:rPr lang="en-US" sz="2000" b="1" dirty="0" smtClean="0"/>
              <a:t>&gt;</a:t>
            </a:r>
            <a:r>
              <a:rPr lang="cs-CZ" sz="2000" b="1" dirty="0" smtClean="0"/>
              <a:t> 60 roků), 4 % (</a:t>
            </a:r>
            <a:r>
              <a:rPr lang="en-US" sz="2000" b="1" dirty="0" smtClean="0"/>
              <a:t>&gt;</a:t>
            </a:r>
            <a:r>
              <a:rPr lang="cs-CZ" sz="2000" b="1" dirty="0" smtClean="0"/>
              <a:t> 80 roků)</a:t>
            </a:r>
          </a:p>
          <a:p>
            <a:pPr algn="ctr"/>
            <a:r>
              <a:rPr lang="cs-CZ" sz="2000" b="1" dirty="0" smtClean="0"/>
              <a:t>Začíná v průměru kolem 60 roků, 5 – 10 % mezi 20. – 50. roky</a:t>
            </a:r>
          </a:p>
          <a:p>
            <a:pPr algn="ctr"/>
            <a:r>
              <a:rPr lang="cs-CZ" sz="2000" b="1" dirty="0" smtClean="0"/>
              <a:t>Vždy </a:t>
            </a:r>
            <a:r>
              <a:rPr lang="cs-CZ" sz="2000" b="1" dirty="0" err="1" smtClean="0"/>
              <a:t>tremor</a:t>
            </a:r>
            <a:r>
              <a:rPr lang="cs-CZ" sz="2000" b="1" dirty="0" smtClean="0"/>
              <a:t>, rigidita, pomalý pohyb a postižení jemné motoriky</a:t>
            </a:r>
          </a:p>
          <a:p>
            <a:pPr algn="ctr"/>
            <a:r>
              <a:rPr lang="cs-CZ" sz="2000" b="1" dirty="0" smtClean="0"/>
              <a:t>Progrese</a:t>
            </a:r>
          </a:p>
          <a:p>
            <a:pPr algn="ctr"/>
            <a:r>
              <a:rPr lang="cs-CZ" sz="2000" b="1" dirty="0" smtClean="0"/>
              <a:t>Později  shrbená poloha těla, šouravý krok se ztuhlými pažemi </a:t>
            </a:r>
          </a:p>
          <a:p>
            <a:pPr algn="ctr"/>
            <a:r>
              <a:rPr lang="cs-CZ" sz="2000" b="1" dirty="0" smtClean="0"/>
              <a:t>a špatná rovnováha</a:t>
            </a:r>
          </a:p>
          <a:p>
            <a:pPr algn="ctr"/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parkinson dise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34276"/>
            <a:ext cx="6048672" cy="3401201"/>
          </a:xfrm>
          <a:prstGeom prst="rect">
            <a:avLst/>
          </a:prstGeom>
          <a:noFill/>
        </p:spPr>
      </p:pic>
      <p:pic>
        <p:nvPicPr>
          <p:cNvPr id="2052" name="Picture 4" descr="Výsledek obrázku pro parkinson dise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54514"/>
            <a:ext cx="4032448" cy="3346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Monotónní řeč, problémy s polykáním.</a:t>
            </a:r>
          </a:p>
          <a:p>
            <a:pPr algn="ctr"/>
            <a:r>
              <a:rPr lang="cs-CZ" sz="2000" b="1" dirty="0" smtClean="0"/>
              <a:t>Postižení ANS: </a:t>
            </a:r>
          </a:p>
          <a:p>
            <a:pPr algn="ctr"/>
            <a:r>
              <a:rPr lang="cs-CZ" sz="2000" b="1" dirty="0" smtClean="0"/>
              <a:t>Zácpa, inkontinence, erektilní dysfunkce a ortostatická hypotenze.</a:t>
            </a:r>
          </a:p>
          <a:p>
            <a:pPr algn="ctr"/>
            <a:r>
              <a:rPr lang="cs-CZ" sz="2000" b="1" dirty="0" smtClean="0"/>
              <a:t>V pokročilém stavu nemoci nespavost a deprese, </a:t>
            </a:r>
          </a:p>
          <a:p>
            <a:pPr algn="ctr"/>
            <a:r>
              <a:rPr lang="cs-CZ" sz="2000" b="1" dirty="0" smtClean="0"/>
              <a:t>poruchy paměti, ztráta koncentrace a iniciativy.</a:t>
            </a:r>
          </a:p>
          <a:p>
            <a:pPr algn="ctr"/>
            <a:r>
              <a:rPr lang="cs-CZ" sz="2000" b="1" dirty="0" smtClean="0"/>
              <a:t>Asi u 20 % vzniká progresivní demence. </a:t>
            </a:r>
          </a:p>
          <a:p>
            <a:pPr algn="ctr"/>
            <a:endParaRPr lang="cs-CZ" sz="2000" b="1" dirty="0" smtClean="0"/>
          </a:p>
          <a:p>
            <a:endParaRPr lang="cs-CZ" sz="20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parkinsonova choroba &amp;rcaron;e&amp;c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804967" cy="3665971"/>
          </a:xfrm>
          <a:prstGeom prst="rect">
            <a:avLst/>
          </a:prstGeom>
          <a:noFill/>
        </p:spPr>
      </p:pic>
      <p:pic>
        <p:nvPicPr>
          <p:cNvPr id="1028" name="Picture 4" descr="Výsledek obrázku pro orthostatic hypote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89117"/>
            <a:ext cx="3600399" cy="4168883"/>
          </a:xfrm>
          <a:prstGeom prst="rect">
            <a:avLst/>
          </a:prstGeom>
          <a:noFill/>
        </p:spPr>
      </p:pic>
      <p:pic>
        <p:nvPicPr>
          <p:cNvPr id="1030" name="Picture 6" descr="Výsledek obrázku pro Parkinson depr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140968"/>
            <a:ext cx="74295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Trénink (zejména na běhátku) (3 – 21 týdnů, 9 – 158 hod) </a:t>
            </a:r>
          </a:p>
          <a:p>
            <a:pPr algn="ctr"/>
            <a:r>
              <a:rPr lang="cs-CZ" sz="2000" b="1" dirty="0" smtClean="0"/>
              <a:t>zrychluje chůzi, prodlužuje krok a chodeckou vzdálenost</a:t>
            </a:r>
            <a:r>
              <a:rPr lang="en-US" sz="2000" b="1" dirty="0" smtClean="0"/>
              <a:t>,</a:t>
            </a:r>
          </a:p>
          <a:p>
            <a:pPr algn="ctr"/>
            <a:r>
              <a:rPr lang="cs-CZ" sz="2000" b="1" dirty="0" smtClean="0"/>
              <a:t>tím zvyšuje schopnosti pacienta pro denní život a zlepšuje svalové funkce.</a:t>
            </a:r>
          </a:p>
          <a:p>
            <a:pPr algn="ctr"/>
            <a:r>
              <a:rPr lang="cs-CZ" sz="2000" b="1" dirty="0" smtClean="0"/>
              <a:t>Kontrolovaný aerobní trénink na běhátku má lepší výsledky </a:t>
            </a:r>
          </a:p>
          <a:p>
            <a:pPr algn="ctr"/>
            <a:r>
              <a:rPr lang="cs-CZ" sz="2000" b="1" dirty="0" smtClean="0"/>
              <a:t>než nespecifická fyzioterapie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parkinson training treadm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94974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24 – 36 tréninků 90 minut, 12 týdnů</a:t>
            </a:r>
          </a:p>
          <a:p>
            <a:pPr algn="ctr"/>
            <a:r>
              <a:rPr lang="cs-CZ" sz="2000" b="1" dirty="0" smtClean="0"/>
              <a:t>1. Boxerský trénink (BT) </a:t>
            </a:r>
          </a:p>
          <a:p>
            <a:pPr algn="ctr"/>
            <a:r>
              <a:rPr lang="cs-CZ" sz="2000" b="1" dirty="0" smtClean="0"/>
              <a:t>Strečink, box (pohyby do stran, údery do pytle nebo lap), </a:t>
            </a:r>
          </a:p>
          <a:p>
            <a:pPr algn="ctr"/>
            <a:r>
              <a:rPr lang="cs-CZ" sz="2000" b="1" dirty="0" smtClean="0"/>
              <a:t>odporový a aerobní trénink.</a:t>
            </a:r>
          </a:p>
          <a:p>
            <a:pPr algn="ctr"/>
            <a:r>
              <a:rPr lang="cs-CZ" sz="2000" b="1" dirty="0" smtClean="0"/>
              <a:t>2. Tradiční trénink (TT)</a:t>
            </a:r>
          </a:p>
          <a:p>
            <a:pPr algn="ctr"/>
            <a:r>
              <a:rPr lang="cs-CZ" sz="2000" b="1" dirty="0" smtClean="0"/>
              <a:t>Strečink, odporový a aerobní trénink a rovnovážná cvičení</a:t>
            </a:r>
          </a:p>
          <a:p>
            <a:pPr algn="ctr"/>
            <a:r>
              <a:rPr lang="cs-CZ" sz="2000" b="1" dirty="0" smtClean="0"/>
              <a:t>TT: větší rovnovážná jistota</a:t>
            </a:r>
          </a:p>
          <a:p>
            <a:pPr algn="ctr"/>
            <a:r>
              <a:rPr lang="cs-CZ" sz="2000" b="1" dirty="0" smtClean="0"/>
              <a:t>BT: větší zrychlení chůze a vytrvalosti</a:t>
            </a:r>
          </a:p>
          <a:p>
            <a:pPr algn="ctr"/>
            <a:r>
              <a:rPr lang="cs-CZ" sz="2000" b="1" dirty="0" smtClean="0"/>
              <a:t>TT+BT: </a:t>
            </a:r>
          </a:p>
          <a:p>
            <a:pPr algn="ctr"/>
            <a:r>
              <a:rPr lang="cs-CZ" sz="2000" b="1" dirty="0" smtClean="0"/>
              <a:t>Zlepšení rovnováhy, mobility a kvality života</a:t>
            </a:r>
            <a:endParaRPr lang="cs-CZ" sz="20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parkinson training bo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380202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84969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DEPRESE</a:t>
            </a:r>
          </a:p>
          <a:p>
            <a:pPr algn="ctr"/>
            <a:r>
              <a:rPr lang="cs-CZ" sz="2000" b="1" dirty="0" smtClean="0"/>
              <a:t>Pozitivní vliv PA na symptomy deprese – mírný pozitivní klinický vliv </a:t>
            </a:r>
          </a:p>
          <a:p>
            <a:pPr algn="ctr"/>
            <a:r>
              <a:rPr lang="cs-CZ" sz="2000" b="1" dirty="0" smtClean="0"/>
              <a:t>(podobný jako psychoterapie)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Možný mechanismus působení PA: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Sociální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Rozptýlení chmurných myšlenek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Beta endorfiny a </a:t>
            </a:r>
            <a:r>
              <a:rPr lang="cs-CZ" sz="2000" b="1" dirty="0" err="1" smtClean="0"/>
              <a:t>monoaminy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krátkodobé paměti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10242" name="AutoShape 2" descr="Výsledek obrázku pro deprese"/>
          <p:cNvSpPr>
            <a:spLocks noChangeAspect="1" noChangeArrowheads="1"/>
          </p:cNvSpPr>
          <p:nvPr/>
        </p:nvSpPr>
        <p:spPr bwMode="auto">
          <a:xfrm>
            <a:off x="155575" y="-2819400"/>
            <a:ext cx="784860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2" name="Picture 2" descr="Výsledek obrázku pro exercise and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3078"/>
            <a:ext cx="3168352" cy="475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16 měsíců počáteční nebo středně pokročilé stádium nemoci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Flexibilita/rovnováha/funkční cvičení (FBF), kontrolované fyzioterapeutem 3 krát týdně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Aerobní trénink (AE) (běhátko, kolo nebo eliptický trenažér)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Cvičení doma (kontrola), podle programu, 1 skupinová kontrola/měsíc</a:t>
            </a:r>
          </a:p>
          <a:p>
            <a:pPr marL="457200" indent="-457200"/>
            <a:r>
              <a:rPr lang="cs-CZ" sz="2000" b="1" dirty="0" smtClean="0"/>
              <a:t>FBF: Obecné funkční benefity</a:t>
            </a:r>
          </a:p>
          <a:p>
            <a:pPr marL="457200" indent="-457200"/>
            <a:r>
              <a:rPr lang="cs-CZ" sz="2000" b="1" dirty="0" smtClean="0"/>
              <a:t>AE: zlepšení chodecké ekonomie</a:t>
            </a:r>
          </a:p>
          <a:p>
            <a:pPr marL="457200" indent="-457200"/>
            <a:r>
              <a:rPr lang="cs-CZ" sz="2000" b="1" dirty="0" smtClean="0"/>
              <a:t>FBF+AE: důležité.</a:t>
            </a: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Supervize prodlužuje efekt tréninku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endParaRPr lang="cs-CZ" sz="20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5058" name="Picture 2" descr="Výsledek obrázku pro parkinson supervised 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Pacienti – změněná frekvenční modulace motorických jednotek </a:t>
            </a:r>
          </a:p>
          <a:p>
            <a:pPr algn="ctr"/>
            <a:r>
              <a:rPr lang="cs-CZ" sz="2000" b="1" dirty="0" smtClean="0"/>
              <a:t>při inicializaci svalové kontrakce (dopaminová transmise).</a:t>
            </a:r>
          </a:p>
          <a:p>
            <a:pPr algn="ctr"/>
            <a:r>
              <a:rPr lang="cs-CZ" sz="2000" b="1" dirty="0" smtClean="0"/>
              <a:t>L-DOPA – usnadňuje inicializaci motorických jednotek </a:t>
            </a:r>
          </a:p>
          <a:p>
            <a:pPr algn="ctr"/>
            <a:r>
              <a:rPr lang="cs-CZ" sz="2000" b="1" dirty="0" smtClean="0"/>
              <a:t>a zlepšuje efektivitu využití energie.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Mechanismus účinku PA:</a:t>
            </a:r>
          </a:p>
          <a:p>
            <a:pPr algn="ctr"/>
            <a:r>
              <a:rPr lang="cs-CZ" sz="2000" b="1" dirty="0" smtClean="0"/>
              <a:t>PA zmírňuje stupeň poškození </a:t>
            </a:r>
            <a:r>
              <a:rPr lang="cs-CZ" sz="2000" b="1" dirty="0" err="1" smtClean="0"/>
              <a:t>dopaminergních</a:t>
            </a:r>
            <a:r>
              <a:rPr lang="cs-CZ" sz="2000" b="1" dirty="0" smtClean="0"/>
              <a:t> neuronů středního mozku </a:t>
            </a:r>
          </a:p>
          <a:p>
            <a:pPr algn="ctr"/>
            <a:r>
              <a:rPr lang="cs-CZ" sz="2000" b="1" dirty="0" smtClean="0"/>
              <a:t>a obnovuje funkcí bazálních ganglií </a:t>
            </a:r>
          </a:p>
          <a:p>
            <a:pPr algn="ctr"/>
            <a:r>
              <a:rPr lang="cs-CZ" sz="2000" b="1" dirty="0" smtClean="0"/>
              <a:t>Cestou adaptace dopaminové a </a:t>
            </a:r>
            <a:r>
              <a:rPr lang="cs-CZ" sz="2000" b="1" dirty="0" err="1" smtClean="0"/>
              <a:t>glutamátové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neurotransmise</a:t>
            </a:r>
            <a:endParaRPr lang="cs-CZ" sz="2000" b="1" dirty="0" smtClean="0"/>
          </a:p>
          <a:p>
            <a:pPr algn="ctr"/>
            <a:r>
              <a:rPr lang="cs-CZ" sz="2000" b="1" dirty="0" smtClean="0"/>
              <a:t>(zatím prokázáno jen u hlodavců)</a:t>
            </a:r>
          </a:p>
          <a:p>
            <a:pPr algn="ctr"/>
            <a:endParaRPr lang="cs-CZ" sz="2000" b="1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6082" name="Picture 2" descr="Výsledek obrázku pro parkinson dopa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6722"/>
            <a:ext cx="8496944" cy="295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Výsledek obrázku pro parkinson dopamine 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5099"/>
            <a:ext cx="8375586" cy="560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PARKINSONOVA CHOROBA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Typ cvičení:</a:t>
            </a:r>
          </a:p>
          <a:p>
            <a:pPr algn="ctr"/>
            <a:r>
              <a:rPr lang="cs-CZ" sz="2000" b="1" dirty="0" smtClean="0"/>
              <a:t>Běhátko se supervizí, postupně prodlužování a zvyšování rychlosti a sklonu</a:t>
            </a:r>
          </a:p>
          <a:p>
            <a:pPr algn="ctr"/>
            <a:r>
              <a:rPr lang="cs-CZ" sz="2000" b="1" dirty="0" smtClean="0"/>
              <a:t>(rytmická stimulace)</a:t>
            </a:r>
          </a:p>
          <a:p>
            <a:pPr algn="ctr"/>
            <a:r>
              <a:rPr lang="cs-CZ" sz="2000" b="1" dirty="0" smtClean="0"/>
              <a:t>Rovnovážný, silový trénink a koordinační trénink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Celkové (obecné) kontraindikace nejsou.</a:t>
            </a:r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7106" name="Picture 2" descr="Výsledek obrázku pro exercise balance parkin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32840"/>
            <a:ext cx="4032448" cy="3580536"/>
          </a:xfrm>
          <a:prstGeom prst="rect">
            <a:avLst/>
          </a:prstGeom>
          <a:noFill/>
        </p:spPr>
      </p:pic>
      <p:pic>
        <p:nvPicPr>
          <p:cNvPr id="47108" name="Picture 4" descr="Výsledek obrázku pro exercise treadmill parki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178" y="2204864"/>
            <a:ext cx="2943974" cy="4653136"/>
          </a:xfrm>
          <a:prstGeom prst="rect">
            <a:avLst/>
          </a:prstGeom>
          <a:noFill/>
        </p:spPr>
      </p:pic>
      <p:pic>
        <p:nvPicPr>
          <p:cNvPr id="47110" name="Picture 6" descr="Výsledek obrázku pro cvi&amp;ccaron;ení rovnováhy parkin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5" y="3933057"/>
            <a:ext cx="2496276" cy="187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ROZTROUŠENÁ SKLERÓZA (SCLEROSIS MULTIPLEX)</a:t>
            </a:r>
          </a:p>
          <a:p>
            <a:pPr algn="ctr"/>
            <a:r>
              <a:rPr lang="cs-CZ" sz="2000" b="1" dirty="0" smtClean="0"/>
              <a:t>Chronické progresivní onemocnění </a:t>
            </a:r>
          </a:p>
          <a:p>
            <a:pPr algn="ctr"/>
            <a:r>
              <a:rPr lang="cs-CZ" sz="2000" b="1" dirty="0" smtClean="0"/>
              <a:t>2,0 – 2,5 milionů lidí (30/100000)</a:t>
            </a:r>
          </a:p>
          <a:p>
            <a:pPr algn="ctr"/>
            <a:r>
              <a:rPr lang="cs-CZ" sz="2000" b="1" dirty="0" smtClean="0"/>
              <a:t>Častěji u žen, začátek mezi 20 – 40 roky</a:t>
            </a:r>
          </a:p>
          <a:p>
            <a:pPr algn="ctr"/>
            <a:r>
              <a:rPr lang="cs-CZ" sz="2000" b="1" dirty="0" smtClean="0"/>
              <a:t>Periodické neurologické deficity (ataky) v různých částech nervového</a:t>
            </a:r>
          </a:p>
          <a:p>
            <a:pPr algn="ctr"/>
            <a:r>
              <a:rPr lang="cs-CZ" sz="2000" b="1" dirty="0" smtClean="0"/>
              <a:t>systému vyvolané lokálním </a:t>
            </a:r>
            <a:r>
              <a:rPr lang="cs-CZ" sz="2000" b="1" dirty="0" err="1" smtClean="0"/>
              <a:t>demyelinizačním</a:t>
            </a:r>
            <a:r>
              <a:rPr lang="cs-CZ" sz="2000" b="1" dirty="0" smtClean="0"/>
              <a:t> procesem (plaky)</a:t>
            </a:r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9154" name="Picture 2" descr="Výsledek obrázku pro roztroušená skleró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256584" cy="3837306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475656" y="6309320"/>
            <a:ext cx="60486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ROZTROŠENÁ SKLEROSA (SCLEROSIS MULTIPLEX)</a:t>
            </a:r>
          </a:p>
          <a:p>
            <a:pPr algn="ctr"/>
            <a:r>
              <a:rPr lang="cs-CZ" sz="2000" b="1" dirty="0" smtClean="0"/>
              <a:t>Symptomy se postupně rozšiřují do různých částí těla</a:t>
            </a:r>
          </a:p>
          <a:p>
            <a:pPr algn="ctr"/>
            <a:r>
              <a:rPr lang="cs-CZ" sz="2000" b="1" dirty="0" smtClean="0"/>
              <a:t>Paréza, distribuované pocity, ataxie, </a:t>
            </a:r>
          </a:p>
          <a:p>
            <a:pPr algn="ctr"/>
            <a:r>
              <a:rPr lang="cs-CZ" sz="2000" b="1" dirty="0" smtClean="0"/>
              <a:t>ztráta autonomních funkcí, slabost a únava.</a:t>
            </a:r>
          </a:p>
          <a:p>
            <a:pPr algn="ctr"/>
            <a:r>
              <a:rPr lang="cs-CZ" sz="2000" b="1" dirty="0" smtClean="0"/>
              <a:t>Symptomatologie se liší v závislosti na lokalizaci plaku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02" name="Picture 2" descr="Výsledek obrázku pro roztroušená skleróza pacie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494" y="1988840"/>
            <a:ext cx="64198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ROZTROŠENÁ SKLEROSA (SCLEROSIS MULTIPLEX)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PA je efektivní pro zvýšení aerobní kapacity a svalové síly </a:t>
            </a:r>
          </a:p>
          <a:p>
            <a:pPr algn="ctr"/>
            <a:r>
              <a:rPr lang="cs-CZ" sz="2000" b="1" dirty="0" smtClean="0"/>
              <a:t>a zlepšuje mobilitu, snižuje únavu a zlepšuje kvalitu života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Pozitivní vliv rezistentního tréninku na svalovou sílu,</a:t>
            </a:r>
          </a:p>
          <a:p>
            <a:pPr algn="ctr"/>
            <a:r>
              <a:rPr lang="cs-CZ" sz="2000" b="1" dirty="0" smtClean="0"/>
              <a:t>méně na funkční kapacitu, rovnováhu, únavu, kvalitu života a náladu.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PA (na zemi i ve vodě) + fyzioterapie</a:t>
            </a:r>
          </a:p>
          <a:p>
            <a:pPr algn="ctr"/>
            <a:r>
              <a:rPr lang="cs-CZ" sz="2000" b="1" dirty="0" smtClean="0"/>
              <a:t>Zlepšuje schopnost chodit o 19 % (bez supervize) a o 32 % (se supervizí)</a:t>
            </a:r>
          </a:p>
          <a:p>
            <a:pPr algn="ctr"/>
            <a:r>
              <a:rPr lang="cs-CZ" sz="2000" b="1" dirty="0" smtClean="0"/>
              <a:t>Zlepšuje kvalitu života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12 týdnů progresivní silový trénink</a:t>
            </a:r>
          </a:p>
          <a:p>
            <a:pPr algn="ctr"/>
            <a:r>
              <a:rPr lang="cs-CZ" sz="2000" b="1" dirty="0" smtClean="0"/>
              <a:t>Zlepšení síly, skóre deprese, symptomy únavy a kvality života</a:t>
            </a:r>
          </a:p>
          <a:p>
            <a:pPr algn="ctr"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6" name="AutoShape 4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78" name="AutoShape 6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0" name="AutoShape 8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682" name="AutoShape 10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608138"/>
            <a:ext cx="60674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87624" y="1124744"/>
            <a:ext cx="648072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ROZTROŠENÁ SKLEROSA (SCLEROSIS MULTIPLEX)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Studie:</a:t>
            </a:r>
          </a:p>
          <a:p>
            <a:pPr algn="ctr"/>
            <a:r>
              <a:rPr lang="cs-CZ" sz="2000" b="1" dirty="0" smtClean="0"/>
              <a:t>15 týdnů aerobní trénink (kombinace práce HKK a DKK)</a:t>
            </a:r>
          </a:p>
          <a:p>
            <a:pPr algn="ctr"/>
            <a:r>
              <a:rPr lang="cs-CZ" sz="2000" b="1" dirty="0" smtClean="0"/>
              <a:t>↑ VO</a:t>
            </a:r>
            <a:r>
              <a:rPr lang="cs-CZ" sz="2000" b="1" baseline="-25000" dirty="0" smtClean="0"/>
              <a:t>2 </a:t>
            </a:r>
            <a:r>
              <a:rPr lang="cs-CZ" sz="2000" b="1" dirty="0" smtClean="0"/>
              <a:t>max</a:t>
            </a:r>
            <a:r>
              <a:rPr lang="cs-CZ" sz="2000" b="1" baseline="-25000" dirty="0" smtClean="0"/>
              <a:t>,</a:t>
            </a:r>
            <a:r>
              <a:rPr lang="cs-CZ" sz="2000" b="1" dirty="0" smtClean="0"/>
              <a:t> zvýšení svalové síly HKK a DKK,</a:t>
            </a:r>
          </a:p>
          <a:p>
            <a:pPr algn="ctr"/>
            <a:r>
              <a:rPr lang="cs-CZ" sz="2000" b="1" dirty="0" smtClean="0"/>
              <a:t>menší deprese a symptomy únavy, zlepšený lipidový profil</a:t>
            </a:r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sclerosis multiplex 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536" y="3068960"/>
            <a:ext cx="60198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188640"/>
            <a:ext cx="8064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ROZTROŠENÁ SKLEROSA (SCLEROSIS MULTIPLEX)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Někdy dočasné zhoršení symptomů v průběhu tréninku – nepolevit!</a:t>
            </a:r>
          </a:p>
          <a:p>
            <a:pPr algn="ctr"/>
            <a:r>
              <a:rPr lang="cs-CZ" sz="2000" b="1" dirty="0" smtClean="0"/>
              <a:t>Zvýšená citlivost na změny teploty</a:t>
            </a:r>
            <a:r>
              <a:rPr lang="en-US" sz="2000" b="1" dirty="0" smtClean="0"/>
              <a:t> </a:t>
            </a:r>
            <a:r>
              <a:rPr lang="cs-CZ" sz="2000" b="1" dirty="0" smtClean="0"/>
              <a:t>(nepromrznout během cvičení!)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Nejsou žádné celkové kontraindikace</a:t>
            </a:r>
          </a:p>
        </p:txBody>
      </p:sp>
      <p:sp>
        <p:nvSpPr>
          <p:cNvPr id="28674" name="AutoShape 2" descr="Výsledek obrázku pro schizofrenia hyppocamp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clerosis multiplex exercise fati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68960"/>
            <a:ext cx="20383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84969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DEPRESE</a:t>
            </a:r>
          </a:p>
          <a:p>
            <a:pPr algn="ctr"/>
            <a:r>
              <a:rPr lang="cs-CZ" sz="2000" b="1" dirty="0" smtClean="0"/>
              <a:t>PA = stimulace růstu nervových buněk a uvolňování proteinů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BDNF</a:t>
            </a:r>
            <a:r>
              <a:rPr lang="cs-CZ" sz="2000" b="1" dirty="0" smtClean="0"/>
              <a:t> (</a:t>
            </a:r>
            <a:r>
              <a:rPr lang="en-US" sz="2000" b="1" dirty="0" smtClean="0"/>
              <a:t>Brain-</a:t>
            </a:r>
            <a:r>
              <a:rPr lang="cs-CZ" sz="2000" b="1" dirty="0" smtClean="0"/>
              <a:t>D</a:t>
            </a:r>
            <a:r>
              <a:rPr lang="en-US" sz="2000" b="1" dirty="0" err="1" smtClean="0"/>
              <a:t>erived</a:t>
            </a:r>
            <a:r>
              <a:rPr lang="en-US" sz="2000" b="1" dirty="0" smtClean="0"/>
              <a:t> </a:t>
            </a:r>
            <a:r>
              <a:rPr lang="cs-CZ" sz="2000" b="1" dirty="0" smtClean="0"/>
              <a:t>N</a:t>
            </a:r>
            <a:r>
              <a:rPr lang="en-US" sz="2000" b="1" dirty="0" err="1" smtClean="0"/>
              <a:t>eutrophic</a:t>
            </a:r>
            <a:r>
              <a:rPr lang="en-US" sz="2000" b="1" dirty="0" smtClean="0"/>
              <a:t> </a:t>
            </a:r>
            <a:r>
              <a:rPr lang="cs-CZ" sz="2000" b="1" dirty="0" smtClean="0"/>
              <a:t>F</a:t>
            </a:r>
            <a:r>
              <a:rPr lang="en-US" sz="2000" b="1" dirty="0" smtClean="0"/>
              <a:t>actor</a:t>
            </a:r>
            <a:r>
              <a:rPr lang="cs-CZ" sz="2000" b="1" dirty="0" smtClean="0"/>
              <a:t>) – růstový faktor hippokampu </a:t>
            </a:r>
          </a:p>
          <a:p>
            <a:pPr algn="ctr"/>
            <a:r>
              <a:rPr lang="cs-CZ" sz="2000" b="1" dirty="0" smtClean="0"/>
              <a:t>Depresivní lidé menší objem hippokampu, dementní pacienti menší množství BDNF v mozku a nízkou hladinu v krvi </a:t>
            </a:r>
          </a:p>
          <a:p>
            <a:pPr algn="ctr"/>
            <a:r>
              <a:rPr lang="cs-CZ" sz="2000" b="1" dirty="0" smtClean="0"/>
              <a:t>PA – zvýšení BDNF v mozku, krvi a ve svalech - přímý vliv na růst hippokampu!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10242" name="AutoShape 2" descr="Výsledek obrázku pro deprese"/>
          <p:cNvSpPr>
            <a:spLocks noChangeAspect="1" noChangeArrowheads="1"/>
          </p:cNvSpPr>
          <p:nvPr/>
        </p:nvSpPr>
        <p:spPr bwMode="auto">
          <a:xfrm>
            <a:off x="155575" y="-2819400"/>
            <a:ext cx="784860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0" name="Picture 2" descr="Výsledek obrázku pro BDN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544616" cy="402872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6012160" y="2564904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exercise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3528" y="33265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DEPRESE</a:t>
            </a:r>
          </a:p>
          <a:p>
            <a:pPr algn="ctr"/>
            <a:r>
              <a:rPr lang="en-US" sz="2000" b="1" dirty="0" err="1" smtClean="0"/>
              <a:t>Typ</a:t>
            </a:r>
            <a:r>
              <a:rPr lang="cs-CZ" sz="2000" b="1" dirty="0" smtClean="0"/>
              <a:t> tréninku?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Obecná doporučení platí i zde!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 frekvence cvičení účinnější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Rezistentní a kombinovaný trénink efektivnější, než aerobní trénink</a:t>
            </a:r>
          </a:p>
        </p:txBody>
      </p:sp>
      <p:sp>
        <p:nvSpPr>
          <p:cNvPr id="10242" name="AutoShape 2" descr="Výsledek obrázku pro deprese"/>
          <p:cNvSpPr>
            <a:spLocks noChangeAspect="1" noChangeArrowheads="1"/>
          </p:cNvSpPr>
          <p:nvPr/>
        </p:nvSpPr>
        <p:spPr bwMode="auto">
          <a:xfrm>
            <a:off x="155575" y="-2819400"/>
            <a:ext cx="7848600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6" name="Picture 2" descr="Výsledek obrázku pro exercise and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968" y="2708920"/>
            <a:ext cx="3889248" cy="3895551"/>
          </a:xfrm>
          <a:prstGeom prst="rect">
            <a:avLst/>
          </a:prstGeom>
          <a:noFill/>
        </p:spPr>
      </p:pic>
      <p:sp>
        <p:nvSpPr>
          <p:cNvPr id="16388" name="AutoShape 4" descr="Výsledek obrázku pro exercise and depression"/>
          <p:cNvSpPr>
            <a:spLocks noChangeAspect="1" noChangeArrowheads="1"/>
          </p:cNvSpPr>
          <p:nvPr/>
        </p:nvSpPr>
        <p:spPr bwMode="auto">
          <a:xfrm>
            <a:off x="155575" y="-2743200"/>
            <a:ext cx="9972675" cy="572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0" name="AutoShape 6" descr="Výsledek obrázku pro exercise and depression"/>
          <p:cNvSpPr>
            <a:spLocks noChangeAspect="1" noChangeArrowheads="1"/>
          </p:cNvSpPr>
          <p:nvPr/>
        </p:nvSpPr>
        <p:spPr bwMode="auto">
          <a:xfrm>
            <a:off x="155575" y="-2743200"/>
            <a:ext cx="9972675" cy="572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92" name="Picture 8" descr="Výsledek obrázku pro exercise and depr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36" y="5212951"/>
            <a:ext cx="2411760" cy="13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5689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ANXIETA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Nejfrekventovanější mentální onemocnění (5 % dospělých)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Ženy 2-krát častěji než muži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Redukce kvality života</a:t>
            </a:r>
          </a:p>
          <a:p>
            <a:pPr marL="342900" indent="-342900"/>
            <a:endParaRPr lang="cs-CZ" b="1" dirty="0" smtClean="0"/>
          </a:p>
          <a:p>
            <a:pPr marL="342900" indent="-342900" algn="ctr"/>
            <a:r>
              <a:rPr lang="cs-CZ" b="1" dirty="0" smtClean="0"/>
              <a:t>Dělení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fobie (např. </a:t>
            </a:r>
            <a:r>
              <a:rPr lang="cs-CZ" b="1" dirty="0" err="1" smtClean="0"/>
              <a:t>agrofobie</a:t>
            </a:r>
            <a:r>
              <a:rPr lang="cs-CZ" b="1" dirty="0" smtClean="0"/>
              <a:t>, sociální fobie)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panická onemocnění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generalizovaná </a:t>
            </a:r>
            <a:r>
              <a:rPr lang="cs-CZ" b="1" dirty="0" err="1" smtClean="0"/>
              <a:t>anxieta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Symptomy mnoha různých fyzických a mentálních onemocnění.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Vznik onemocnění – kombinace biologické zranitelnosti a stresu (dětství i dospělost)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Pravidelná PA 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/>
              <a:t>Prevence symptomů anxiety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/>
              <a:t>Redukce symptomů anxiety a tenze (dlouhotrvající???), zejména u pacientů s chronickými onemocněními (např. kardiovaskulární onemocnění, </a:t>
            </a:r>
            <a:r>
              <a:rPr lang="cs-CZ" b="1" dirty="0" smtClean="0"/>
              <a:t>fibromyalgie</a:t>
            </a:r>
            <a:r>
              <a:rPr lang="cs-CZ" b="1" dirty="0" smtClean="0"/>
              <a:t>, </a:t>
            </a:r>
            <a:r>
              <a:rPr lang="cs-CZ" b="1" dirty="0" err="1" smtClean="0"/>
              <a:t>sklerosis</a:t>
            </a:r>
            <a:r>
              <a:rPr lang="cs-CZ" b="1" dirty="0" smtClean="0"/>
              <a:t> multiplex, mentální onemocnění, rakovina, CHOPN). 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1026" name="Picture 2" descr="Výsledek obrázku pro anxi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655"/>
            <a:ext cx="1944216" cy="295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6064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ANXIETA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Tréninkový program individualizovaný, kontrolovaný</a:t>
            </a:r>
          </a:p>
          <a:p>
            <a:pPr algn="ctr"/>
            <a:r>
              <a:rPr lang="cs-CZ" sz="2400" b="1" dirty="0" smtClean="0"/>
              <a:t>Aerobní, malé skupiny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/>
              <a:t>Nízká intenzita, postupné zvyšování intenzity i trvání (z 10 min na 30 min)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Beta-blokátory – </a:t>
            </a:r>
            <a:r>
              <a:rPr lang="cs-CZ" b="1" dirty="0" err="1" smtClean="0"/>
              <a:t>Borgova</a:t>
            </a:r>
            <a:r>
              <a:rPr lang="cs-CZ" b="1" dirty="0" smtClean="0"/>
              <a:t> škála (z 12 – 13 bodů na 15 – 16 bodů)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Chůze, běh, cyklistika, plavání</a:t>
            </a:r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19458" name="Picture 2" descr="Výsledek obrázku pro anxiety, physical 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465762" cy="296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26064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</a:t>
            </a:r>
          </a:p>
          <a:p>
            <a:pPr algn="ctr"/>
            <a:r>
              <a:rPr lang="cs-CZ" b="1" dirty="0" smtClean="0"/>
              <a:t>Neustále, příčina řady onemocnění CNS i periferních orgánů</a:t>
            </a:r>
          </a:p>
          <a:p>
            <a:pPr algn="ctr"/>
            <a:r>
              <a:rPr lang="cs-CZ" b="1" dirty="0" smtClean="0"/>
              <a:t>Stres není onemocnění, ale je příčinou onemocnění </a:t>
            </a:r>
          </a:p>
          <a:p>
            <a:pPr algn="ctr"/>
            <a:r>
              <a:rPr lang="cs-CZ" b="1" dirty="0" smtClean="0"/>
              <a:t>např. deprese a psychosomatická onemocnění </a:t>
            </a:r>
          </a:p>
          <a:p>
            <a:pPr algn="ctr"/>
            <a:r>
              <a:rPr lang="cs-CZ" b="1" dirty="0" smtClean="0"/>
              <a:t>(např. astma </a:t>
            </a:r>
            <a:r>
              <a:rPr lang="cs-CZ" b="1" dirty="0" err="1" smtClean="0"/>
              <a:t>bronchiale</a:t>
            </a:r>
            <a:r>
              <a:rPr lang="cs-CZ" b="1" dirty="0" smtClean="0"/>
              <a:t> nebo revmatická artritida)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Měření míry (intenzity) stresu</a:t>
            </a:r>
          </a:p>
          <a:p>
            <a:pPr algn="ctr"/>
            <a:r>
              <a:rPr lang="cs-CZ" b="1" dirty="0" smtClean="0"/>
              <a:t>Zvýšená hladina cytokinů a stresových hormonů, např.  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kortizol – změny v metabolismu sacharidů a lipidů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katecholaminy – vzestup TK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Vnímání stresu silnější 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u kuřáků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alkoholiků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/>
              <a:t>u osob s přikázanou dietou a nedostatkem pohybu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 STYL → STRES → CHRONICKÁ NEINFEKČNÍ ONEMOCNĚNÍ</a:t>
            </a:r>
          </a:p>
        </p:txBody>
      </p:sp>
      <p:pic>
        <p:nvPicPr>
          <p:cNvPr id="1026" name="Picture 2" descr="http://media2.picsearch.com/is?duKgcYR2_IHE24HEhZzPnoM_LulUurCjETUI5eCq0OQ&amp;height=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143045"/>
            <a:ext cx="2520280" cy="167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6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</a:p>
          <a:p>
            <a:pPr algn="ctr"/>
            <a:r>
              <a:rPr lang="cs-CZ" b="1" dirty="0" smtClean="0"/>
              <a:t>Zdatnější lidé – méně vyjádřené známky psychologické aktivace spojené se stresem</a:t>
            </a:r>
          </a:p>
          <a:p>
            <a:pPr algn="ctr"/>
            <a:r>
              <a:rPr lang="cs-CZ" b="1" dirty="0" smtClean="0"/>
              <a:t>Studie: 10 týdnů trénink </a:t>
            </a:r>
          </a:p>
          <a:p>
            <a:pPr algn="ctr"/>
            <a:r>
              <a:rPr lang="cs-CZ" b="1" dirty="0" smtClean="0"/>
              <a:t>Nejvyšší intenzita – největší redukce stresových symptomů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RELATIVNĚ KRÁTKÝ INTENZIVNÍ TRÉNINK = REDUKCE STRESU </a:t>
            </a:r>
          </a:p>
          <a:p>
            <a:pPr algn="ctr"/>
            <a:r>
              <a:rPr lang="cs-CZ" b="1" dirty="0" smtClean="0"/>
              <a:t> </a:t>
            </a:r>
          </a:p>
          <a:p>
            <a:pPr algn="ctr"/>
            <a:r>
              <a:rPr lang="cs-CZ" b="1" dirty="0" smtClean="0"/>
              <a:t>Studie: 12 týdnů trénink střední intenzity</a:t>
            </a:r>
          </a:p>
          <a:p>
            <a:pPr algn="ctr"/>
            <a:r>
              <a:rPr lang="cs-CZ" b="1" dirty="0" smtClean="0"/>
              <a:t>Nižší TK v reakci na stres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Studie: 10 týdnů aerobního nebo silového tréninku</a:t>
            </a:r>
          </a:p>
          <a:p>
            <a:pPr algn="ctr"/>
            <a:r>
              <a:rPr lang="cs-CZ" b="1" dirty="0" smtClean="0"/>
              <a:t>Aerobní trénink – méně vyjádřená reakce na pracovní stres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cs-CZ" b="1" dirty="0" smtClean="0"/>
              <a:t>Čili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PRAVIDELNÁ PA A TĚLESNÁ ZDATNOST REDUKUJÍ HLADINU STRESU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LÉPE PŮSOBÍ INTENZIVNÍ AEROBNÍ PA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4499992" y="1988840"/>
            <a:ext cx="216024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1912</Words>
  <Application>Microsoft Office PowerPoint</Application>
  <PresentationFormat>Předvádění na obrazovce (4:3)</PresentationFormat>
  <Paragraphs>417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Psychická onemocnění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Neurologická onemocnění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Psychická onemocnění</dc:title>
  <dc:creator>doc. Stejskal</dc:creator>
  <cp:lastModifiedBy>doc. Stejskal</cp:lastModifiedBy>
  <cp:revision>66</cp:revision>
  <dcterms:created xsi:type="dcterms:W3CDTF">2017-02-06T14:51:36Z</dcterms:created>
  <dcterms:modified xsi:type="dcterms:W3CDTF">2017-05-08T08:41:29Z</dcterms:modified>
</cp:coreProperties>
</file>