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4"/>
  </p:sldMasterIdLst>
  <p:notesMasterIdLst>
    <p:notesMasterId r:id="rId28"/>
  </p:notesMasterIdLst>
  <p:handoutMasterIdLst>
    <p:handoutMasterId r:id="rId29"/>
  </p:handoutMasterIdLst>
  <p:sldIdLst>
    <p:sldId id="267" r:id="rId5"/>
    <p:sldId id="279" r:id="rId6"/>
    <p:sldId id="278" r:id="rId7"/>
    <p:sldId id="289" r:id="rId8"/>
    <p:sldId id="280" r:id="rId9"/>
    <p:sldId id="281" r:id="rId10"/>
    <p:sldId id="282" r:id="rId11"/>
    <p:sldId id="293" r:id="rId12"/>
    <p:sldId id="294" r:id="rId13"/>
    <p:sldId id="295" r:id="rId14"/>
    <p:sldId id="296" r:id="rId15"/>
    <p:sldId id="297" r:id="rId16"/>
    <p:sldId id="298" r:id="rId17"/>
    <p:sldId id="288" r:id="rId18"/>
    <p:sldId id="299" r:id="rId19"/>
    <p:sldId id="300" r:id="rId20"/>
    <p:sldId id="283" r:id="rId21"/>
    <p:sldId id="284" r:id="rId22"/>
    <p:sldId id="290" r:id="rId23"/>
    <p:sldId id="291" r:id="rId24"/>
    <p:sldId id="292" r:id="rId25"/>
    <p:sldId id="286" r:id="rId26"/>
    <p:sldId id="287" r:id="rId2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4" autoAdjust="0"/>
    <p:restoredTop sz="94660"/>
  </p:normalViewPr>
  <p:slideViewPr>
    <p:cSldViewPr>
      <p:cViewPr varScale="1">
        <p:scale>
          <a:sx n="106" d="100"/>
          <a:sy n="106" d="100"/>
        </p:scale>
        <p:origin x="330" y="108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20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cs-CZ" smtClean="0"/>
              <a:pPr/>
              <a:t>6.4.2017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cs-CZ" smtClean="0"/>
              <a:pPr/>
              <a:t>6.4.2017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cs-CZ" smtClean="0"/>
              <a:pPr/>
              <a:t>6.4.2017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á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" name="Ová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10" name="Skupina 8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Přímá spojnice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Skupina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á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" name="Ová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Přímá spojnice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cs-CZ" smtClean="0"/>
              <a:pPr/>
              <a:t>6.4.2017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cs-CZ" smtClean="0"/>
              <a:pPr/>
              <a:t>6.4.2017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cs-CZ" smtClean="0"/>
              <a:pPr/>
              <a:t>6.4.2017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cs-CZ" smtClean="0"/>
              <a:pPr/>
              <a:t>6.4.2017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á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á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Přímá spojnice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Přímá spojnice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cs-CZ" smtClean="0"/>
              <a:pPr/>
              <a:t>6.4.2017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cs-CZ" smtClean="0"/>
              <a:pPr/>
              <a:t>6.4.2017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cs-CZ" smtClean="0"/>
              <a:pPr/>
              <a:t>6.4.2017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cs-CZ" smtClean="0"/>
              <a:pPr/>
              <a:t>6.4.2017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cs-CZ" smtClean="0"/>
              <a:pPr/>
              <a:t>6.4.2017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cs-CZ" smtClean="0"/>
              <a:pPr/>
              <a:t>6.4.2017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sp>
        <p:nvSpPr>
          <p:cNvPr id="8" name="Zaoblený obdélník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cs-CZ" smtClean="0"/>
              <a:pPr/>
              <a:t>6.4.2017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dianjnephrol.org/text.asp?2014/24/5/332/13304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draxe.com/ayurvedic-medicine/" TargetMode="External"/><Relationship Id="rId3" Type="http://schemas.openxmlformats.org/officeDocument/2006/relationships/hyperlink" Target="http://www.ajurveda-brno.cz/ucebnice-ajurvedy/zaklady-ajurvedy/pet-zivlovych-prvku-a-3-dosi/diagnostika-dos" TargetMode="External"/><Relationship Id="rId7" Type="http://schemas.openxmlformats.org/officeDocument/2006/relationships/hyperlink" Target="https://www.slideshare.net/DrKiranKRajan/ayurveda-ppt-50677901" TargetMode="External"/><Relationship Id="rId2" Type="http://schemas.openxmlformats.org/officeDocument/2006/relationships/hyperlink" Target="https://cs.wikipedia.org/wiki/%C3%81jurv%C3%A9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yurveda.cz/uvod-do-ajurvedy.htm" TargetMode="External"/><Relationship Id="rId11" Type="http://schemas.openxmlformats.org/officeDocument/2006/relationships/hyperlink" Target="http://www.sysifos.cz/index.php?id=vypis&amp;sec=1422052385" TargetMode="External"/><Relationship Id="rId5" Type="http://schemas.openxmlformats.org/officeDocument/2006/relationships/hyperlink" Target="http://www.siddha-ajurveda.cz/stravovani_podle_ajurvedy" TargetMode="External"/><Relationship Id="rId10" Type="http://schemas.openxmlformats.org/officeDocument/2006/relationships/hyperlink" Target="https://www.ncbi.nlm.nih.gov/pubmed/?term=ayurveda+nutrition" TargetMode="External"/><Relationship Id="rId4" Type="http://schemas.openxmlformats.org/officeDocument/2006/relationships/hyperlink" Target="https://www.youtube.com/watch?v=lUNJ7zECzKo" TargetMode="External"/><Relationship Id="rId9" Type="http://schemas.openxmlformats.org/officeDocument/2006/relationships/hyperlink" Target="http://www.livestrong.com/article/511664-side-effects-of-ayurvedic-supplements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dirty="0" err="1" smtClean="0">
                <a:latin typeface="Constantia"/>
              </a:rPr>
              <a:t>Ajurvéda</a:t>
            </a:r>
            <a:r>
              <a:rPr lang="cs-CZ" dirty="0" smtClean="0">
                <a:latin typeface="Constantia"/>
              </a:rPr>
              <a:t/>
            </a:r>
            <a:br>
              <a:rPr lang="cs-CZ" dirty="0" smtClean="0">
                <a:latin typeface="Constantia"/>
              </a:rPr>
            </a:br>
            <a:r>
              <a:rPr lang="cs-CZ" sz="4000" dirty="0" smtClean="0">
                <a:latin typeface="Constantia"/>
              </a:rPr>
              <a:t>„umění bytí“</a:t>
            </a:r>
            <a:endParaRPr lang="cs-CZ" sz="4000" dirty="0">
              <a:latin typeface="Constantia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38228" y="4221088"/>
            <a:ext cx="6373806" cy="864096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cs-CZ" sz="2000" b="0" i="0" dirty="0" smtClean="0"/>
              <a:t>Aneta </a:t>
            </a:r>
            <a:r>
              <a:rPr lang="cs-CZ" sz="2000" b="0" i="0" dirty="0" err="1" smtClean="0"/>
              <a:t>Turpišová</a:t>
            </a:r>
            <a:endParaRPr lang="cs-CZ" sz="2000" b="0" i="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cs-CZ" dirty="0" smtClean="0"/>
              <a:t>Alternativní  výživové směry</a:t>
            </a:r>
            <a:endParaRPr lang="cs-CZ" sz="2000" b="0" i="0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Večeře: </a:t>
            </a:r>
            <a:r>
              <a:rPr lang="cs-CZ" dirty="0" smtClean="0"/>
              <a:t>Váta – 18 hod.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                </a:t>
            </a:r>
            <a:r>
              <a:rPr lang="cs-CZ" dirty="0" err="1" smtClean="0"/>
              <a:t>Pitta</a:t>
            </a:r>
            <a:r>
              <a:rPr lang="cs-CZ" dirty="0" smtClean="0"/>
              <a:t> – 18 – 19 hod.</a:t>
            </a:r>
            <a:br>
              <a:rPr lang="cs-CZ" dirty="0" smtClean="0"/>
            </a:br>
            <a:r>
              <a:rPr lang="cs-CZ" dirty="0" smtClean="0"/>
              <a:t>               </a:t>
            </a:r>
            <a:r>
              <a:rPr lang="cs-CZ" dirty="0" err="1" smtClean="0"/>
              <a:t>Kapha</a:t>
            </a:r>
            <a:r>
              <a:rPr lang="cs-CZ" dirty="0" smtClean="0"/>
              <a:t> – 19 – 20 hod.</a:t>
            </a:r>
          </a:p>
          <a:p>
            <a:r>
              <a:rPr lang="cs-CZ" dirty="0" smtClean="0"/>
              <a:t>Pozdní večeře narušuje spánek a mění chemické pochody v těle</a:t>
            </a:r>
          </a:p>
          <a:p>
            <a:r>
              <a:rPr lang="cs-CZ" dirty="0" smtClean="0"/>
              <a:t>Dále rozdělení dle ročního období</a:t>
            </a:r>
          </a:p>
          <a:p>
            <a:r>
              <a:rPr lang="cs-CZ" dirty="0" smtClean="0"/>
              <a:t>Jaro: vhodné fazole, žito, proso, pohanka, rýže, hořká zelenina</a:t>
            </a:r>
          </a:p>
          <a:p>
            <a:r>
              <a:rPr lang="cs-CZ" dirty="0" smtClean="0"/>
              <a:t>Léto: vhodné sladké, chladné jídla. Ne- pikantní, pálivé, slané, kyselé</a:t>
            </a:r>
          </a:p>
          <a:p>
            <a:r>
              <a:rPr lang="cs-CZ" dirty="0" smtClean="0"/>
              <a:t>Zima: sladké, slané, kyselé, kořeněné pokrmy. Ne – syrová strava</a:t>
            </a:r>
          </a:p>
        </p:txBody>
      </p:sp>
      <p:pic>
        <p:nvPicPr>
          <p:cNvPr id="4098" name="Picture 2" descr="C:\Users\Aninka\Desktop\APKIN\4. semestr\Alternativní výživové směry\jíd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4532" y="332656"/>
            <a:ext cx="4669417" cy="26260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Vhodné a nevhodné potraviny dle </a:t>
            </a:r>
            <a:r>
              <a:rPr lang="cs-CZ" dirty="0" err="1" smtClean="0"/>
              <a:t>dóš</a:t>
            </a:r>
            <a:r>
              <a:rPr lang="cs-CZ" dirty="0" smtClean="0"/>
              <a:t> - </a:t>
            </a:r>
            <a:r>
              <a:rPr lang="cs-CZ" b="1" dirty="0" smtClean="0"/>
              <a:t>Váta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                    </a:t>
            </a:r>
            <a:r>
              <a:rPr lang="cs-CZ" b="1" u="sng" dirty="0" smtClean="0"/>
              <a:t>ANO</a:t>
            </a:r>
          </a:p>
          <a:p>
            <a:r>
              <a:rPr lang="cs-CZ" dirty="0" smtClean="0"/>
              <a:t>Obiloviny</a:t>
            </a:r>
          </a:p>
          <a:p>
            <a:r>
              <a:rPr lang="cs-CZ" dirty="0" smtClean="0"/>
              <a:t>Oleje</a:t>
            </a:r>
          </a:p>
          <a:p>
            <a:r>
              <a:rPr lang="cs-CZ" dirty="0" smtClean="0"/>
              <a:t>Ořechy</a:t>
            </a:r>
          </a:p>
          <a:p>
            <a:r>
              <a:rPr lang="cs-CZ" dirty="0" smtClean="0"/>
              <a:t>Mléčné výrobky</a:t>
            </a:r>
          </a:p>
          <a:p>
            <a:r>
              <a:rPr lang="cs-CZ" dirty="0" smtClean="0"/>
              <a:t>Maso, vejce</a:t>
            </a:r>
          </a:p>
          <a:p>
            <a:r>
              <a:rPr lang="cs-CZ" dirty="0" smtClean="0"/>
              <a:t>Sladké potraviny</a:t>
            </a:r>
          </a:p>
          <a:p>
            <a:r>
              <a:rPr lang="cs-CZ" dirty="0" err="1" smtClean="0"/>
              <a:t>Kardamon</a:t>
            </a:r>
            <a:r>
              <a:rPr lang="cs-CZ" dirty="0" smtClean="0"/>
              <a:t>, kmín, fenykl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                          </a:t>
            </a:r>
            <a:r>
              <a:rPr lang="cs-CZ" b="1" u="sng" dirty="0" smtClean="0"/>
              <a:t>NE</a:t>
            </a:r>
          </a:p>
          <a:p>
            <a:r>
              <a:rPr lang="cs-CZ" dirty="0" smtClean="0"/>
              <a:t>Luštěniny</a:t>
            </a:r>
          </a:p>
          <a:p>
            <a:r>
              <a:rPr lang="cs-CZ" dirty="0" smtClean="0"/>
              <a:t>Lilek, papriky</a:t>
            </a:r>
          </a:p>
          <a:p>
            <a:r>
              <a:rPr lang="cs-CZ" dirty="0" smtClean="0"/>
              <a:t>Rajčata</a:t>
            </a:r>
          </a:p>
          <a:p>
            <a:r>
              <a:rPr lang="cs-CZ" dirty="0" smtClean="0"/>
              <a:t>brambory</a:t>
            </a:r>
          </a:p>
          <a:p>
            <a:endParaRPr lang="en-GB" b="1" u="sng" dirty="0"/>
          </a:p>
        </p:txBody>
      </p:sp>
      <p:pic>
        <p:nvPicPr>
          <p:cNvPr id="1026" name="Picture 2" descr="C:\Users\Aninka\Desktop\APKIN\4. semestr\Alternativní výživové směry\vá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4732" y="3276266"/>
            <a:ext cx="2904108" cy="32557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Vhodné a nevhodné potraviny dle </a:t>
            </a:r>
            <a:r>
              <a:rPr lang="cs-CZ" dirty="0" err="1" smtClean="0"/>
              <a:t>dóš</a:t>
            </a:r>
            <a:r>
              <a:rPr lang="cs-CZ" dirty="0" smtClean="0"/>
              <a:t> - </a:t>
            </a:r>
            <a:r>
              <a:rPr lang="cs-CZ" b="1" dirty="0" err="1" smtClean="0"/>
              <a:t>Pitta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/>
              <a:t>                       </a:t>
            </a:r>
            <a:r>
              <a:rPr lang="cs-CZ" b="1" u="sng" dirty="0" smtClean="0"/>
              <a:t>ANO</a:t>
            </a:r>
          </a:p>
          <a:p>
            <a:r>
              <a:rPr lang="cs-CZ" dirty="0" smtClean="0"/>
              <a:t>Ovoce, zeleniny</a:t>
            </a:r>
          </a:p>
          <a:p>
            <a:r>
              <a:rPr lang="cs-CZ" dirty="0" smtClean="0"/>
              <a:t>Obiloviny, rýže, pšenice, ječmen</a:t>
            </a:r>
          </a:p>
          <a:p>
            <a:r>
              <a:rPr lang="cs-CZ" dirty="0" smtClean="0"/>
              <a:t>Bílé maso</a:t>
            </a:r>
          </a:p>
          <a:p>
            <a:r>
              <a:rPr lang="cs-CZ" dirty="0" smtClean="0"/>
              <a:t>Luštěniny málo</a:t>
            </a:r>
          </a:p>
          <a:p>
            <a:r>
              <a:rPr lang="cs-CZ" dirty="0" smtClean="0"/>
              <a:t>Někdy ořechy</a:t>
            </a:r>
          </a:p>
          <a:p>
            <a:r>
              <a:rPr lang="cs-CZ" dirty="0" smtClean="0"/>
              <a:t>Mléčné výrobky</a:t>
            </a:r>
          </a:p>
          <a:p>
            <a:r>
              <a:rPr lang="cs-CZ" dirty="0" smtClean="0"/>
              <a:t>Sladidla (kromě medu)</a:t>
            </a:r>
          </a:p>
          <a:p>
            <a:r>
              <a:rPr lang="cs-CZ" dirty="0" smtClean="0"/>
              <a:t>Kmín, fenykl, koriandr</a:t>
            </a:r>
          </a:p>
          <a:p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/>
              <a:t>                         </a:t>
            </a:r>
            <a:r>
              <a:rPr lang="cs-CZ" b="1" u="sng" dirty="0" smtClean="0"/>
              <a:t>NE</a:t>
            </a:r>
          </a:p>
          <a:p>
            <a:r>
              <a:rPr lang="cs-CZ" dirty="0" smtClean="0"/>
              <a:t>Oleje</a:t>
            </a:r>
          </a:p>
          <a:p>
            <a:r>
              <a:rPr lang="cs-CZ" dirty="0" smtClean="0"/>
              <a:t>Červené maso</a:t>
            </a:r>
          </a:p>
          <a:p>
            <a:r>
              <a:rPr lang="cs-CZ" dirty="0" smtClean="0"/>
              <a:t>Většina koření</a:t>
            </a:r>
          </a:p>
          <a:p>
            <a:r>
              <a:rPr lang="cs-CZ" dirty="0" smtClean="0"/>
              <a:t>Maso</a:t>
            </a:r>
          </a:p>
          <a:p>
            <a:r>
              <a:rPr lang="cs-CZ" dirty="0" smtClean="0"/>
              <a:t>Vejce</a:t>
            </a:r>
          </a:p>
          <a:p>
            <a:r>
              <a:rPr lang="cs-CZ" dirty="0" smtClean="0"/>
              <a:t>Med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2050" name="Picture 2" descr="C:\Users\Aninka\Desktop\APKIN\4. semestr\Alternativní výživové směry\pit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6860" y="2564904"/>
            <a:ext cx="1769740" cy="39540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Vhodné a nevhodné potraviny dle </a:t>
            </a:r>
            <a:r>
              <a:rPr lang="cs-CZ" dirty="0" err="1" smtClean="0"/>
              <a:t>dóš</a:t>
            </a:r>
            <a:r>
              <a:rPr lang="cs-CZ" dirty="0" smtClean="0"/>
              <a:t> - </a:t>
            </a:r>
            <a:r>
              <a:rPr lang="cs-CZ" b="1" dirty="0" err="1" smtClean="0"/>
              <a:t>Kapha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                       </a:t>
            </a:r>
            <a:r>
              <a:rPr lang="cs-CZ" b="1" u="sng" dirty="0" smtClean="0"/>
              <a:t>ANO</a:t>
            </a:r>
          </a:p>
          <a:p>
            <a:r>
              <a:rPr lang="cs-CZ" dirty="0" smtClean="0"/>
              <a:t>Zelenina</a:t>
            </a:r>
          </a:p>
          <a:p>
            <a:r>
              <a:rPr lang="cs-CZ" dirty="0" smtClean="0"/>
              <a:t>Luštěniny</a:t>
            </a:r>
          </a:p>
          <a:p>
            <a:r>
              <a:rPr lang="cs-CZ" dirty="0" smtClean="0"/>
              <a:t>Žito, pohanka, proso, oves</a:t>
            </a:r>
          </a:p>
          <a:p>
            <a:r>
              <a:rPr lang="cs-CZ" dirty="0" smtClean="0"/>
              <a:t>Trpké a hořké ovoce</a:t>
            </a:r>
          </a:p>
          <a:p>
            <a:r>
              <a:rPr lang="cs-CZ" dirty="0" smtClean="0"/>
              <a:t>Ořechy</a:t>
            </a:r>
          </a:p>
          <a:p>
            <a:r>
              <a:rPr lang="cs-CZ" dirty="0" smtClean="0"/>
              <a:t>Černý pepř, sušený zázvor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                        </a:t>
            </a:r>
            <a:r>
              <a:rPr lang="cs-CZ" b="1" u="sng" dirty="0" smtClean="0"/>
              <a:t>NE</a:t>
            </a:r>
          </a:p>
          <a:p>
            <a:r>
              <a:rPr lang="cs-CZ" dirty="0" smtClean="0"/>
              <a:t>Sladidla</a:t>
            </a:r>
          </a:p>
          <a:p>
            <a:r>
              <a:rPr lang="cs-CZ" dirty="0" smtClean="0"/>
              <a:t>Mléčné výrobky</a:t>
            </a:r>
          </a:p>
          <a:p>
            <a:r>
              <a:rPr lang="cs-CZ" dirty="0" smtClean="0"/>
              <a:t>Oleje</a:t>
            </a:r>
          </a:p>
          <a:p>
            <a:r>
              <a:rPr lang="cs-CZ" dirty="0" smtClean="0"/>
              <a:t>Sladké ovoce</a:t>
            </a:r>
          </a:p>
          <a:p>
            <a:r>
              <a:rPr lang="cs-CZ" dirty="0" smtClean="0"/>
              <a:t>Maso a vejce</a:t>
            </a:r>
            <a:endParaRPr lang="en-GB" dirty="0"/>
          </a:p>
        </p:txBody>
      </p:sp>
      <p:pic>
        <p:nvPicPr>
          <p:cNvPr id="3074" name="Picture 2" descr="C:\Users\Aninka\Desktop\APKIN\4. semestr\Alternativní výživové směry\kap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6740" y="3284984"/>
            <a:ext cx="2869141" cy="32809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Jídelníček pro Vátu</a:t>
            </a:r>
            <a:endParaRPr lang="en-GB" dirty="0"/>
          </a:p>
        </p:txBody>
      </p:sp>
      <p:pic>
        <p:nvPicPr>
          <p:cNvPr id="5122" name="Picture 2" descr="C:\Users\Aninka\Desktop\APKIN\4. semestr\Alternativní výživové směry\menu pro vátu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4292" y="548680"/>
            <a:ext cx="6758482" cy="5733227"/>
          </a:xfrm>
          <a:prstGeom prst="rect">
            <a:avLst/>
          </a:prstGeom>
          <a:noFill/>
        </p:spPr>
      </p:pic>
      <p:pic>
        <p:nvPicPr>
          <p:cNvPr id="5123" name="Picture 3" descr="C:\Users\Aninka\Desktop\APKIN\4. semestr\Alternativní výživové směry\jíd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772" y="2420888"/>
            <a:ext cx="4537476" cy="25518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Jídelníček pro </a:t>
            </a:r>
            <a:r>
              <a:rPr lang="cs-CZ" dirty="0" err="1" smtClean="0"/>
              <a:t>Pittu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 descr="C:\Users\Aninka\Desktop\APKIN\4. semestr\Alternativní výživové směry\menu pro pittu 1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2284" y="754529"/>
            <a:ext cx="6763889" cy="2573219"/>
          </a:xfrm>
          <a:prstGeom prst="rect">
            <a:avLst/>
          </a:prstGeom>
          <a:noFill/>
        </p:spPr>
      </p:pic>
      <p:pic>
        <p:nvPicPr>
          <p:cNvPr id="6147" name="Picture 3" descr="C:\Users\Aninka\Desktop\APKIN\4. semestr\Alternativní výživové směry\menu pro pittu 2.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2284" y="3212976"/>
            <a:ext cx="6850608" cy="3040831"/>
          </a:xfrm>
          <a:prstGeom prst="rect">
            <a:avLst/>
          </a:prstGeom>
          <a:noFill/>
        </p:spPr>
      </p:pic>
      <p:pic>
        <p:nvPicPr>
          <p:cNvPr id="6148" name="Picture 4" descr="C:\Users\Aninka\Desktop\APKIN\4. semestr\Alternativní výživové směry\jidlo 2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804" y="2492896"/>
            <a:ext cx="4176464" cy="29483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Jídelníček pro </a:t>
            </a:r>
            <a:r>
              <a:rPr lang="cs-CZ" dirty="0" err="1" smtClean="0"/>
              <a:t>Kaphu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 descr="C:\Users\Aninka\Desktop\APKIN\4. semestr\Alternativní výživové směry\menu pro kaph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4292" y="1772816"/>
            <a:ext cx="6841170" cy="4557886"/>
          </a:xfrm>
          <a:prstGeom prst="rect">
            <a:avLst/>
          </a:prstGeom>
          <a:noFill/>
        </p:spPr>
      </p:pic>
      <p:pic>
        <p:nvPicPr>
          <p:cNvPr id="7171" name="Picture 3" descr="C:\Users\Aninka\Desktop\APKIN\4. semestr\Alternativní výživové směry\jidlo 1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796" y="2276872"/>
            <a:ext cx="4213077" cy="31598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Týdenní rozpočet při stravování podle </a:t>
            </a:r>
            <a:r>
              <a:rPr lang="cs-CZ" dirty="0" err="1" smtClean="0"/>
              <a:t>Ajurvédy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Dle </a:t>
            </a:r>
            <a:r>
              <a:rPr lang="cs-CZ" dirty="0" err="1" smtClean="0"/>
              <a:t>Kapha</a:t>
            </a:r>
            <a:r>
              <a:rPr lang="cs-CZ" dirty="0" smtClean="0"/>
              <a:t> jídelníčku: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Snídaně: 462 Kč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Oběd: 800 Kč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Svačina: 215 Kč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Večeře: 970 Kč</a:t>
            </a:r>
          </a:p>
          <a:p>
            <a:pPr>
              <a:buNone/>
            </a:pPr>
            <a:r>
              <a:rPr lang="cs-CZ" dirty="0" smtClean="0"/>
              <a:t>_______________________  </a:t>
            </a:r>
          </a:p>
          <a:p>
            <a:pPr>
              <a:buNone/>
            </a:pPr>
            <a:r>
              <a:rPr lang="cs-CZ" b="1" dirty="0" smtClean="0"/>
              <a:t>Celkem: 2447 Kč     </a:t>
            </a:r>
            <a:endParaRPr lang="en-GB" b="1" dirty="0"/>
          </a:p>
        </p:txBody>
      </p:sp>
      <p:pic>
        <p:nvPicPr>
          <p:cNvPr id="8194" name="Picture 2" descr="Výsledek obrázku pro rozpočet na jíd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4372" y="2420888"/>
            <a:ext cx="6126668" cy="40786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 Indii se výzkumu </a:t>
            </a:r>
            <a:r>
              <a:rPr lang="cs-CZ" dirty="0" err="1" smtClean="0"/>
              <a:t>ájurvédských</a:t>
            </a:r>
            <a:r>
              <a:rPr lang="cs-CZ" dirty="0" smtClean="0"/>
              <a:t> metod a preparátů ujala indická vláda. V Americe byl založen Dr. </a:t>
            </a:r>
            <a:r>
              <a:rPr lang="cs-CZ" dirty="0" err="1" smtClean="0"/>
              <a:t>Scottem</a:t>
            </a:r>
            <a:r>
              <a:rPr lang="cs-CZ" dirty="0" smtClean="0"/>
              <a:t> </a:t>
            </a:r>
            <a:r>
              <a:rPr lang="cs-CZ" dirty="0" err="1" smtClean="0"/>
              <a:t>Gersonen</a:t>
            </a:r>
            <a:r>
              <a:rPr lang="cs-CZ" dirty="0" smtClean="0"/>
              <a:t>, v roce 1982 "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Institute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Ayurvedic</a:t>
            </a:r>
            <a:r>
              <a:rPr lang="cs-CZ" dirty="0" smtClean="0"/>
              <a:t> </a:t>
            </a:r>
            <a:r>
              <a:rPr lang="cs-CZ" dirty="0" err="1" smtClean="0"/>
              <a:t>Medicine</a:t>
            </a:r>
            <a:r>
              <a:rPr lang="cs-CZ" dirty="0" smtClean="0"/>
              <a:t>", který poskytuje informace o </a:t>
            </a:r>
            <a:r>
              <a:rPr lang="cs-CZ" dirty="0" err="1" smtClean="0"/>
              <a:t>ájurvédě</a:t>
            </a:r>
            <a:r>
              <a:rPr lang="cs-CZ" dirty="0" smtClean="0"/>
              <a:t> a klinických zkušenostech posledních dvaceti let.</a:t>
            </a:r>
          </a:p>
          <a:p>
            <a:r>
              <a:rPr lang="cs-CZ" dirty="0" smtClean="0"/>
              <a:t>V časopise 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Journal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American</a:t>
            </a:r>
            <a:r>
              <a:rPr lang="cs-CZ" i="1" dirty="0" smtClean="0"/>
              <a:t> </a:t>
            </a:r>
            <a:r>
              <a:rPr lang="cs-CZ" i="1" dirty="0" err="1" smtClean="0"/>
              <a:t>Medical</a:t>
            </a:r>
            <a:r>
              <a:rPr lang="cs-CZ" i="1" dirty="0" smtClean="0"/>
              <a:t> </a:t>
            </a:r>
            <a:r>
              <a:rPr lang="cs-CZ" i="1" dirty="0" err="1" smtClean="0"/>
              <a:t>Association</a:t>
            </a:r>
            <a:r>
              <a:rPr lang="cs-CZ" dirty="0" smtClean="0"/>
              <a:t> byla v květnu 2008 publikována recenze knihy o </a:t>
            </a:r>
            <a:r>
              <a:rPr lang="cs-CZ" dirty="0" err="1" smtClean="0"/>
              <a:t>Ájurvédě</a:t>
            </a:r>
            <a:r>
              <a:rPr lang="cs-CZ" dirty="0" smtClean="0"/>
              <a:t> - tradiční indické medicíně, ve které autor zdůrazňuje "</a:t>
            </a:r>
            <a:r>
              <a:rPr lang="cs-CZ" dirty="0" err="1" smtClean="0"/>
              <a:t>biopsychoduchovní</a:t>
            </a:r>
            <a:r>
              <a:rPr lang="cs-CZ" dirty="0" smtClean="0"/>
              <a:t>" aspekty a srovnává </a:t>
            </a:r>
            <a:r>
              <a:rPr lang="cs-CZ" dirty="0" err="1" smtClean="0"/>
              <a:t>ájurvédu</a:t>
            </a:r>
            <a:r>
              <a:rPr lang="cs-CZ" dirty="0" smtClean="0"/>
              <a:t> s moderní psychiatrií.</a:t>
            </a:r>
          </a:p>
          <a:p>
            <a:r>
              <a:rPr lang="cs-CZ" dirty="0" smtClean="0"/>
              <a:t>bylinné </a:t>
            </a:r>
            <a:r>
              <a:rPr lang="cs-CZ" dirty="0" err="1" smtClean="0"/>
              <a:t>ájurvédské</a:t>
            </a:r>
            <a:r>
              <a:rPr lang="cs-CZ" dirty="0" smtClean="0"/>
              <a:t> produkty v </a:t>
            </a:r>
            <a:r>
              <a:rPr lang="cs-CZ" dirty="0" err="1" smtClean="0"/>
              <a:t>Berkeley</a:t>
            </a:r>
            <a:r>
              <a:rPr lang="cs-CZ" dirty="0" smtClean="0"/>
              <a:t>, Kalifornie: některé z těchto preparátů byly dle analýzy Dr. </a:t>
            </a:r>
            <a:r>
              <a:rPr lang="cs-CZ" dirty="0" err="1" smtClean="0"/>
              <a:t>Sapera</a:t>
            </a:r>
            <a:r>
              <a:rPr lang="cs-CZ" dirty="0" smtClean="0"/>
              <a:t> kontaminované olovem, rtutí nebo arsenem. Dr. David Simon, ředitel </a:t>
            </a:r>
            <a:r>
              <a:rPr lang="cs-CZ" dirty="0" err="1" smtClean="0"/>
              <a:t>Chopra</a:t>
            </a:r>
            <a:r>
              <a:rPr lang="cs-CZ" dirty="0" smtClean="0"/>
              <a:t> Center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Well</a:t>
            </a:r>
            <a:r>
              <a:rPr lang="cs-CZ" dirty="0" smtClean="0"/>
              <a:t>-</a:t>
            </a:r>
            <a:r>
              <a:rPr lang="cs-CZ" dirty="0" err="1" smtClean="0"/>
              <a:t>Being</a:t>
            </a:r>
            <a:r>
              <a:rPr lang="cs-CZ" dirty="0" smtClean="0"/>
              <a:t>- provedli analýzu všech rostlinných preparátů nezávislou laboratoří-&gt; všechny doporučené byliny byly bez jakýchkoliv toxických látek.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Studie: přínos </a:t>
            </a:r>
            <a:r>
              <a:rPr lang="cs-CZ" dirty="0" err="1" smtClean="0"/>
              <a:t>ajurvédské</a:t>
            </a:r>
            <a:r>
              <a:rPr lang="cs-CZ" dirty="0" smtClean="0"/>
              <a:t> medicíny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ctr"/>
            <a:r>
              <a:rPr lang="en-US" dirty="0" smtClean="0"/>
              <a:t>P. </a:t>
            </a:r>
            <a:r>
              <a:rPr lang="en-US" dirty="0" err="1" smtClean="0"/>
              <a:t>Faizal</a:t>
            </a:r>
            <a:r>
              <a:rPr lang="cs-CZ" dirty="0" smtClean="0"/>
              <a:t>, </a:t>
            </a:r>
            <a:r>
              <a:rPr lang="en-US" dirty="0" smtClean="0"/>
              <a:t>S. Suresh</a:t>
            </a:r>
            <a:r>
              <a:rPr lang="cs-CZ" dirty="0" smtClean="0"/>
              <a:t>, </a:t>
            </a:r>
            <a:r>
              <a:rPr lang="en-US" dirty="0" smtClean="0"/>
              <a:t>R. </a:t>
            </a:r>
            <a:r>
              <a:rPr lang="en-US" dirty="0" err="1" smtClean="0"/>
              <a:t>Satheesh</a:t>
            </a:r>
            <a:r>
              <a:rPr lang="en-US" dirty="0" smtClean="0"/>
              <a:t> Kumar</a:t>
            </a:r>
            <a:r>
              <a:rPr lang="cs-CZ" dirty="0" smtClean="0"/>
              <a:t>, </a:t>
            </a:r>
            <a:r>
              <a:rPr lang="en-US" dirty="0" smtClean="0"/>
              <a:t>K. T. </a:t>
            </a:r>
            <a:r>
              <a:rPr lang="en-US" dirty="0" err="1" smtClean="0"/>
              <a:t>Augusti</a:t>
            </a:r>
            <a:r>
              <a:rPr lang="cs-CZ" dirty="0" smtClean="0"/>
              <a:t>: </a:t>
            </a:r>
            <a:r>
              <a:rPr lang="en-US" dirty="0" smtClean="0"/>
              <a:t>A study on the hypoglycemic and </a:t>
            </a:r>
            <a:r>
              <a:rPr lang="en-US" dirty="0" err="1" smtClean="0"/>
              <a:t>hypolipidemic</a:t>
            </a:r>
            <a:r>
              <a:rPr lang="en-US" dirty="0" smtClean="0"/>
              <a:t> effects of an </a:t>
            </a:r>
            <a:r>
              <a:rPr lang="en-US" dirty="0" err="1" smtClean="0"/>
              <a:t>ayurvedic</a:t>
            </a:r>
            <a:r>
              <a:rPr lang="en-US" dirty="0" smtClean="0"/>
              <a:t> drug </a:t>
            </a:r>
            <a:r>
              <a:rPr lang="en-US" dirty="0" err="1" smtClean="0"/>
              <a:t>Rajanyamalakadi</a:t>
            </a:r>
            <a:r>
              <a:rPr lang="en-US" dirty="0" smtClean="0"/>
              <a:t> in diabetic patients</a:t>
            </a:r>
            <a:endParaRPr lang="cs-CZ" dirty="0" smtClean="0"/>
          </a:p>
          <a:p>
            <a:pPr fontAlgn="ctr">
              <a:buFont typeface="Wingdings" pitchFamily="2" charset="2"/>
              <a:buChar char="Ø"/>
            </a:pPr>
            <a:r>
              <a:rPr lang="cs-CZ" dirty="0" smtClean="0"/>
              <a:t>43 pacientů s diabetem, 3. měsíce</a:t>
            </a:r>
          </a:p>
          <a:p>
            <a:pPr fontAlgn="ctr">
              <a:buFont typeface="Wingdings" pitchFamily="2" charset="2"/>
              <a:buChar char="Ø"/>
            </a:pPr>
            <a:r>
              <a:rPr lang="cs-CZ" dirty="0" smtClean="0"/>
              <a:t>35 – 75 let</a:t>
            </a:r>
          </a:p>
          <a:p>
            <a:pPr fontAlgn="ctr">
              <a:buFont typeface="Wingdings" pitchFamily="2" charset="2"/>
              <a:buChar char="Ø"/>
            </a:pPr>
            <a:r>
              <a:rPr lang="cs-CZ" dirty="0" err="1" smtClean="0"/>
              <a:t>Antidiabetická</a:t>
            </a:r>
            <a:r>
              <a:rPr lang="cs-CZ" dirty="0" smtClean="0"/>
              <a:t> </a:t>
            </a:r>
            <a:r>
              <a:rPr lang="cs-CZ" dirty="0" err="1" smtClean="0"/>
              <a:t>ajurvédská</a:t>
            </a:r>
            <a:r>
              <a:rPr lang="cs-CZ" dirty="0" smtClean="0"/>
              <a:t> medikace pod lékařským dohledem</a:t>
            </a:r>
          </a:p>
          <a:p>
            <a:pPr fontAlgn="ctr">
              <a:buFont typeface="Wingdings" pitchFamily="2" charset="2"/>
              <a:buChar char="Ø"/>
            </a:pPr>
            <a:r>
              <a:rPr lang="cs-CZ" dirty="0" smtClean="0"/>
              <a:t>1 – 2 tablety (500 mg)</a:t>
            </a:r>
          </a:p>
          <a:p>
            <a:pPr fontAlgn="ctr">
              <a:buFont typeface="Wingdings" pitchFamily="2" charset="2"/>
              <a:buChar char="Ø"/>
            </a:pPr>
            <a:r>
              <a:rPr lang="cs-CZ" dirty="0" smtClean="0"/>
              <a:t>významné </a:t>
            </a:r>
            <a:r>
              <a:rPr lang="cs-CZ" dirty="0" err="1" smtClean="0"/>
              <a:t>antidiabetické</a:t>
            </a:r>
            <a:r>
              <a:rPr lang="cs-CZ" dirty="0" smtClean="0"/>
              <a:t>, </a:t>
            </a:r>
            <a:r>
              <a:rPr lang="cs-CZ" dirty="0" err="1" smtClean="0"/>
              <a:t>hypolipidemické</a:t>
            </a:r>
            <a:r>
              <a:rPr lang="cs-CZ" dirty="0" smtClean="0"/>
              <a:t> a antioxidační účinky</a:t>
            </a:r>
          </a:p>
          <a:p>
            <a:pPr fontAlgn="ctr">
              <a:buFont typeface="Wingdings" pitchFamily="2" charset="2"/>
              <a:buChar char="Ø"/>
            </a:pPr>
            <a:r>
              <a:rPr lang="cs-CZ" dirty="0" smtClean="0"/>
              <a:t>Složení tablet: terpeny, </a:t>
            </a:r>
            <a:r>
              <a:rPr lang="cs-CZ" dirty="0" err="1" smtClean="0"/>
              <a:t>polyfenoly</a:t>
            </a:r>
            <a:r>
              <a:rPr lang="cs-CZ" dirty="0" smtClean="0"/>
              <a:t>, kurkuma-&gt; léčivé účinky</a:t>
            </a:r>
          </a:p>
          <a:p>
            <a:pPr fontAlgn="ctr">
              <a:buFont typeface="Wingdings" pitchFamily="2" charset="2"/>
              <a:buChar char="Ø"/>
            </a:pPr>
            <a:endParaRPr lang="en-US" dirty="0" smtClean="0"/>
          </a:p>
          <a:p>
            <a:pPr fontAlgn="ctr"/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Ajurvéda</a:t>
            </a:r>
            <a:r>
              <a:rPr lang="cs-CZ" dirty="0" smtClean="0"/>
              <a:t> - úvod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Sanskrtské slovo, znamená: </a:t>
            </a:r>
            <a:r>
              <a:rPr lang="cs-CZ" i="1" dirty="0" smtClean="0"/>
              <a:t>vědění o životě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Systém tradičního indického lékařství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Spojení těla, mysli a duše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AYUS = život, VEDA = vědění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Životní cesta (ne systém medicíny)</a:t>
            </a:r>
          </a:p>
          <a:p>
            <a:endParaRPr lang="en-GB" dirty="0"/>
          </a:p>
        </p:txBody>
      </p:sp>
      <p:pic>
        <p:nvPicPr>
          <p:cNvPr id="1026" name="Picture 2" descr="C:\Users\Aninka\Desktop\APKIN\4. semestr\Alternativní výživové směry\ajurve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0516" y="2854882"/>
            <a:ext cx="4483199" cy="33580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Studie: rizika </a:t>
            </a:r>
            <a:r>
              <a:rPr lang="cs-CZ" dirty="0" err="1" smtClean="0"/>
              <a:t>ajurvédské</a:t>
            </a:r>
            <a:r>
              <a:rPr lang="cs-CZ" dirty="0" smtClean="0"/>
              <a:t> medicíny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sz="2500" dirty="0" smtClean="0"/>
              <a:t>1. </a:t>
            </a:r>
            <a:r>
              <a:rPr lang="cs-CZ" sz="2500" dirty="0" err="1" smtClean="0"/>
              <a:t>Saper</a:t>
            </a:r>
            <a:r>
              <a:rPr lang="cs-CZ" sz="2500" dirty="0" smtClean="0"/>
              <a:t> RB </a:t>
            </a:r>
            <a:r>
              <a:rPr lang="cs-CZ" sz="2500" dirty="0" err="1" smtClean="0"/>
              <a:t>et</a:t>
            </a:r>
            <a:r>
              <a:rPr lang="cs-CZ" sz="2500" dirty="0" smtClean="0"/>
              <a:t> </a:t>
            </a:r>
            <a:r>
              <a:rPr lang="cs-CZ" sz="2500" dirty="0" err="1" smtClean="0"/>
              <a:t>al</a:t>
            </a:r>
            <a:r>
              <a:rPr lang="cs-CZ" sz="2500" dirty="0" smtClean="0"/>
              <a:t>.: </a:t>
            </a:r>
            <a:r>
              <a:rPr lang="cs-CZ" sz="2500" dirty="0" err="1" smtClean="0"/>
              <a:t>Lead</a:t>
            </a:r>
            <a:r>
              <a:rPr lang="cs-CZ" sz="2500" dirty="0" smtClean="0"/>
              <a:t>, </a:t>
            </a:r>
            <a:r>
              <a:rPr lang="cs-CZ" sz="2500" dirty="0" err="1" smtClean="0"/>
              <a:t>mercury</a:t>
            </a:r>
            <a:r>
              <a:rPr lang="cs-CZ" sz="2500" dirty="0" smtClean="0"/>
              <a:t>, </a:t>
            </a:r>
            <a:r>
              <a:rPr lang="cs-CZ" sz="2500" dirty="0" err="1" smtClean="0"/>
              <a:t>and</a:t>
            </a:r>
            <a:r>
              <a:rPr lang="cs-CZ" sz="2500" dirty="0" smtClean="0"/>
              <a:t> </a:t>
            </a:r>
            <a:r>
              <a:rPr lang="cs-CZ" sz="2500" dirty="0" err="1" smtClean="0"/>
              <a:t>arsenic</a:t>
            </a:r>
            <a:r>
              <a:rPr lang="cs-CZ" sz="2500" dirty="0" smtClean="0"/>
              <a:t> in US- </a:t>
            </a:r>
            <a:r>
              <a:rPr lang="cs-CZ" sz="2500" dirty="0" err="1" smtClean="0"/>
              <a:t>and</a:t>
            </a:r>
            <a:r>
              <a:rPr lang="cs-CZ" sz="2500" dirty="0" smtClean="0"/>
              <a:t> Indian-</a:t>
            </a:r>
            <a:r>
              <a:rPr lang="cs-CZ" sz="2500" dirty="0" err="1" smtClean="0"/>
              <a:t>manufactured</a:t>
            </a:r>
            <a:r>
              <a:rPr lang="cs-CZ" sz="2500" dirty="0" smtClean="0"/>
              <a:t> </a:t>
            </a:r>
            <a:r>
              <a:rPr lang="cs-CZ" sz="2500" dirty="0" err="1" smtClean="0"/>
              <a:t>Ayurvedic</a:t>
            </a:r>
            <a:r>
              <a:rPr lang="cs-CZ" sz="2500" dirty="0" smtClean="0"/>
              <a:t> </a:t>
            </a:r>
            <a:r>
              <a:rPr lang="cs-CZ" sz="2500" dirty="0" err="1" smtClean="0"/>
              <a:t>medicines</a:t>
            </a:r>
            <a:r>
              <a:rPr lang="cs-CZ" sz="2500" dirty="0" smtClean="0"/>
              <a:t> sold via </a:t>
            </a:r>
            <a:r>
              <a:rPr lang="cs-CZ" sz="2500" dirty="0" err="1" smtClean="0"/>
              <a:t>the</a:t>
            </a:r>
            <a:r>
              <a:rPr lang="cs-CZ" sz="2500" dirty="0" smtClean="0"/>
              <a:t> Internet. JAMA 2008;300(8):915-23. online: http://jama.jamanetwork.com/article.aspx?articleid=182460</a:t>
            </a:r>
            <a:br>
              <a:rPr lang="cs-CZ" sz="2500" dirty="0" smtClean="0"/>
            </a:br>
            <a:r>
              <a:rPr lang="cs-CZ" sz="2500" dirty="0" smtClean="0"/>
              <a:t/>
            </a:r>
            <a:br>
              <a:rPr lang="cs-CZ" sz="2500" dirty="0" smtClean="0"/>
            </a:br>
            <a:r>
              <a:rPr lang="cs-CZ" sz="2500" dirty="0" smtClean="0"/>
              <a:t>2. </a:t>
            </a:r>
            <a:r>
              <a:rPr lang="cs-CZ" sz="2500" dirty="0" err="1" smtClean="0"/>
              <a:t>Kalny</a:t>
            </a:r>
            <a:r>
              <a:rPr lang="cs-CZ" sz="2500" dirty="0" smtClean="0"/>
              <a:t> P </a:t>
            </a:r>
            <a:r>
              <a:rPr lang="cs-CZ" sz="2500" dirty="0" err="1" smtClean="0"/>
              <a:t>et</a:t>
            </a:r>
            <a:r>
              <a:rPr lang="cs-CZ" sz="2500" dirty="0" smtClean="0"/>
              <a:t> </a:t>
            </a:r>
            <a:r>
              <a:rPr lang="cs-CZ" sz="2500" dirty="0" err="1" smtClean="0"/>
              <a:t>al</a:t>
            </a:r>
            <a:r>
              <a:rPr lang="cs-CZ" sz="2500" dirty="0" smtClean="0"/>
              <a:t>.: </a:t>
            </a:r>
            <a:r>
              <a:rPr lang="cs-CZ" sz="2500" dirty="0" err="1" smtClean="0"/>
              <a:t>Determination</a:t>
            </a:r>
            <a:r>
              <a:rPr lang="cs-CZ" sz="2500" dirty="0" smtClean="0"/>
              <a:t> </a:t>
            </a:r>
            <a:r>
              <a:rPr lang="cs-CZ" sz="2500" dirty="0" err="1" smtClean="0"/>
              <a:t>of</a:t>
            </a:r>
            <a:r>
              <a:rPr lang="cs-CZ" sz="2500" dirty="0" smtClean="0"/>
              <a:t> </a:t>
            </a:r>
            <a:r>
              <a:rPr lang="cs-CZ" sz="2500" dirty="0" err="1" smtClean="0"/>
              <a:t>selected</a:t>
            </a:r>
            <a:r>
              <a:rPr lang="cs-CZ" sz="2500" dirty="0" smtClean="0"/>
              <a:t> </a:t>
            </a:r>
            <a:r>
              <a:rPr lang="cs-CZ" sz="2500" dirty="0" err="1" smtClean="0"/>
              <a:t>elements</a:t>
            </a:r>
            <a:r>
              <a:rPr lang="cs-CZ" sz="2500" dirty="0" smtClean="0"/>
              <a:t> in </a:t>
            </a:r>
            <a:r>
              <a:rPr lang="cs-CZ" sz="2500" dirty="0" err="1" smtClean="0"/>
              <a:t>different</a:t>
            </a:r>
            <a:r>
              <a:rPr lang="cs-CZ" sz="2500" dirty="0" smtClean="0"/>
              <a:t> </a:t>
            </a:r>
            <a:r>
              <a:rPr lang="cs-CZ" sz="2500" dirty="0" err="1" smtClean="0"/>
              <a:t>pharmaceutical</a:t>
            </a:r>
            <a:r>
              <a:rPr lang="cs-CZ" sz="2500" dirty="0" smtClean="0"/>
              <a:t> </a:t>
            </a:r>
            <a:r>
              <a:rPr lang="cs-CZ" sz="2500" dirty="0" err="1" smtClean="0"/>
              <a:t>forms</a:t>
            </a:r>
            <a:r>
              <a:rPr lang="cs-CZ" sz="2500" dirty="0" smtClean="0"/>
              <a:t> </a:t>
            </a:r>
            <a:r>
              <a:rPr lang="cs-CZ" sz="2500" dirty="0" err="1" smtClean="0"/>
              <a:t>of</a:t>
            </a:r>
            <a:r>
              <a:rPr lang="cs-CZ" sz="2500" dirty="0" smtClean="0"/>
              <a:t> </a:t>
            </a:r>
            <a:r>
              <a:rPr lang="cs-CZ" sz="2500" dirty="0" err="1" smtClean="0"/>
              <a:t>some</a:t>
            </a:r>
            <a:r>
              <a:rPr lang="cs-CZ" sz="2500" dirty="0" smtClean="0"/>
              <a:t> </a:t>
            </a:r>
            <a:r>
              <a:rPr lang="cs-CZ" sz="2500" dirty="0" err="1" smtClean="0"/>
              <a:t>Polish</a:t>
            </a:r>
            <a:r>
              <a:rPr lang="cs-CZ" sz="2500" dirty="0" smtClean="0"/>
              <a:t> </a:t>
            </a:r>
            <a:r>
              <a:rPr lang="cs-CZ" sz="2500" dirty="0" err="1" smtClean="0"/>
              <a:t>herbal</a:t>
            </a:r>
            <a:r>
              <a:rPr lang="cs-CZ" sz="2500" dirty="0" smtClean="0"/>
              <a:t> </a:t>
            </a:r>
            <a:r>
              <a:rPr lang="cs-CZ" sz="2500" dirty="0" err="1" smtClean="0"/>
              <a:t>medicinal</a:t>
            </a:r>
            <a:r>
              <a:rPr lang="cs-CZ" sz="2500" dirty="0" smtClean="0"/>
              <a:t> </a:t>
            </a:r>
            <a:r>
              <a:rPr lang="cs-CZ" sz="2500" dirty="0" err="1" smtClean="0"/>
              <a:t>products</a:t>
            </a:r>
            <a:r>
              <a:rPr lang="cs-CZ" sz="2500" dirty="0" smtClean="0"/>
              <a:t>. </a:t>
            </a:r>
            <a:r>
              <a:rPr lang="cs-CZ" sz="2500" dirty="0" err="1" smtClean="0"/>
              <a:t>Acta</a:t>
            </a:r>
            <a:r>
              <a:rPr lang="cs-CZ" sz="2500" dirty="0" smtClean="0"/>
              <a:t> </a:t>
            </a:r>
            <a:r>
              <a:rPr lang="cs-CZ" sz="2500" dirty="0" err="1" smtClean="0"/>
              <a:t>Pol</a:t>
            </a:r>
            <a:r>
              <a:rPr lang="cs-CZ" sz="2500" dirty="0" smtClean="0"/>
              <a:t> </a:t>
            </a:r>
            <a:r>
              <a:rPr lang="cs-CZ" sz="2500" dirty="0" err="1" smtClean="0"/>
              <a:t>Pharm</a:t>
            </a:r>
            <a:r>
              <a:rPr lang="cs-CZ" sz="2500" dirty="0" smtClean="0"/>
              <a:t> 2012;69(2):279-83. online: http://www.</a:t>
            </a:r>
            <a:r>
              <a:rPr lang="cs-CZ" sz="2500" dirty="0" err="1" smtClean="0"/>
              <a:t>ptfarm.pl</a:t>
            </a:r>
            <a:r>
              <a:rPr lang="cs-CZ" sz="2500" dirty="0" smtClean="0"/>
              <a:t>/</a:t>
            </a:r>
            <a:r>
              <a:rPr lang="cs-CZ" sz="2500" dirty="0" err="1" smtClean="0"/>
              <a:t>pub</a:t>
            </a:r>
            <a:r>
              <a:rPr lang="cs-CZ" sz="2500" dirty="0" smtClean="0"/>
              <a:t>/</a:t>
            </a:r>
            <a:r>
              <a:rPr lang="cs-CZ" sz="2500" dirty="0" err="1" smtClean="0"/>
              <a:t>File</a:t>
            </a:r>
            <a:r>
              <a:rPr lang="cs-CZ" sz="2500" dirty="0" smtClean="0"/>
              <a:t>/</a:t>
            </a:r>
            <a:r>
              <a:rPr lang="cs-CZ" sz="2500" dirty="0" err="1" smtClean="0"/>
              <a:t>Acta</a:t>
            </a:r>
            <a:r>
              <a:rPr lang="cs-CZ" sz="2500" dirty="0" smtClean="0"/>
              <a:t>_</a:t>
            </a:r>
            <a:r>
              <a:rPr lang="cs-CZ" sz="2500" dirty="0" err="1" smtClean="0"/>
              <a:t>Poloniae</a:t>
            </a:r>
            <a:r>
              <a:rPr lang="cs-CZ" sz="2500" dirty="0" smtClean="0"/>
              <a:t>/2012/2/279.pdf</a:t>
            </a:r>
            <a:br>
              <a:rPr lang="cs-CZ" sz="2500" dirty="0" smtClean="0"/>
            </a:br>
            <a:r>
              <a:rPr lang="cs-CZ" sz="2500" dirty="0" smtClean="0"/>
              <a:t/>
            </a:r>
            <a:br>
              <a:rPr lang="cs-CZ" sz="2500" dirty="0" smtClean="0"/>
            </a:br>
            <a:r>
              <a:rPr lang="cs-CZ" sz="2500" dirty="0" smtClean="0"/>
              <a:t>3. </a:t>
            </a:r>
            <a:r>
              <a:rPr lang="cs-CZ" sz="2500" dirty="0" err="1" smtClean="0"/>
              <a:t>Harris</a:t>
            </a:r>
            <a:r>
              <a:rPr lang="cs-CZ" sz="2500" dirty="0" smtClean="0"/>
              <a:t> ESJ </a:t>
            </a:r>
            <a:r>
              <a:rPr lang="cs-CZ" sz="2500" dirty="0" err="1" smtClean="0"/>
              <a:t>et</a:t>
            </a:r>
            <a:r>
              <a:rPr lang="cs-CZ" sz="2500" dirty="0" smtClean="0"/>
              <a:t> </a:t>
            </a:r>
            <a:r>
              <a:rPr lang="cs-CZ" sz="2500" dirty="0" err="1" smtClean="0"/>
              <a:t>al</a:t>
            </a:r>
            <a:r>
              <a:rPr lang="cs-CZ" sz="2500" dirty="0" smtClean="0"/>
              <a:t>.: </a:t>
            </a:r>
            <a:r>
              <a:rPr lang="cs-CZ" sz="2500" dirty="0" err="1" smtClean="0"/>
              <a:t>Heavy</a:t>
            </a:r>
            <a:r>
              <a:rPr lang="cs-CZ" sz="2500" dirty="0" smtClean="0"/>
              <a:t> Metal </a:t>
            </a:r>
            <a:r>
              <a:rPr lang="cs-CZ" sz="2500" dirty="0" err="1" smtClean="0"/>
              <a:t>and</a:t>
            </a:r>
            <a:r>
              <a:rPr lang="cs-CZ" sz="2500" dirty="0" smtClean="0"/>
              <a:t> Pesticide </a:t>
            </a:r>
            <a:r>
              <a:rPr lang="cs-CZ" sz="2500" dirty="0" err="1" smtClean="0"/>
              <a:t>Content</a:t>
            </a:r>
            <a:r>
              <a:rPr lang="cs-CZ" sz="2500" dirty="0" smtClean="0"/>
              <a:t> in </a:t>
            </a:r>
            <a:r>
              <a:rPr lang="cs-CZ" sz="2500" dirty="0" err="1" smtClean="0"/>
              <a:t>Commonly</a:t>
            </a:r>
            <a:r>
              <a:rPr lang="cs-CZ" sz="2500" dirty="0" smtClean="0"/>
              <a:t> </a:t>
            </a:r>
            <a:r>
              <a:rPr lang="cs-CZ" sz="2500" dirty="0" err="1" smtClean="0"/>
              <a:t>Prescribed</a:t>
            </a:r>
            <a:r>
              <a:rPr lang="cs-CZ" sz="2500" dirty="0" smtClean="0"/>
              <a:t> </a:t>
            </a:r>
            <a:r>
              <a:rPr lang="cs-CZ" sz="2500" dirty="0" err="1" smtClean="0"/>
              <a:t>Individual</a:t>
            </a:r>
            <a:r>
              <a:rPr lang="cs-CZ" sz="2500" dirty="0" smtClean="0"/>
              <a:t> </a:t>
            </a:r>
            <a:r>
              <a:rPr lang="cs-CZ" sz="2500" dirty="0" err="1" smtClean="0"/>
              <a:t>Raw</a:t>
            </a:r>
            <a:r>
              <a:rPr lang="cs-CZ" sz="2500" dirty="0" smtClean="0"/>
              <a:t> </a:t>
            </a:r>
            <a:r>
              <a:rPr lang="cs-CZ" sz="2500" dirty="0" err="1" smtClean="0"/>
              <a:t>Chinese</a:t>
            </a:r>
            <a:r>
              <a:rPr lang="cs-CZ" sz="2500" dirty="0" smtClean="0"/>
              <a:t> </a:t>
            </a:r>
            <a:r>
              <a:rPr lang="cs-CZ" sz="2500" dirty="0" err="1" smtClean="0"/>
              <a:t>Herbal</a:t>
            </a:r>
            <a:r>
              <a:rPr lang="cs-CZ" sz="2500" dirty="0" smtClean="0"/>
              <a:t> </a:t>
            </a:r>
            <a:r>
              <a:rPr lang="cs-CZ" sz="2500" dirty="0" err="1" smtClean="0"/>
              <a:t>Medicines</a:t>
            </a:r>
            <a:r>
              <a:rPr lang="cs-CZ" sz="2500" dirty="0" smtClean="0"/>
              <a:t>. </a:t>
            </a:r>
            <a:r>
              <a:rPr lang="cs-CZ" sz="2500" dirty="0" err="1" smtClean="0"/>
              <a:t>Sci</a:t>
            </a:r>
            <a:r>
              <a:rPr lang="cs-CZ" sz="2500" dirty="0" smtClean="0"/>
              <a:t> </a:t>
            </a:r>
            <a:r>
              <a:rPr lang="cs-CZ" sz="2500" dirty="0" err="1" smtClean="0"/>
              <a:t>Total</a:t>
            </a:r>
            <a:r>
              <a:rPr lang="cs-CZ" sz="2500" dirty="0" smtClean="0"/>
              <a:t> </a:t>
            </a:r>
            <a:r>
              <a:rPr lang="cs-CZ" sz="2500" dirty="0" err="1" smtClean="0"/>
              <a:t>Environ</a:t>
            </a:r>
            <a:r>
              <a:rPr lang="cs-CZ" sz="2500" dirty="0" smtClean="0"/>
              <a:t> 2011;409(20):4297-305. online: http://www.</a:t>
            </a:r>
            <a:r>
              <a:rPr lang="cs-CZ" sz="2500" dirty="0" err="1" smtClean="0"/>
              <a:t>ncbi.nlm.nih.gov</a:t>
            </a:r>
            <a:r>
              <a:rPr lang="cs-CZ" sz="2500" dirty="0" smtClean="0"/>
              <a:t>/</a:t>
            </a:r>
            <a:r>
              <a:rPr lang="cs-CZ" sz="2500" dirty="0" err="1" smtClean="0"/>
              <a:t>pmc</a:t>
            </a:r>
            <a:r>
              <a:rPr lang="cs-CZ" sz="2500" dirty="0" smtClean="0"/>
              <a:t>/</a:t>
            </a:r>
            <a:r>
              <a:rPr lang="cs-CZ" sz="2500" dirty="0" err="1" smtClean="0"/>
              <a:t>articles</a:t>
            </a:r>
            <a:r>
              <a:rPr lang="cs-CZ" sz="2500" dirty="0" smtClean="0"/>
              <a:t>/PMC3163780/</a:t>
            </a:r>
            <a:br>
              <a:rPr lang="cs-CZ" sz="2500" dirty="0" smtClean="0"/>
            </a:br>
            <a:r>
              <a:rPr lang="cs-CZ" sz="2500" dirty="0" smtClean="0"/>
              <a:t/>
            </a:r>
            <a:br>
              <a:rPr lang="cs-CZ" sz="2500" dirty="0" smtClean="0"/>
            </a:br>
            <a:r>
              <a:rPr lang="cs-CZ" sz="2500" dirty="0" smtClean="0"/>
              <a:t>4. </a:t>
            </a:r>
            <a:r>
              <a:rPr lang="cs-CZ" sz="2500" dirty="0" err="1" smtClean="0"/>
              <a:t>Gunturu</a:t>
            </a:r>
            <a:r>
              <a:rPr lang="cs-CZ" sz="2500" dirty="0" smtClean="0"/>
              <a:t> KS </a:t>
            </a:r>
            <a:r>
              <a:rPr lang="cs-CZ" sz="2500" dirty="0" err="1" smtClean="0"/>
              <a:t>et</a:t>
            </a:r>
            <a:r>
              <a:rPr lang="cs-CZ" sz="2500" dirty="0" smtClean="0"/>
              <a:t> </a:t>
            </a:r>
            <a:r>
              <a:rPr lang="cs-CZ" sz="2500" dirty="0" err="1" smtClean="0"/>
              <a:t>al</a:t>
            </a:r>
            <a:r>
              <a:rPr lang="cs-CZ" sz="2500" dirty="0" smtClean="0"/>
              <a:t>.: </a:t>
            </a:r>
            <a:r>
              <a:rPr lang="cs-CZ" sz="2500" dirty="0" err="1" smtClean="0"/>
              <a:t>Ayurvedic</a:t>
            </a:r>
            <a:r>
              <a:rPr lang="cs-CZ" sz="2500" dirty="0" smtClean="0"/>
              <a:t> </a:t>
            </a:r>
            <a:r>
              <a:rPr lang="cs-CZ" sz="2500" dirty="0" err="1" smtClean="0"/>
              <a:t>herbal</a:t>
            </a:r>
            <a:r>
              <a:rPr lang="cs-CZ" sz="2500" dirty="0" smtClean="0"/>
              <a:t> </a:t>
            </a:r>
            <a:r>
              <a:rPr lang="cs-CZ" sz="2500" dirty="0" err="1" smtClean="0"/>
              <a:t>medicine</a:t>
            </a:r>
            <a:r>
              <a:rPr lang="cs-CZ" sz="2500" dirty="0" smtClean="0"/>
              <a:t> </a:t>
            </a:r>
            <a:r>
              <a:rPr lang="cs-CZ" sz="2500" dirty="0" err="1" smtClean="0"/>
              <a:t>and</a:t>
            </a:r>
            <a:r>
              <a:rPr lang="cs-CZ" sz="2500" dirty="0" smtClean="0"/>
              <a:t> </a:t>
            </a:r>
            <a:r>
              <a:rPr lang="cs-CZ" sz="2500" dirty="0" err="1" smtClean="0"/>
              <a:t>lead</a:t>
            </a:r>
            <a:r>
              <a:rPr lang="cs-CZ" sz="2500" dirty="0" smtClean="0"/>
              <a:t> </a:t>
            </a:r>
            <a:r>
              <a:rPr lang="cs-CZ" sz="2500" dirty="0" err="1" smtClean="0"/>
              <a:t>poisoning</a:t>
            </a:r>
            <a:r>
              <a:rPr lang="cs-CZ" sz="2500" dirty="0" smtClean="0"/>
              <a:t>. J </a:t>
            </a:r>
            <a:r>
              <a:rPr lang="cs-CZ" sz="2500" dirty="0" err="1" smtClean="0"/>
              <a:t>Hematol</a:t>
            </a:r>
            <a:r>
              <a:rPr lang="cs-CZ" sz="2500" dirty="0" smtClean="0"/>
              <a:t> </a:t>
            </a:r>
            <a:r>
              <a:rPr lang="cs-CZ" sz="2500" dirty="0" err="1" smtClean="0"/>
              <a:t>Oncol</a:t>
            </a:r>
            <a:r>
              <a:rPr lang="cs-CZ" sz="2500" dirty="0" smtClean="0"/>
              <a:t> 2011;4:51. online: http://www.</a:t>
            </a:r>
            <a:r>
              <a:rPr lang="cs-CZ" sz="2500" dirty="0" err="1" smtClean="0"/>
              <a:t>jhoonline.org</a:t>
            </a:r>
            <a:r>
              <a:rPr lang="cs-CZ" sz="2500" dirty="0" smtClean="0"/>
              <a:t>/</a:t>
            </a:r>
            <a:r>
              <a:rPr lang="cs-CZ" sz="2500" dirty="0" err="1" smtClean="0"/>
              <a:t>content</a:t>
            </a:r>
            <a:r>
              <a:rPr lang="cs-CZ" sz="2500" dirty="0" smtClean="0"/>
              <a:t>/4/1/51</a:t>
            </a:r>
            <a:br>
              <a:rPr lang="cs-CZ" sz="2500" dirty="0" smtClean="0"/>
            </a:br>
            <a:r>
              <a:rPr lang="cs-CZ" sz="2500" dirty="0" smtClean="0"/>
              <a:t/>
            </a:r>
            <a:br>
              <a:rPr lang="cs-CZ" sz="2500" dirty="0" smtClean="0"/>
            </a:br>
            <a:r>
              <a:rPr lang="cs-CZ" sz="2500" dirty="0" smtClean="0"/>
              <a:t>5. US </a:t>
            </a:r>
            <a:r>
              <a:rPr lang="cs-CZ" sz="2500" dirty="0" err="1" smtClean="0"/>
              <a:t>bans</a:t>
            </a:r>
            <a:r>
              <a:rPr lang="cs-CZ" sz="2500" dirty="0" smtClean="0"/>
              <a:t> </a:t>
            </a:r>
            <a:r>
              <a:rPr lang="cs-CZ" sz="2500" dirty="0" err="1" smtClean="0"/>
              <a:t>sale</a:t>
            </a:r>
            <a:r>
              <a:rPr lang="cs-CZ" sz="2500" dirty="0" smtClean="0"/>
              <a:t> </a:t>
            </a:r>
            <a:r>
              <a:rPr lang="cs-CZ" sz="2500" dirty="0" err="1" smtClean="0"/>
              <a:t>of</a:t>
            </a:r>
            <a:r>
              <a:rPr lang="cs-CZ" sz="2500" dirty="0" smtClean="0"/>
              <a:t> 3 Indian </a:t>
            </a:r>
            <a:r>
              <a:rPr lang="cs-CZ" sz="2500" dirty="0" err="1" smtClean="0"/>
              <a:t>herbal</a:t>
            </a:r>
            <a:r>
              <a:rPr lang="cs-CZ" sz="2500" dirty="0" smtClean="0"/>
              <a:t> </a:t>
            </a:r>
            <a:r>
              <a:rPr lang="cs-CZ" sz="2500" dirty="0" err="1" smtClean="0"/>
              <a:t>products</a:t>
            </a:r>
            <a:r>
              <a:rPr lang="cs-CZ" sz="2500" dirty="0" smtClean="0"/>
              <a:t>. </a:t>
            </a:r>
            <a:r>
              <a:rPr lang="cs-CZ" sz="2500" dirty="0" err="1" smtClean="0"/>
              <a:t>The</a:t>
            </a:r>
            <a:r>
              <a:rPr lang="cs-CZ" sz="2500" dirty="0" smtClean="0"/>
              <a:t> </a:t>
            </a:r>
            <a:r>
              <a:rPr lang="cs-CZ" sz="2500" dirty="0" err="1" smtClean="0"/>
              <a:t>Times</a:t>
            </a:r>
            <a:r>
              <a:rPr lang="cs-CZ" sz="2500" dirty="0" smtClean="0"/>
              <a:t> </a:t>
            </a:r>
            <a:r>
              <a:rPr lang="cs-CZ" sz="2500" dirty="0" err="1" smtClean="0"/>
              <a:t>of</a:t>
            </a:r>
            <a:r>
              <a:rPr lang="cs-CZ" sz="2500" dirty="0" smtClean="0"/>
              <a:t> India, 30. prosince 2005. online: http://timesofindia.indiatimes.com/world/us/US-bans-sale-of-3-Indian-herbal-products/articleshow/1352107.cms</a:t>
            </a:r>
            <a:br>
              <a:rPr lang="cs-CZ" sz="2500" dirty="0" smtClean="0"/>
            </a:br>
            <a:r>
              <a:rPr lang="cs-CZ" sz="2500" dirty="0" smtClean="0"/>
              <a:t/>
            </a:r>
            <a:br>
              <a:rPr lang="cs-CZ" sz="2500" dirty="0" smtClean="0"/>
            </a:br>
            <a:r>
              <a:rPr lang="cs-CZ" sz="2500" dirty="0" smtClean="0"/>
              <a:t>6. Koch I </a:t>
            </a:r>
            <a:r>
              <a:rPr lang="cs-CZ" sz="2500" dirty="0" err="1" smtClean="0"/>
              <a:t>et</a:t>
            </a:r>
            <a:r>
              <a:rPr lang="cs-CZ" sz="2500" dirty="0" smtClean="0"/>
              <a:t> </a:t>
            </a:r>
            <a:r>
              <a:rPr lang="cs-CZ" sz="2500" dirty="0" err="1" smtClean="0"/>
              <a:t>al</a:t>
            </a:r>
            <a:r>
              <a:rPr lang="cs-CZ" sz="2500" dirty="0" smtClean="0"/>
              <a:t>.: </a:t>
            </a:r>
            <a:r>
              <a:rPr lang="cs-CZ" sz="2500" dirty="0" err="1" smtClean="0"/>
              <a:t>Bioaccessibility</a:t>
            </a:r>
            <a:r>
              <a:rPr lang="cs-CZ" sz="2500" dirty="0" smtClean="0"/>
              <a:t> </a:t>
            </a:r>
            <a:r>
              <a:rPr lang="cs-CZ" sz="2500" dirty="0" err="1" smtClean="0"/>
              <a:t>of</a:t>
            </a:r>
            <a:r>
              <a:rPr lang="cs-CZ" sz="2500" dirty="0" smtClean="0"/>
              <a:t> </a:t>
            </a:r>
            <a:r>
              <a:rPr lang="cs-CZ" sz="2500" dirty="0" err="1" smtClean="0"/>
              <a:t>lead</a:t>
            </a:r>
            <a:r>
              <a:rPr lang="cs-CZ" sz="2500" dirty="0" smtClean="0"/>
              <a:t> </a:t>
            </a:r>
            <a:r>
              <a:rPr lang="cs-CZ" sz="2500" dirty="0" err="1" smtClean="0"/>
              <a:t>and</a:t>
            </a:r>
            <a:r>
              <a:rPr lang="cs-CZ" sz="2500" dirty="0" smtClean="0"/>
              <a:t> </a:t>
            </a:r>
            <a:r>
              <a:rPr lang="cs-CZ" sz="2500" dirty="0" err="1" smtClean="0"/>
              <a:t>arsenic</a:t>
            </a:r>
            <a:r>
              <a:rPr lang="cs-CZ" sz="2500" dirty="0" smtClean="0"/>
              <a:t> in </a:t>
            </a:r>
            <a:r>
              <a:rPr lang="cs-CZ" sz="2500" dirty="0" err="1" smtClean="0"/>
              <a:t>traditional</a:t>
            </a:r>
            <a:r>
              <a:rPr lang="cs-CZ" sz="2500" dirty="0" smtClean="0"/>
              <a:t> Indian </a:t>
            </a:r>
            <a:r>
              <a:rPr lang="cs-CZ" sz="2500" dirty="0" err="1" smtClean="0"/>
              <a:t>medicines</a:t>
            </a:r>
            <a:r>
              <a:rPr lang="cs-CZ" sz="2500" dirty="0" smtClean="0"/>
              <a:t>. </a:t>
            </a:r>
            <a:r>
              <a:rPr lang="cs-CZ" sz="2500" dirty="0" err="1" smtClean="0"/>
              <a:t>Sci</a:t>
            </a:r>
            <a:r>
              <a:rPr lang="cs-CZ" sz="2500" dirty="0" smtClean="0"/>
              <a:t> </a:t>
            </a:r>
            <a:r>
              <a:rPr lang="cs-CZ" sz="2500" dirty="0" err="1" smtClean="0"/>
              <a:t>Total</a:t>
            </a:r>
            <a:r>
              <a:rPr lang="cs-CZ" sz="2500" dirty="0" smtClean="0"/>
              <a:t> </a:t>
            </a:r>
            <a:r>
              <a:rPr lang="cs-CZ" sz="2500" dirty="0" err="1" smtClean="0"/>
              <a:t>Environ</a:t>
            </a:r>
            <a:r>
              <a:rPr lang="cs-CZ" sz="2500" dirty="0" smtClean="0"/>
              <a:t> 2011;409(21):4545-52. online: http://www.</a:t>
            </a:r>
            <a:r>
              <a:rPr lang="cs-CZ" sz="2500" dirty="0" err="1" smtClean="0"/>
              <a:t>sciencedirect.com</a:t>
            </a:r>
            <a:r>
              <a:rPr lang="cs-CZ" sz="2500" dirty="0" smtClean="0"/>
              <a:t>/science/</a:t>
            </a:r>
            <a:r>
              <a:rPr lang="cs-CZ" sz="2500" dirty="0" err="1" smtClean="0"/>
              <a:t>article</a:t>
            </a:r>
            <a:r>
              <a:rPr lang="cs-CZ" sz="2500" dirty="0" smtClean="0"/>
              <a:t>/</a:t>
            </a:r>
            <a:r>
              <a:rPr lang="cs-CZ" sz="2500" dirty="0" err="1" smtClean="0"/>
              <a:t>pii</a:t>
            </a:r>
            <a:r>
              <a:rPr lang="cs-CZ" sz="2500" dirty="0" smtClean="0"/>
              <a:t>/S0048969711008163</a:t>
            </a:r>
            <a:br>
              <a:rPr lang="cs-CZ" sz="2500" dirty="0" smtClean="0"/>
            </a:br>
            <a:r>
              <a:rPr lang="cs-CZ" sz="2500" dirty="0" smtClean="0"/>
              <a:t/>
            </a:r>
            <a:br>
              <a:rPr lang="cs-CZ" sz="2500" dirty="0" smtClean="0"/>
            </a:br>
            <a:r>
              <a:rPr lang="cs-CZ" sz="2500" dirty="0" smtClean="0"/>
              <a:t>7. </a:t>
            </a:r>
            <a:r>
              <a:rPr lang="cs-CZ" sz="2500" dirty="0" err="1" smtClean="0"/>
              <a:t>Sathe</a:t>
            </a:r>
            <a:r>
              <a:rPr lang="cs-CZ" sz="2500" dirty="0" smtClean="0"/>
              <a:t> K </a:t>
            </a:r>
            <a:r>
              <a:rPr lang="cs-CZ" sz="2500" dirty="0" err="1" smtClean="0"/>
              <a:t>et</a:t>
            </a:r>
            <a:r>
              <a:rPr lang="cs-CZ" sz="2500" dirty="0" smtClean="0"/>
              <a:t> </a:t>
            </a:r>
            <a:r>
              <a:rPr lang="cs-CZ" sz="2500" dirty="0" err="1" smtClean="0"/>
              <a:t>al</a:t>
            </a:r>
            <a:r>
              <a:rPr lang="cs-CZ" sz="2500" dirty="0" smtClean="0"/>
              <a:t>.: </a:t>
            </a:r>
            <a:r>
              <a:rPr lang="cs-CZ" sz="2500" dirty="0" err="1" smtClean="0"/>
              <a:t>Acute</a:t>
            </a:r>
            <a:r>
              <a:rPr lang="cs-CZ" sz="2500" dirty="0" smtClean="0"/>
              <a:t> </a:t>
            </a:r>
            <a:r>
              <a:rPr lang="cs-CZ" sz="2500" dirty="0" err="1" smtClean="0"/>
              <a:t>renal</a:t>
            </a:r>
            <a:r>
              <a:rPr lang="cs-CZ" sz="2500" dirty="0" smtClean="0"/>
              <a:t> </a:t>
            </a:r>
            <a:r>
              <a:rPr lang="cs-CZ" sz="2500" dirty="0" err="1" smtClean="0"/>
              <a:t>failure</a:t>
            </a:r>
            <a:r>
              <a:rPr lang="cs-CZ" sz="2500" dirty="0" smtClean="0"/>
              <a:t> </a:t>
            </a:r>
            <a:r>
              <a:rPr lang="cs-CZ" sz="2500" dirty="0" err="1" smtClean="0"/>
              <a:t>secondary</a:t>
            </a:r>
            <a:r>
              <a:rPr lang="cs-CZ" sz="2500" dirty="0" smtClean="0"/>
              <a:t> to </a:t>
            </a:r>
            <a:r>
              <a:rPr lang="cs-CZ" sz="2500" dirty="0" err="1" smtClean="0"/>
              <a:t>ingestion</a:t>
            </a:r>
            <a:r>
              <a:rPr lang="cs-CZ" sz="2500" dirty="0" smtClean="0"/>
              <a:t> </a:t>
            </a:r>
            <a:r>
              <a:rPr lang="cs-CZ" sz="2500" dirty="0" err="1" smtClean="0"/>
              <a:t>of</a:t>
            </a:r>
            <a:r>
              <a:rPr lang="cs-CZ" sz="2500" dirty="0" smtClean="0"/>
              <a:t> </a:t>
            </a:r>
            <a:r>
              <a:rPr lang="cs-CZ" sz="2500" dirty="0" err="1" smtClean="0"/>
              <a:t>ayurvedic</a:t>
            </a:r>
            <a:r>
              <a:rPr lang="cs-CZ" sz="2500" dirty="0" smtClean="0"/>
              <a:t> </a:t>
            </a:r>
            <a:r>
              <a:rPr lang="cs-CZ" sz="2500" dirty="0" err="1" smtClean="0"/>
              <a:t>medicine</a:t>
            </a:r>
            <a:r>
              <a:rPr lang="cs-CZ" sz="2500" dirty="0" smtClean="0"/>
              <a:t> </a:t>
            </a:r>
            <a:r>
              <a:rPr lang="cs-CZ" sz="2500" dirty="0" err="1" smtClean="0"/>
              <a:t>containing</a:t>
            </a:r>
            <a:r>
              <a:rPr lang="cs-CZ" sz="2500" dirty="0" smtClean="0"/>
              <a:t> </a:t>
            </a:r>
            <a:r>
              <a:rPr lang="cs-CZ" sz="2500" dirty="0" err="1" smtClean="0"/>
              <a:t>mercury</a:t>
            </a:r>
            <a:r>
              <a:rPr lang="cs-CZ" sz="2500" dirty="0" smtClean="0"/>
              <a:t>. Indian J </a:t>
            </a:r>
            <a:r>
              <a:rPr lang="cs-CZ" sz="2500" dirty="0" err="1" smtClean="0"/>
              <a:t>Nephrol</a:t>
            </a:r>
            <a:r>
              <a:rPr lang="cs-CZ" sz="2500" dirty="0" smtClean="0"/>
              <a:t> 2013;23(4):301-3. online: http://www.</a:t>
            </a:r>
            <a:r>
              <a:rPr lang="cs-CZ" sz="2500" dirty="0" err="1" smtClean="0"/>
              <a:t>indianjnephrol.org</a:t>
            </a:r>
            <a:r>
              <a:rPr lang="cs-CZ" sz="2500" dirty="0" smtClean="0"/>
              <a:t>/text.</a:t>
            </a:r>
            <a:r>
              <a:rPr lang="cs-CZ" sz="2500" dirty="0" err="1" smtClean="0"/>
              <a:t>asp</a:t>
            </a:r>
            <a:r>
              <a:rPr lang="cs-CZ" sz="2500" dirty="0" smtClean="0"/>
              <a:t>?2013/23/4/301/114485</a:t>
            </a:r>
            <a:br>
              <a:rPr lang="cs-CZ" sz="2500" dirty="0" smtClean="0"/>
            </a:br>
            <a:r>
              <a:rPr lang="cs-CZ" sz="2500" dirty="0" smtClean="0"/>
              <a:t/>
            </a:r>
            <a:br>
              <a:rPr lang="cs-CZ" sz="2500" dirty="0" smtClean="0"/>
            </a:br>
            <a:r>
              <a:rPr lang="cs-CZ" sz="2500" dirty="0" smtClean="0"/>
              <a:t>8. </a:t>
            </a:r>
            <a:r>
              <a:rPr lang="cs-CZ" sz="2500" dirty="0" err="1" smtClean="0"/>
              <a:t>Gupta</a:t>
            </a:r>
            <a:r>
              <a:rPr lang="cs-CZ" sz="2500" dirty="0" smtClean="0"/>
              <a:t> KL, </a:t>
            </a:r>
            <a:r>
              <a:rPr lang="cs-CZ" sz="2500" dirty="0" err="1" smtClean="0"/>
              <a:t>Pallavi</a:t>
            </a:r>
            <a:r>
              <a:rPr lang="cs-CZ" sz="2500" dirty="0" smtClean="0"/>
              <a:t> G: </a:t>
            </a:r>
            <a:r>
              <a:rPr lang="cs-CZ" sz="2500" dirty="0" err="1" smtClean="0"/>
              <a:t>Acute</a:t>
            </a:r>
            <a:r>
              <a:rPr lang="cs-CZ" sz="2500" dirty="0" smtClean="0"/>
              <a:t> </a:t>
            </a:r>
            <a:r>
              <a:rPr lang="cs-CZ" sz="2500" dirty="0" err="1" smtClean="0"/>
              <a:t>renal</a:t>
            </a:r>
            <a:r>
              <a:rPr lang="cs-CZ" sz="2500" dirty="0" smtClean="0"/>
              <a:t> </a:t>
            </a:r>
            <a:r>
              <a:rPr lang="cs-CZ" sz="2500" dirty="0" err="1" smtClean="0"/>
              <a:t>failure</a:t>
            </a:r>
            <a:r>
              <a:rPr lang="cs-CZ" sz="2500" dirty="0" smtClean="0"/>
              <a:t> </a:t>
            </a:r>
            <a:r>
              <a:rPr lang="cs-CZ" sz="2500" dirty="0" err="1" smtClean="0"/>
              <a:t>secondary</a:t>
            </a:r>
            <a:r>
              <a:rPr lang="cs-CZ" sz="2500" dirty="0" smtClean="0"/>
              <a:t> to </a:t>
            </a:r>
            <a:r>
              <a:rPr lang="cs-CZ" sz="2500" dirty="0" err="1" smtClean="0"/>
              <a:t>ingestion</a:t>
            </a:r>
            <a:r>
              <a:rPr lang="cs-CZ" sz="2500" dirty="0" smtClean="0"/>
              <a:t> </a:t>
            </a:r>
            <a:r>
              <a:rPr lang="cs-CZ" sz="2500" dirty="0" err="1" smtClean="0"/>
              <a:t>of</a:t>
            </a:r>
            <a:r>
              <a:rPr lang="cs-CZ" sz="2500" dirty="0" smtClean="0"/>
              <a:t> </a:t>
            </a:r>
            <a:r>
              <a:rPr lang="cs-CZ" sz="2500" dirty="0" err="1" smtClean="0"/>
              <a:t>unknown</a:t>
            </a:r>
            <a:r>
              <a:rPr lang="cs-CZ" sz="2500" dirty="0" smtClean="0"/>
              <a:t> </a:t>
            </a:r>
            <a:r>
              <a:rPr lang="cs-CZ" sz="2500" dirty="0" err="1" smtClean="0"/>
              <a:t>mercury</a:t>
            </a:r>
            <a:r>
              <a:rPr lang="cs-CZ" sz="2500" dirty="0" smtClean="0"/>
              <a:t> </a:t>
            </a:r>
            <a:r>
              <a:rPr lang="cs-CZ" sz="2500" dirty="0" err="1" smtClean="0"/>
              <a:t>containing</a:t>
            </a:r>
            <a:r>
              <a:rPr lang="cs-CZ" sz="2500" dirty="0" smtClean="0"/>
              <a:t> </a:t>
            </a:r>
            <a:r>
              <a:rPr lang="cs-CZ" sz="2500" dirty="0" err="1" smtClean="0"/>
              <a:t>medicine</a:t>
            </a:r>
            <a:r>
              <a:rPr lang="cs-CZ" sz="2500" dirty="0" smtClean="0"/>
              <a:t>-not </a:t>
            </a:r>
            <a:r>
              <a:rPr lang="cs-CZ" sz="2500" dirty="0" err="1" smtClean="0"/>
              <a:t>due</a:t>
            </a:r>
            <a:r>
              <a:rPr lang="cs-CZ" sz="2500" dirty="0" smtClean="0"/>
              <a:t> to </a:t>
            </a:r>
            <a:r>
              <a:rPr lang="cs-CZ" sz="2500" dirty="0" err="1" smtClean="0"/>
              <a:t>Ayurvedic</a:t>
            </a:r>
            <a:r>
              <a:rPr lang="cs-CZ" sz="2500" dirty="0" smtClean="0"/>
              <a:t> </a:t>
            </a:r>
            <a:r>
              <a:rPr lang="cs-CZ" sz="2500" dirty="0" err="1" smtClean="0"/>
              <a:t>medicine</a:t>
            </a:r>
            <a:r>
              <a:rPr lang="cs-CZ" sz="2500" dirty="0" smtClean="0"/>
              <a:t>. Indian J </a:t>
            </a:r>
            <a:r>
              <a:rPr lang="cs-CZ" sz="2500" dirty="0" err="1" smtClean="0"/>
              <a:t>Nephrol</a:t>
            </a:r>
            <a:r>
              <a:rPr lang="cs-CZ" sz="2500" dirty="0" smtClean="0"/>
              <a:t>. 2014 May;24(3):198-9. online: http://www.</a:t>
            </a:r>
            <a:r>
              <a:rPr lang="cs-CZ" sz="2500" dirty="0" err="1" smtClean="0"/>
              <a:t>indianjnephrol.org</a:t>
            </a:r>
            <a:r>
              <a:rPr lang="cs-CZ" sz="2500" dirty="0" smtClean="0"/>
              <a:t>/text.</a:t>
            </a:r>
            <a:r>
              <a:rPr lang="cs-CZ" sz="2500" dirty="0" err="1" smtClean="0"/>
              <a:t>asp</a:t>
            </a:r>
            <a:r>
              <a:rPr lang="cs-CZ" sz="2500" dirty="0" smtClean="0"/>
              <a:t>?2014/24/3/198/132027</a:t>
            </a:r>
            <a:br>
              <a:rPr lang="cs-CZ" sz="2500" dirty="0" smtClean="0"/>
            </a:br>
            <a:r>
              <a:rPr lang="cs-CZ" sz="2500" dirty="0" smtClean="0"/>
              <a:t/>
            </a:r>
            <a:br>
              <a:rPr lang="cs-CZ" sz="2500" dirty="0" smtClean="0"/>
            </a:br>
            <a:r>
              <a:rPr lang="cs-CZ" sz="2500" dirty="0" smtClean="0"/>
              <a:t>9. </a:t>
            </a:r>
            <a:r>
              <a:rPr lang="cs-CZ" sz="2500" dirty="0" err="1" smtClean="0"/>
              <a:t>Ruknuddin</a:t>
            </a:r>
            <a:r>
              <a:rPr lang="cs-CZ" sz="2500" dirty="0" smtClean="0"/>
              <a:t> G: </a:t>
            </a:r>
            <a:r>
              <a:rPr lang="cs-CZ" sz="2500" dirty="0" err="1" smtClean="0"/>
              <a:t>Metallic</a:t>
            </a:r>
            <a:r>
              <a:rPr lang="cs-CZ" sz="2500" dirty="0" smtClean="0"/>
              <a:t> </a:t>
            </a:r>
            <a:r>
              <a:rPr lang="cs-CZ" sz="2500" dirty="0" err="1" smtClean="0"/>
              <a:t>preparations</a:t>
            </a:r>
            <a:r>
              <a:rPr lang="cs-CZ" sz="2500" dirty="0" smtClean="0"/>
              <a:t> </a:t>
            </a:r>
            <a:r>
              <a:rPr lang="cs-CZ" sz="2500" dirty="0" err="1" smtClean="0"/>
              <a:t>of</a:t>
            </a:r>
            <a:r>
              <a:rPr lang="cs-CZ" sz="2500" dirty="0" smtClean="0"/>
              <a:t> </a:t>
            </a:r>
            <a:r>
              <a:rPr lang="cs-CZ" sz="2500" dirty="0" err="1" smtClean="0"/>
              <a:t>Ayurveda</a:t>
            </a:r>
            <a:r>
              <a:rPr lang="cs-CZ" sz="2500" dirty="0" smtClean="0"/>
              <a:t>: A </a:t>
            </a:r>
            <a:r>
              <a:rPr lang="cs-CZ" sz="2500" dirty="0" err="1" smtClean="0"/>
              <a:t>boon</a:t>
            </a:r>
            <a:r>
              <a:rPr lang="cs-CZ" sz="2500" dirty="0" smtClean="0"/>
              <a:t> to </a:t>
            </a:r>
            <a:r>
              <a:rPr lang="cs-CZ" sz="2500" dirty="0" err="1" smtClean="0"/>
              <a:t>the</a:t>
            </a:r>
            <a:r>
              <a:rPr lang="cs-CZ" sz="2500" dirty="0" smtClean="0"/>
              <a:t> </a:t>
            </a:r>
            <a:r>
              <a:rPr lang="cs-CZ" sz="2500" dirty="0" err="1" smtClean="0"/>
              <a:t>ailing</a:t>
            </a:r>
            <a:r>
              <a:rPr lang="cs-CZ" sz="2500" dirty="0" smtClean="0"/>
              <a:t> humanity. Indian J </a:t>
            </a:r>
            <a:r>
              <a:rPr lang="cs-CZ" sz="2500" dirty="0" err="1" smtClean="0"/>
              <a:t>Nephrol</a:t>
            </a:r>
            <a:r>
              <a:rPr lang="cs-CZ" sz="2500" dirty="0" smtClean="0"/>
              <a:t> 2014;24:332-3. online: </a:t>
            </a:r>
            <a:r>
              <a:rPr lang="cs-CZ" sz="2500" dirty="0" smtClean="0">
                <a:hlinkClick r:id="rId2"/>
              </a:rPr>
              <a:t>http://www.</a:t>
            </a:r>
            <a:r>
              <a:rPr lang="cs-CZ" sz="2500" dirty="0" err="1" smtClean="0">
                <a:hlinkClick r:id="rId2"/>
              </a:rPr>
              <a:t>indianjnephrol.org</a:t>
            </a:r>
            <a:r>
              <a:rPr lang="cs-CZ" sz="2500" dirty="0" smtClean="0">
                <a:hlinkClick r:id="rId2"/>
              </a:rPr>
              <a:t>/text.</a:t>
            </a:r>
            <a:r>
              <a:rPr lang="cs-CZ" sz="2500" dirty="0" err="1" smtClean="0">
                <a:hlinkClick r:id="rId2"/>
              </a:rPr>
              <a:t>asp</a:t>
            </a:r>
            <a:r>
              <a:rPr lang="cs-CZ" sz="2500" dirty="0" smtClean="0">
                <a:hlinkClick r:id="rId2"/>
              </a:rPr>
              <a:t>?2014/24/5/332/133044</a:t>
            </a:r>
            <a:endParaRPr lang="cs-CZ" dirty="0" smtClean="0"/>
          </a:p>
          <a:p>
            <a:r>
              <a:rPr lang="cs-CZ" sz="5100" b="1" dirty="0" smtClean="0"/>
              <a:t>akutní otravy olovem způsobené </a:t>
            </a:r>
            <a:r>
              <a:rPr lang="cs-CZ" sz="5100" b="1" dirty="0" err="1" smtClean="0"/>
              <a:t>ájurvédským</a:t>
            </a:r>
            <a:r>
              <a:rPr lang="cs-CZ" sz="5100" b="1" dirty="0" smtClean="0"/>
              <a:t> preparátem</a:t>
            </a:r>
            <a:endParaRPr lang="en-GB" sz="51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Studie: kritika </a:t>
            </a:r>
            <a:r>
              <a:rPr lang="cs-CZ" dirty="0" err="1" smtClean="0"/>
              <a:t>ajurvédské</a:t>
            </a:r>
            <a:r>
              <a:rPr lang="cs-CZ" dirty="0" smtClean="0"/>
              <a:t> medicíny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8883" y="1628800"/>
            <a:ext cx="9751060" cy="44418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zhruba pětina preparátů je kontaminována těžkými kovy</a:t>
            </a:r>
          </a:p>
          <a:p>
            <a:r>
              <a:rPr lang="cs-CZ" dirty="0" smtClean="0"/>
              <a:t>Práce </a:t>
            </a:r>
            <a:r>
              <a:rPr lang="cs-CZ" dirty="0" err="1" smtClean="0"/>
              <a:t>Harrise</a:t>
            </a:r>
            <a:r>
              <a:rPr lang="cs-CZ" dirty="0" smtClean="0"/>
              <a:t> a kol. prokázala nejméně jeden těžký kov na detekovatelné úrovni v každé z testovaných bylin</a:t>
            </a:r>
          </a:p>
          <a:p>
            <a:r>
              <a:rPr lang="en-US" dirty="0" err="1" smtClean="0"/>
              <a:t>Gunturu</a:t>
            </a:r>
            <a:r>
              <a:rPr lang="en-US" dirty="0" smtClean="0"/>
              <a:t> a </a:t>
            </a:r>
            <a:r>
              <a:rPr lang="en-US" dirty="0" err="1" smtClean="0"/>
              <a:t>kol</a:t>
            </a:r>
            <a:r>
              <a:rPr lang="en-US" dirty="0" smtClean="0"/>
              <a:t>. z Yale University School of Medicine</a:t>
            </a:r>
            <a:r>
              <a:rPr lang="cs-CZ" dirty="0" smtClean="0"/>
              <a:t> (příklad)</a:t>
            </a:r>
          </a:p>
          <a:p>
            <a:r>
              <a:rPr lang="cs-CZ" dirty="0" err="1" smtClean="0"/>
              <a:t>Sathe</a:t>
            </a:r>
            <a:r>
              <a:rPr lang="cs-CZ" dirty="0" smtClean="0"/>
              <a:t> a kol. publikovali kazuistiku dvouleté dívky, které přivodil vážnou otravu olovem několik měsíců podávaný </a:t>
            </a:r>
            <a:r>
              <a:rPr lang="cs-CZ" dirty="0" err="1" smtClean="0"/>
              <a:t>ájurvédský</a:t>
            </a:r>
            <a:r>
              <a:rPr lang="cs-CZ" dirty="0" smtClean="0"/>
              <a:t> preparát na podporu růstu</a:t>
            </a:r>
          </a:p>
          <a:p>
            <a:r>
              <a:rPr lang="cs-CZ" dirty="0" smtClean="0"/>
              <a:t>Vědec Richard </a:t>
            </a:r>
            <a:r>
              <a:rPr lang="cs-CZ" dirty="0" err="1" smtClean="0"/>
              <a:t>Dawkins</a:t>
            </a:r>
            <a:r>
              <a:rPr lang="cs-CZ" dirty="0" smtClean="0"/>
              <a:t> </a:t>
            </a:r>
            <a:r>
              <a:rPr lang="cs-CZ" dirty="0" err="1" smtClean="0"/>
              <a:t>ájurvédskou</a:t>
            </a:r>
            <a:r>
              <a:rPr lang="cs-CZ" dirty="0" smtClean="0"/>
              <a:t> medicínu kritizuje a říká: “</a:t>
            </a:r>
            <a:r>
              <a:rPr lang="cs-CZ" i="1" dirty="0" smtClean="0"/>
              <a:t>Myšlenka, že starověkost je to samé jako nahromaděné vědomosti v průběhu let, je zcela mylná ...oživení </a:t>
            </a:r>
            <a:r>
              <a:rPr lang="cs-CZ" i="1" dirty="0" err="1" smtClean="0"/>
              <a:t>ájurvédy</a:t>
            </a:r>
            <a:r>
              <a:rPr lang="cs-CZ" i="1" dirty="0" smtClean="0"/>
              <a:t> v této době je to samé jako pokoušet se zastavit krvácení pijavicemi“</a:t>
            </a:r>
            <a:endParaRPr lang="cs-CZ" dirty="0" smtClean="0"/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620936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8883" y="908720"/>
            <a:ext cx="9751060" cy="516188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cs-CZ" sz="2200" dirty="0" smtClean="0"/>
              <a:t>Frej, D. (2004). </a:t>
            </a:r>
            <a:r>
              <a:rPr lang="cs-CZ" sz="2200" i="1" dirty="0" err="1" smtClean="0"/>
              <a:t>Ájurvédské</a:t>
            </a:r>
            <a:r>
              <a:rPr lang="cs-CZ" sz="2200" i="1" dirty="0" smtClean="0"/>
              <a:t> recepty pro zdraví. </a:t>
            </a:r>
            <a:r>
              <a:rPr lang="cs-CZ" sz="2200" dirty="0" smtClean="0"/>
              <a:t>Praha: </a:t>
            </a:r>
            <a:r>
              <a:rPr lang="cs-CZ" sz="2200" dirty="0" err="1" smtClean="0"/>
              <a:t>Eminent</a:t>
            </a:r>
            <a:endParaRPr lang="cs-CZ" sz="2200" dirty="0" smtClean="0"/>
          </a:p>
          <a:p>
            <a:pPr>
              <a:lnSpc>
                <a:spcPct val="120000"/>
              </a:lnSpc>
            </a:pPr>
            <a:r>
              <a:rPr lang="cs-CZ" sz="2200" dirty="0" err="1" smtClean="0"/>
              <a:t>Verma</a:t>
            </a:r>
            <a:r>
              <a:rPr lang="cs-CZ" sz="2200" dirty="0" smtClean="0"/>
              <a:t>, V. (1997). </a:t>
            </a:r>
            <a:r>
              <a:rPr lang="cs-CZ" sz="2200" i="1" dirty="0" err="1" smtClean="0"/>
              <a:t>Ájurvéda</a:t>
            </a:r>
            <a:r>
              <a:rPr lang="cs-CZ" sz="2200" i="1" dirty="0" smtClean="0"/>
              <a:t>, cesta zdravého života. </a:t>
            </a:r>
            <a:r>
              <a:rPr lang="cs-CZ" sz="2200" dirty="0" smtClean="0"/>
              <a:t>Praha: PRAGMA</a:t>
            </a:r>
            <a:endParaRPr lang="cs-CZ" sz="2200" dirty="0" smtClean="0">
              <a:hlinkClick r:id="rId2"/>
            </a:endParaRPr>
          </a:p>
          <a:p>
            <a:pPr>
              <a:lnSpc>
                <a:spcPct val="120000"/>
              </a:lnSpc>
            </a:pPr>
            <a:r>
              <a:rPr lang="en-GB" sz="2200" dirty="0" smtClean="0">
                <a:hlinkClick r:id="rId2"/>
              </a:rPr>
              <a:t>https://cs.wikipedia.org/wiki/%C3%81jurv%C3%A9da</a:t>
            </a:r>
            <a:endParaRPr lang="cs-CZ" sz="2200" dirty="0" smtClean="0"/>
          </a:p>
          <a:p>
            <a:pPr>
              <a:lnSpc>
                <a:spcPct val="120000"/>
              </a:lnSpc>
            </a:pPr>
            <a:r>
              <a:rPr lang="en-GB" sz="2200" dirty="0" smtClean="0">
                <a:hlinkClick r:id="rId3"/>
              </a:rPr>
              <a:t>http://www.ajurveda-brno.cz/ucebnice-ajurvedy/zaklady-ajurvedy/pet-zivlovych-prvku-a-3-dosi/diagnostika-dos</a:t>
            </a:r>
            <a:endParaRPr lang="cs-CZ" sz="2200" dirty="0" smtClean="0"/>
          </a:p>
          <a:p>
            <a:pPr>
              <a:lnSpc>
                <a:spcPct val="120000"/>
              </a:lnSpc>
            </a:pPr>
            <a:r>
              <a:rPr lang="en-GB" sz="2200" dirty="0" smtClean="0">
                <a:hlinkClick r:id="rId4"/>
              </a:rPr>
              <a:t>https://www.youtube.com/watch?v=lUNJ7zECzKo</a:t>
            </a:r>
            <a:endParaRPr lang="cs-CZ" sz="2200" dirty="0" smtClean="0"/>
          </a:p>
          <a:p>
            <a:pPr>
              <a:lnSpc>
                <a:spcPct val="120000"/>
              </a:lnSpc>
            </a:pPr>
            <a:r>
              <a:rPr lang="en-GB" sz="2200" dirty="0" smtClean="0">
                <a:hlinkClick r:id="rId5"/>
              </a:rPr>
              <a:t>http://www.siddha-ajurveda.cz/stravovani_podle_ajurvedy</a:t>
            </a:r>
            <a:endParaRPr lang="cs-CZ" sz="2200" dirty="0" smtClean="0"/>
          </a:p>
          <a:p>
            <a:pPr>
              <a:lnSpc>
                <a:spcPct val="120000"/>
              </a:lnSpc>
            </a:pPr>
            <a:r>
              <a:rPr lang="en-GB" sz="2200" dirty="0" smtClean="0">
                <a:hlinkClick r:id="rId6"/>
              </a:rPr>
              <a:t>http://www.ayurveda.cz/uvod-do-ajurvedy.htm</a:t>
            </a:r>
            <a:endParaRPr lang="cs-CZ" sz="2200" dirty="0" smtClean="0"/>
          </a:p>
          <a:p>
            <a:pPr>
              <a:lnSpc>
                <a:spcPct val="120000"/>
              </a:lnSpc>
            </a:pPr>
            <a:r>
              <a:rPr lang="en-GB" sz="2200" dirty="0" smtClean="0">
                <a:hlinkClick r:id="rId7"/>
              </a:rPr>
              <a:t>https://www.slideshare.net/DrKiranKRajan/ayurveda-ppt-50677901</a:t>
            </a:r>
            <a:endParaRPr lang="cs-CZ" sz="2200" dirty="0" smtClean="0"/>
          </a:p>
          <a:p>
            <a:pPr>
              <a:lnSpc>
                <a:spcPct val="120000"/>
              </a:lnSpc>
            </a:pPr>
            <a:r>
              <a:rPr lang="cs-CZ" sz="2200" dirty="0" smtClean="0">
                <a:hlinkClick r:id="rId8"/>
              </a:rPr>
              <a:t>https://draxe.com/ayurvedic-medicine/</a:t>
            </a:r>
            <a:endParaRPr lang="cs-CZ" sz="2200" dirty="0" smtClean="0"/>
          </a:p>
          <a:p>
            <a:pPr>
              <a:lnSpc>
                <a:spcPct val="120000"/>
              </a:lnSpc>
            </a:pPr>
            <a:r>
              <a:rPr lang="cs-CZ" sz="2200" dirty="0" smtClean="0">
                <a:hlinkClick r:id="rId9"/>
              </a:rPr>
              <a:t>http://www.</a:t>
            </a:r>
            <a:r>
              <a:rPr lang="cs-CZ" sz="2200" dirty="0" err="1" smtClean="0">
                <a:hlinkClick r:id="rId9"/>
              </a:rPr>
              <a:t>livestrong.com</a:t>
            </a:r>
            <a:r>
              <a:rPr lang="cs-CZ" sz="2200" dirty="0" smtClean="0">
                <a:hlinkClick r:id="rId9"/>
              </a:rPr>
              <a:t>/</a:t>
            </a:r>
            <a:r>
              <a:rPr lang="cs-CZ" sz="2200" dirty="0" err="1" smtClean="0">
                <a:hlinkClick r:id="rId9"/>
              </a:rPr>
              <a:t>article</a:t>
            </a:r>
            <a:r>
              <a:rPr lang="cs-CZ" sz="2200" dirty="0" smtClean="0">
                <a:hlinkClick r:id="rId9"/>
              </a:rPr>
              <a:t>/511664-</a:t>
            </a:r>
            <a:r>
              <a:rPr lang="cs-CZ" sz="2200" dirty="0" err="1" smtClean="0">
                <a:hlinkClick r:id="rId9"/>
              </a:rPr>
              <a:t>side</a:t>
            </a:r>
            <a:r>
              <a:rPr lang="cs-CZ" sz="2200" dirty="0" smtClean="0">
                <a:hlinkClick r:id="rId9"/>
              </a:rPr>
              <a:t>-</a:t>
            </a:r>
            <a:r>
              <a:rPr lang="cs-CZ" sz="2200" dirty="0" err="1" smtClean="0">
                <a:hlinkClick r:id="rId9"/>
              </a:rPr>
              <a:t>effects</a:t>
            </a:r>
            <a:r>
              <a:rPr lang="cs-CZ" sz="2200" dirty="0" smtClean="0">
                <a:hlinkClick r:id="rId9"/>
              </a:rPr>
              <a:t>-</a:t>
            </a:r>
            <a:r>
              <a:rPr lang="cs-CZ" sz="2200" dirty="0" err="1" smtClean="0">
                <a:hlinkClick r:id="rId9"/>
              </a:rPr>
              <a:t>of</a:t>
            </a:r>
            <a:r>
              <a:rPr lang="cs-CZ" sz="2200" dirty="0" smtClean="0">
                <a:hlinkClick r:id="rId9"/>
              </a:rPr>
              <a:t>-</a:t>
            </a:r>
            <a:r>
              <a:rPr lang="cs-CZ" sz="2200" dirty="0" err="1" smtClean="0">
                <a:hlinkClick r:id="rId9"/>
              </a:rPr>
              <a:t>ayurvedic</a:t>
            </a:r>
            <a:r>
              <a:rPr lang="cs-CZ" sz="2200" dirty="0" smtClean="0">
                <a:hlinkClick r:id="rId9"/>
              </a:rPr>
              <a:t>-</a:t>
            </a:r>
            <a:r>
              <a:rPr lang="cs-CZ" sz="2200" dirty="0" err="1" smtClean="0">
                <a:hlinkClick r:id="rId9"/>
              </a:rPr>
              <a:t>supplements</a:t>
            </a:r>
            <a:r>
              <a:rPr lang="cs-CZ" sz="2200" dirty="0" smtClean="0">
                <a:hlinkClick r:id="rId9"/>
              </a:rPr>
              <a:t>/</a:t>
            </a:r>
            <a:endParaRPr lang="cs-CZ" sz="2200" dirty="0" smtClean="0"/>
          </a:p>
          <a:p>
            <a:pPr>
              <a:lnSpc>
                <a:spcPct val="120000"/>
              </a:lnSpc>
            </a:pPr>
            <a:r>
              <a:rPr lang="cs-CZ" sz="2200" dirty="0" smtClean="0">
                <a:hlinkClick r:id="rId10"/>
              </a:rPr>
              <a:t>https://www.ncbi.nlm.nih.gov/pubmed/?term=ayurveda+nutrition</a:t>
            </a:r>
            <a:endParaRPr lang="cs-CZ" sz="2200" dirty="0" smtClean="0"/>
          </a:p>
          <a:p>
            <a:pPr>
              <a:lnSpc>
                <a:spcPct val="120000"/>
              </a:lnSpc>
            </a:pPr>
            <a:r>
              <a:rPr lang="cs-CZ" sz="2200" dirty="0" smtClean="0">
                <a:hlinkClick r:id="rId11"/>
              </a:rPr>
              <a:t>http://www.</a:t>
            </a:r>
            <a:r>
              <a:rPr lang="cs-CZ" sz="2200" dirty="0" err="1" smtClean="0">
                <a:hlinkClick r:id="rId11"/>
              </a:rPr>
              <a:t>sysifos.cz</a:t>
            </a:r>
            <a:r>
              <a:rPr lang="cs-CZ" sz="2200" dirty="0" smtClean="0">
                <a:hlinkClick r:id="rId11"/>
              </a:rPr>
              <a:t>/index.</a:t>
            </a:r>
            <a:r>
              <a:rPr lang="cs-CZ" sz="2200" dirty="0" err="1" smtClean="0">
                <a:hlinkClick r:id="rId11"/>
              </a:rPr>
              <a:t>php</a:t>
            </a:r>
            <a:r>
              <a:rPr lang="cs-CZ" sz="2200" dirty="0" smtClean="0">
                <a:hlinkClick r:id="rId11"/>
              </a:rPr>
              <a:t>?id=</a:t>
            </a:r>
            <a:r>
              <a:rPr lang="cs-CZ" sz="2200" dirty="0" err="1" smtClean="0">
                <a:hlinkClick r:id="rId11"/>
              </a:rPr>
              <a:t>vypis</a:t>
            </a:r>
            <a:r>
              <a:rPr lang="cs-CZ" sz="2200" dirty="0" smtClean="0">
                <a:hlinkClick r:id="rId11"/>
              </a:rPr>
              <a:t>&amp;sec=1422052385</a:t>
            </a:r>
            <a:endParaRPr lang="cs-CZ" sz="2200" dirty="0" smtClean="0"/>
          </a:p>
          <a:p>
            <a:pPr>
              <a:lnSpc>
                <a:spcPct val="120000"/>
              </a:lnSpc>
            </a:pPr>
            <a:endParaRPr lang="cs-CZ" sz="2200" dirty="0" smtClean="0"/>
          </a:p>
          <a:p>
            <a:pPr>
              <a:buNone/>
            </a:pPr>
            <a:endParaRPr lang="cs-CZ" sz="2100" dirty="0" smtClean="0"/>
          </a:p>
          <a:p>
            <a:endParaRPr lang="cs-CZ" dirty="0" smtClean="0"/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6792" y="1196753"/>
            <a:ext cx="9435241" cy="1368151"/>
          </a:xfrm>
        </p:spPr>
        <p:txBody>
          <a:bodyPr/>
          <a:lstStyle/>
          <a:p>
            <a:r>
              <a:rPr lang="cs-CZ" dirty="0" smtClean="0"/>
              <a:t>Děkuji za pozornost. 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Výsledek obrázku pro ajurve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0076" y="2966814"/>
            <a:ext cx="5842620" cy="38911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První zmínky v </a:t>
            </a:r>
            <a:r>
              <a:rPr lang="cs-CZ" i="1" dirty="0" err="1" smtClean="0"/>
              <a:t>Rgvédu</a:t>
            </a:r>
            <a:r>
              <a:rPr lang="cs-CZ" dirty="0" smtClean="0"/>
              <a:t> a </a:t>
            </a:r>
            <a:r>
              <a:rPr lang="cs-CZ" i="1" dirty="0" err="1" smtClean="0"/>
              <a:t>Atharvavédu</a:t>
            </a:r>
            <a:r>
              <a:rPr lang="cs-CZ" i="1" dirty="0" smtClean="0"/>
              <a:t> </a:t>
            </a:r>
            <a:r>
              <a:rPr lang="cs-CZ" dirty="0" smtClean="0"/>
              <a:t>(knihy moudrosti)</a:t>
            </a:r>
          </a:p>
          <a:p>
            <a:r>
              <a:rPr lang="cs-CZ" dirty="0" smtClean="0"/>
              <a:t>Nejistý původ knih: dílo </a:t>
            </a:r>
            <a:r>
              <a:rPr lang="cs-CZ" dirty="0" err="1" smtClean="0"/>
              <a:t>Árjů</a:t>
            </a:r>
            <a:r>
              <a:rPr lang="cs-CZ" dirty="0" smtClean="0"/>
              <a:t> - 2000 př.n.l. přišli do Indie</a:t>
            </a:r>
          </a:p>
          <a:p>
            <a:r>
              <a:rPr lang="cs-CZ" dirty="0" smtClean="0"/>
              <a:t>V </a:t>
            </a:r>
            <a:r>
              <a:rPr lang="cs-CZ" i="1" dirty="0" err="1" smtClean="0"/>
              <a:t>Atharvavédu</a:t>
            </a:r>
            <a:r>
              <a:rPr lang="cs-CZ" dirty="0" smtClean="0"/>
              <a:t> – rady při onemocnění</a:t>
            </a:r>
          </a:p>
          <a:p>
            <a:r>
              <a:rPr lang="cs-CZ" dirty="0" smtClean="0"/>
              <a:t>K nemocem se chovali s respektem a zdvořile prosili, aby opustila tělo</a:t>
            </a:r>
          </a:p>
          <a:p>
            <a:r>
              <a:rPr lang="cs-CZ" dirty="0" smtClean="0"/>
              <a:t>Díla: </a:t>
            </a:r>
            <a:r>
              <a:rPr lang="cs-CZ" dirty="0" err="1" smtClean="0"/>
              <a:t>Sušruta</a:t>
            </a:r>
            <a:r>
              <a:rPr lang="cs-CZ" dirty="0" smtClean="0"/>
              <a:t> </a:t>
            </a:r>
            <a:r>
              <a:rPr lang="cs-CZ" dirty="0" err="1" smtClean="0"/>
              <a:t>samhitá</a:t>
            </a:r>
            <a:r>
              <a:rPr lang="cs-CZ" dirty="0" smtClean="0"/>
              <a:t>, </a:t>
            </a:r>
            <a:r>
              <a:rPr lang="cs-CZ" dirty="0" err="1" smtClean="0"/>
              <a:t>Čaraka</a:t>
            </a:r>
            <a:r>
              <a:rPr lang="cs-CZ" dirty="0" smtClean="0"/>
              <a:t> </a:t>
            </a:r>
            <a:r>
              <a:rPr lang="cs-CZ" dirty="0" err="1" smtClean="0"/>
              <a:t>samhitá</a:t>
            </a:r>
            <a:r>
              <a:rPr lang="cs-CZ" dirty="0" smtClean="0"/>
              <a:t> – ovlivňují tradiční lékařství dodnes</a:t>
            </a:r>
          </a:p>
          <a:p>
            <a:r>
              <a:rPr lang="cs-CZ" dirty="0" smtClean="0"/>
              <a:t>Lékař </a:t>
            </a:r>
            <a:r>
              <a:rPr lang="cs-CZ" dirty="0" err="1" smtClean="0"/>
              <a:t>Háríta</a:t>
            </a:r>
            <a:r>
              <a:rPr lang="cs-CZ" dirty="0" smtClean="0"/>
              <a:t> – léčivé vlastnosti potravin</a:t>
            </a:r>
          </a:p>
          <a:p>
            <a:r>
              <a:rPr lang="cs-CZ" dirty="0" err="1" smtClean="0"/>
              <a:t>Dhanvantari</a:t>
            </a:r>
            <a:r>
              <a:rPr lang="cs-CZ" dirty="0" smtClean="0"/>
              <a:t> – bůh </a:t>
            </a:r>
            <a:r>
              <a:rPr lang="cs-CZ" dirty="0" err="1" smtClean="0"/>
              <a:t>ájurvédské</a:t>
            </a:r>
            <a:r>
              <a:rPr lang="cs-CZ" dirty="0" smtClean="0"/>
              <a:t> medicíny</a:t>
            </a:r>
          </a:p>
          <a:p>
            <a:endParaRPr lang="cs-CZ" dirty="0" smtClean="0"/>
          </a:p>
          <a:p>
            <a:endParaRPr lang="en-GB" dirty="0"/>
          </a:p>
        </p:txBody>
      </p:sp>
      <p:pic>
        <p:nvPicPr>
          <p:cNvPr id="2050" name="Picture 2" descr="C:\Users\Aninka\Desktop\APKIN\4. semestr\Alternativní výživové směry\Dhanvantari- bu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4852" y="260648"/>
            <a:ext cx="1872208" cy="32493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princip </a:t>
            </a:r>
            <a:r>
              <a:rPr lang="cs-CZ" dirty="0" err="1" smtClean="0"/>
              <a:t>Ajurvédy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Nejstarší a </a:t>
            </a:r>
            <a:r>
              <a:rPr lang="cs-CZ" dirty="0" err="1" smtClean="0"/>
              <a:t>nejholističtější</a:t>
            </a:r>
            <a:r>
              <a:rPr lang="cs-CZ" dirty="0" smtClean="0"/>
              <a:t> systém péče o zdraví</a:t>
            </a:r>
          </a:p>
          <a:p>
            <a:r>
              <a:rPr lang="cs-CZ" dirty="0" smtClean="0"/>
              <a:t>Základ zdraví: rovnováha tří energetických charakteristik (</a:t>
            </a:r>
            <a:r>
              <a:rPr lang="cs-CZ" dirty="0" err="1" smtClean="0"/>
              <a:t>dóš</a:t>
            </a:r>
            <a:r>
              <a:rPr lang="cs-CZ" dirty="0" smtClean="0"/>
              <a:t>)</a:t>
            </a:r>
          </a:p>
          <a:p>
            <a:r>
              <a:rPr lang="cs-CZ" dirty="0" smtClean="0"/>
              <a:t>Od narození máme specifický a vyvážený poměr tří </a:t>
            </a:r>
            <a:r>
              <a:rPr lang="cs-CZ" dirty="0" err="1" smtClean="0"/>
              <a:t>dóš</a:t>
            </a:r>
            <a:endParaRPr lang="cs-CZ" dirty="0" smtClean="0"/>
          </a:p>
          <a:p>
            <a:r>
              <a:rPr lang="cs-CZ" dirty="0" smtClean="0"/>
              <a:t>Nerovnováha: bolest, onemocnění, choroby</a:t>
            </a:r>
          </a:p>
          <a:p>
            <a:pPr lvl="0"/>
            <a:r>
              <a:rPr lang="cs-CZ" dirty="0" smtClean="0"/>
              <a:t>VÁTA - suchost, pohyblivost, chladnost, lehkost, proměnlivost, jemnost, hrubost, rychlost</a:t>
            </a:r>
          </a:p>
          <a:p>
            <a:pPr lvl="0"/>
            <a:r>
              <a:rPr lang="cs-CZ" dirty="0" smtClean="0"/>
              <a:t>PITTA - horkost, ostrost, světlo, vlhkost, mastnost, tekutost, kyselost</a:t>
            </a:r>
          </a:p>
          <a:p>
            <a:pPr lvl="0"/>
            <a:r>
              <a:rPr lang="cs-CZ" dirty="0" smtClean="0"/>
              <a:t>KAPHA - těžkost, zdrženlivost, </a:t>
            </a:r>
            <a:r>
              <a:rPr lang="cs-CZ" dirty="0" err="1" smtClean="0"/>
              <a:t>olejnatost</a:t>
            </a:r>
            <a:r>
              <a:rPr lang="cs-CZ" dirty="0" smtClean="0"/>
              <a:t>, sladkost, stabilnost, pomalost, měkkost, lepkavost, těžkopádnost a chladnokrevnost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Doporučení a terapie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Dynamické vyvažování životních energií v těle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Podpora rovnováhy </a:t>
            </a:r>
            <a:r>
              <a:rPr lang="cs-CZ" dirty="0" err="1" smtClean="0"/>
              <a:t>dóš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Vyvážené stravování a životospráva, terapie, procedury, cvičení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Důraz na umírněnost v jídle, spánku, užívání léku, apod.</a:t>
            </a:r>
          </a:p>
          <a:p>
            <a:pPr>
              <a:lnSpc>
                <a:spcPct val="150000"/>
              </a:lnSpc>
            </a:pPr>
            <a:r>
              <a:rPr lang="cs-CZ" dirty="0" err="1" smtClean="0"/>
              <a:t>Doša</a:t>
            </a:r>
            <a:r>
              <a:rPr lang="cs-CZ" dirty="0" smtClean="0"/>
              <a:t> test – určení osobní konstituce (http://www.</a:t>
            </a:r>
            <a:r>
              <a:rPr lang="cs-CZ" dirty="0" err="1" smtClean="0"/>
              <a:t>ayurveda.cz</a:t>
            </a:r>
            <a:r>
              <a:rPr lang="cs-CZ" dirty="0" smtClean="0"/>
              <a:t>/</a:t>
            </a:r>
            <a:r>
              <a:rPr lang="cs-CZ" dirty="0" err="1" smtClean="0"/>
              <a:t>dosa</a:t>
            </a:r>
            <a:r>
              <a:rPr lang="cs-CZ" dirty="0" smtClean="0"/>
              <a:t>-test.</a:t>
            </a:r>
            <a:r>
              <a:rPr lang="cs-CZ" dirty="0" err="1" smtClean="0"/>
              <a:t>htm</a:t>
            </a:r>
            <a:r>
              <a:rPr lang="cs-CZ" dirty="0" smtClean="0"/>
              <a:t>)</a:t>
            </a:r>
          </a:p>
          <a:p>
            <a:endParaRPr lang="en-GB" dirty="0"/>
          </a:p>
        </p:txBody>
      </p:sp>
      <p:pic>
        <p:nvPicPr>
          <p:cNvPr id="3074" name="Picture 2" descr="C:\Users\Aninka\Desktop\APKIN\4. semestr\Alternativní výživové směry\ajurveda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8628" y="260648"/>
            <a:ext cx="3854202" cy="25694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Multikulturnost </a:t>
            </a:r>
            <a:r>
              <a:rPr lang="cs-CZ" dirty="0" err="1" smtClean="0"/>
              <a:t>Ajurvédy</a:t>
            </a:r>
            <a:r>
              <a:rPr lang="cs-CZ" dirty="0" smtClean="0"/>
              <a:t>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V různých kulturních prostředích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Není závislá na náboženství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hinduismus, </a:t>
            </a:r>
            <a:r>
              <a:rPr lang="cs-CZ" dirty="0" err="1" smtClean="0"/>
              <a:t>budhismus</a:t>
            </a:r>
            <a:r>
              <a:rPr lang="cs-CZ" dirty="0" smtClean="0"/>
              <a:t>, islám, křesťanství i animistické náboženství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Lze ji provozovat kdekoliv na světě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Široké učení – každý si v ní může najít recept na své problémy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Pozitiva a negativa na zdraví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           </a:t>
            </a:r>
            <a:r>
              <a:rPr lang="cs-CZ" b="1" dirty="0" smtClean="0"/>
              <a:t> Pozitiva</a:t>
            </a:r>
          </a:p>
          <a:p>
            <a:r>
              <a:rPr lang="cs-CZ" dirty="0" smtClean="0"/>
              <a:t>Pomáhá snížit stres</a:t>
            </a:r>
          </a:p>
          <a:p>
            <a:r>
              <a:rPr lang="cs-CZ" dirty="0" smtClean="0"/>
              <a:t>Snižuje krevní tlak a cholesterol</a:t>
            </a:r>
          </a:p>
          <a:p>
            <a:r>
              <a:rPr lang="cs-CZ" dirty="0" smtClean="0"/>
              <a:t>Urychluje zotavení po zranění</a:t>
            </a:r>
          </a:p>
          <a:p>
            <a:r>
              <a:rPr lang="cs-CZ" dirty="0" smtClean="0"/>
              <a:t>Plnohodnotná strava</a:t>
            </a:r>
          </a:p>
          <a:p>
            <a:r>
              <a:rPr lang="cs-CZ" dirty="0" smtClean="0"/>
              <a:t>Udržuje stálou hmotnost</a:t>
            </a:r>
          </a:p>
          <a:p>
            <a:r>
              <a:rPr lang="cs-CZ" dirty="0" smtClean="0"/>
              <a:t>Proti zánětům v těle</a:t>
            </a:r>
          </a:p>
          <a:p>
            <a:r>
              <a:rPr lang="cs-CZ" dirty="0" smtClean="0"/>
              <a:t>Hormonální rovnováha</a:t>
            </a:r>
          </a:p>
          <a:p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             </a:t>
            </a:r>
            <a:r>
              <a:rPr lang="cs-CZ" b="1" dirty="0" smtClean="0"/>
              <a:t>Negativa</a:t>
            </a:r>
          </a:p>
          <a:p>
            <a:r>
              <a:rPr lang="cs-CZ" dirty="0" smtClean="0"/>
              <a:t>Toxicita u suplementů ?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18434" name="Picture 2" descr="Výsledek obrázku pro ayurveda negative effec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8628" y="332656"/>
            <a:ext cx="3818037" cy="285927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Výživa dle </a:t>
            </a:r>
            <a:r>
              <a:rPr lang="cs-CZ" dirty="0" err="1" smtClean="0"/>
              <a:t>Ajurvédy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Ajurvédská</a:t>
            </a:r>
            <a:r>
              <a:rPr lang="cs-CZ" dirty="0" smtClean="0"/>
              <a:t> koncepce výživy je obsáhlá</a:t>
            </a:r>
          </a:p>
          <a:p>
            <a:r>
              <a:rPr lang="cs-CZ" dirty="0" smtClean="0"/>
              <a:t>Žít podle </a:t>
            </a:r>
            <a:r>
              <a:rPr lang="cs-CZ" dirty="0" err="1" smtClean="0"/>
              <a:t>ajurvédy</a:t>
            </a:r>
            <a:r>
              <a:rPr lang="cs-CZ" dirty="0" smtClean="0"/>
              <a:t> = nejíst v chvatu, vzdát se „průmyslových potravin“</a:t>
            </a:r>
          </a:p>
          <a:p>
            <a:r>
              <a:rPr lang="cs-CZ" dirty="0" smtClean="0"/>
              <a:t>Rovnováha mezi množstvím a kvalitou stravy -&gt; musí odpovídat místu, době a vlastní konstituci</a:t>
            </a:r>
          </a:p>
          <a:p>
            <a:r>
              <a:rPr lang="cs-CZ" dirty="0" smtClean="0"/>
              <a:t>Množství: naplnit 1/3 žaludku potravou</a:t>
            </a:r>
            <a:br>
              <a:rPr lang="cs-CZ" dirty="0" smtClean="0"/>
            </a:br>
            <a:r>
              <a:rPr lang="cs-CZ" dirty="0" smtClean="0"/>
              <a:t>                                1/3 tekutinami</a:t>
            </a:r>
            <a:br>
              <a:rPr lang="cs-CZ" dirty="0" smtClean="0"/>
            </a:br>
            <a:r>
              <a:rPr lang="cs-CZ" dirty="0" smtClean="0"/>
              <a:t>                                1/3 ponechat prázdnou</a:t>
            </a:r>
          </a:p>
          <a:p>
            <a:r>
              <a:rPr lang="cs-CZ" dirty="0" smtClean="0"/>
              <a:t>Po jídle se vyhnout cvičení</a:t>
            </a:r>
          </a:p>
          <a:p>
            <a:r>
              <a:rPr lang="cs-CZ" dirty="0" smtClean="0"/>
              <a:t>Nejvhodnější ulehnout na levý bok, následně krátká procházka           </a:t>
            </a:r>
            <a:endParaRPr lang="en-GB" dirty="0"/>
          </a:p>
        </p:txBody>
      </p:sp>
      <p:pic>
        <p:nvPicPr>
          <p:cNvPr id="17410" name="Picture 2" descr="Výsledek obrázku pro ayurveda nutri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4652" y="332656"/>
            <a:ext cx="3642742" cy="185243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Denní režim dle </a:t>
            </a:r>
            <a:r>
              <a:rPr lang="cs-CZ" dirty="0" err="1" smtClean="0"/>
              <a:t>Ajurvédy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Snídaně</a:t>
            </a:r>
            <a:r>
              <a:rPr lang="cs-CZ" dirty="0" smtClean="0"/>
              <a:t>:  Váta – 8 hod.</a:t>
            </a:r>
            <a:br>
              <a:rPr lang="cs-CZ" dirty="0" smtClean="0"/>
            </a:br>
            <a:r>
              <a:rPr lang="cs-CZ" dirty="0" smtClean="0"/>
              <a:t>                  </a:t>
            </a:r>
            <a:r>
              <a:rPr lang="cs-CZ" dirty="0" err="1" smtClean="0"/>
              <a:t>Pitta</a:t>
            </a:r>
            <a:r>
              <a:rPr lang="cs-CZ" dirty="0" smtClean="0"/>
              <a:t> – 7:30 hod.</a:t>
            </a:r>
            <a:br>
              <a:rPr lang="cs-CZ" dirty="0" smtClean="0"/>
            </a:br>
            <a:r>
              <a:rPr lang="cs-CZ" dirty="0" smtClean="0"/>
              <a:t>                  </a:t>
            </a:r>
            <a:r>
              <a:rPr lang="cs-CZ" dirty="0" err="1" smtClean="0"/>
              <a:t>Kapha</a:t>
            </a:r>
            <a:r>
              <a:rPr lang="cs-CZ" dirty="0" smtClean="0"/>
              <a:t> – 7 hod.</a:t>
            </a:r>
            <a:br>
              <a:rPr lang="cs-CZ" dirty="0" smtClean="0"/>
            </a:br>
            <a:r>
              <a:rPr lang="cs-CZ" dirty="0" smtClean="0"/>
              <a:t>V létě – lehká </a:t>
            </a:r>
            <a:r>
              <a:rPr lang="cs-CZ" dirty="0" err="1" smtClean="0"/>
              <a:t>snídně</a:t>
            </a:r>
            <a:r>
              <a:rPr lang="cs-CZ" dirty="0" smtClean="0"/>
              <a:t>, v zimě – sytější. </a:t>
            </a:r>
            <a:r>
              <a:rPr lang="cs-CZ" dirty="0" err="1" smtClean="0"/>
              <a:t>Kaphy</a:t>
            </a:r>
            <a:r>
              <a:rPr lang="cs-CZ" dirty="0" smtClean="0"/>
              <a:t> mohou snídani vynechat.</a:t>
            </a:r>
          </a:p>
          <a:p>
            <a:r>
              <a:rPr lang="cs-CZ" b="1" dirty="0" smtClean="0"/>
              <a:t>Svačina</a:t>
            </a:r>
            <a:r>
              <a:rPr lang="cs-CZ" dirty="0" smtClean="0"/>
              <a:t>: neslazený ovocný džus, ovoce, (teplá voda)</a:t>
            </a:r>
          </a:p>
          <a:p>
            <a:r>
              <a:rPr lang="cs-CZ" b="1" dirty="0" smtClean="0"/>
              <a:t>Oběd</a:t>
            </a:r>
            <a:r>
              <a:rPr lang="cs-CZ" dirty="0" smtClean="0"/>
              <a:t>: Váta – 11- 12 hod.</a:t>
            </a:r>
            <a:br>
              <a:rPr lang="cs-CZ" dirty="0" smtClean="0"/>
            </a:br>
            <a:r>
              <a:rPr lang="cs-CZ" dirty="0" smtClean="0"/>
              <a:t>            </a:t>
            </a:r>
            <a:r>
              <a:rPr lang="cs-CZ" dirty="0" err="1" smtClean="0"/>
              <a:t>Pitta</a:t>
            </a:r>
            <a:r>
              <a:rPr lang="cs-CZ" dirty="0" smtClean="0"/>
              <a:t> – 12 hod.</a:t>
            </a:r>
            <a:br>
              <a:rPr lang="cs-CZ" dirty="0" smtClean="0"/>
            </a:br>
            <a:r>
              <a:rPr lang="cs-CZ" dirty="0" smtClean="0"/>
              <a:t>            </a:t>
            </a:r>
            <a:r>
              <a:rPr lang="cs-CZ" dirty="0" err="1" smtClean="0"/>
              <a:t>Kapha</a:t>
            </a:r>
            <a:r>
              <a:rPr lang="cs-CZ" dirty="0" smtClean="0"/>
              <a:t> – 12 – 13 hod. </a:t>
            </a:r>
            <a:br>
              <a:rPr lang="cs-CZ" dirty="0" smtClean="0"/>
            </a:br>
            <a:r>
              <a:rPr lang="cs-CZ" dirty="0" smtClean="0"/>
              <a:t>30 min. před jídlem – ½ </a:t>
            </a:r>
            <a:r>
              <a:rPr lang="cs-CZ" dirty="0" err="1" smtClean="0"/>
              <a:t>lž</a:t>
            </a:r>
            <a:r>
              <a:rPr lang="cs-CZ" dirty="0" smtClean="0"/>
              <a:t>. koření na podporu trávení</a:t>
            </a:r>
          </a:p>
          <a:p>
            <a:r>
              <a:rPr lang="cs-CZ" dirty="0" smtClean="0"/>
              <a:t>Typ jídla závisí na konstituci, pít málo mezi sousty, pouze teplá voda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0280105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PExecutable xmlns="4eb71313-1cf6-4961-b6ce-0c29fc5284b9" xsi:nil="true"/>
    <DirectSourceMarket xmlns="4eb71313-1cf6-4961-b6ce-0c29fc5284b9">english</DirectSourceMarket>
    <ThumbnailAssetId xmlns="4eb71313-1cf6-4961-b6ce-0c29fc5284b9" xsi:nil="true"/>
    <AssetType xmlns="4eb71313-1cf6-4961-b6ce-0c29fc5284b9">TP</AssetType>
    <Milestone xmlns="4eb71313-1cf6-4961-b6ce-0c29fc5284b9" xsi:nil="true"/>
    <OriginAsset xmlns="4eb71313-1cf6-4961-b6ce-0c29fc5284b9" xsi:nil="true"/>
    <TPComponent xmlns="4eb71313-1cf6-4961-b6ce-0c29fc5284b9" xsi:nil="true"/>
    <AssetId xmlns="4eb71313-1cf6-4961-b6ce-0c29fc5284b9">TP102801058</AssetId>
    <TPFriendlyName xmlns="4eb71313-1cf6-4961-b6ce-0c29fc5284b9" xsi:nil="true"/>
    <SourceTitle xmlns="4eb71313-1cf6-4961-b6ce-0c29fc5284b9" xsi:nil="true"/>
    <TPApplication xmlns="4eb71313-1cf6-4961-b6ce-0c29fc5284b9" xsi:nil="true"/>
    <TPLaunchHelpLink xmlns="4eb71313-1cf6-4961-b6ce-0c29fc5284b9" xsi:nil="true"/>
    <OpenTemplate xmlns="4eb71313-1cf6-4961-b6ce-0c29fc5284b9">true</OpenTemplate>
    <CrawlForDependencies xmlns="4eb71313-1cf6-4961-b6ce-0c29fc5284b9">false</CrawlForDependencies>
    <TrustLevel xmlns="4eb71313-1cf6-4961-b6ce-0c29fc5284b9">1 Microsoft Managed Content</TrustLevel>
    <PublishStatusLookup xmlns="4eb71313-1cf6-4961-b6ce-0c29fc5284b9">
      <Value>327218</Value>
    </PublishStatusLookup>
    <LocLastLocAttemptVersionLookup xmlns="4eb71313-1cf6-4961-b6ce-0c29fc5284b9">155037</LocLastLocAttemptVersionLookup>
    <TemplateTemplateType xmlns="4eb71313-1cf6-4961-b6ce-0c29fc5284b9">PowerPoint 12 Default</TemplateTemplateType>
    <IsSearchable xmlns="4eb71313-1cf6-4961-b6ce-0c29fc5284b9">true</IsSearchable>
    <TPNamespace xmlns="4eb71313-1cf6-4961-b6ce-0c29fc5284b9" xsi:nil="true"/>
    <Markets xmlns="4eb71313-1cf6-4961-b6ce-0c29fc5284b9"/>
    <OriginalSourceMarket xmlns="4eb71313-1cf6-4961-b6ce-0c29fc5284b9">english</OriginalSourceMarket>
    <TPInstallLocation xmlns="4eb71313-1cf6-4961-b6ce-0c29fc5284b9" xsi:nil="true"/>
    <TPAppVersion xmlns="4eb71313-1cf6-4961-b6ce-0c29fc5284b9" xsi:nil="true"/>
    <TPCommandLine xmlns="4eb71313-1cf6-4961-b6ce-0c29fc5284b9" xsi:nil="true"/>
    <APAuthor xmlns="4eb71313-1cf6-4961-b6ce-0c29fc5284b9">
      <UserInfo>
        <DisplayName/>
        <AccountId>1073741823</AccountId>
        <AccountType/>
      </UserInfo>
    </APAuthor>
    <EditorialStatus xmlns="4eb71313-1cf6-4961-b6ce-0c29fc5284b9">Complete</EditorialStatus>
    <PublishTargets xmlns="4eb71313-1cf6-4961-b6ce-0c29fc5284b9">OfficeOnlineVNext</PublishTargets>
    <TPLaunchHelpLinkType xmlns="4eb71313-1cf6-4961-b6ce-0c29fc5284b9">Template</TPLaunchHelpLinkType>
    <OriginalRelease xmlns="4eb71313-1cf6-4961-b6ce-0c29fc5284b9">14</OriginalRelease>
    <AssetStart xmlns="4eb71313-1cf6-4961-b6ce-0c29fc5284b9">2011-12-12T21:37:00+00:00</AssetStart>
    <TPClientViewer xmlns="4eb71313-1cf6-4961-b6ce-0c29fc5284b9" xsi:nil="true"/>
    <CSXHash xmlns="4eb71313-1cf6-4961-b6ce-0c29fc5284b9" xsi:nil="true"/>
    <IsDeleted xmlns="4eb71313-1cf6-4961-b6ce-0c29fc5284b9">false</IsDeleted>
    <ShowIn xmlns="4eb71313-1cf6-4961-b6ce-0c29fc5284b9">Show everywhere</ShowIn>
    <UANotes xmlns="4eb71313-1cf6-4961-b6ce-0c29fc5284b9" xsi:nil="true"/>
    <TemplateStatus xmlns="4eb71313-1cf6-4961-b6ce-0c29fc5284b9">Complete</TemplateStatus>
    <Downloads xmlns="4eb71313-1cf6-4961-b6ce-0c29fc5284b9">0</Downloads>
    <UACurrentWords xmlns="4eb71313-1cf6-4961-b6ce-0c29fc5284b9" xsi:nil="true"/>
    <NumericId xmlns="4eb71313-1cf6-4961-b6ce-0c29fc5284b9" xsi:nil="true"/>
    <FeatureTagsTaxHTField0 xmlns="4eb71313-1cf6-4961-b6ce-0c29fc5284b9">
      <Terms xmlns="http://schemas.microsoft.com/office/infopath/2007/PartnerControls"/>
    </FeatureTagsTaxHTField0>
    <ApprovalStatus xmlns="4eb71313-1cf6-4961-b6ce-0c29fc5284b9">InProgress</ApprovalStatus>
    <EditorialTags xmlns="4eb71313-1cf6-4961-b6ce-0c29fc5284b9" xsi:nil="true"/>
    <InternalTagsTaxHTField0 xmlns="4eb71313-1cf6-4961-b6ce-0c29fc5284b9">
      <Terms xmlns="http://schemas.microsoft.com/office/infopath/2007/PartnerControls"/>
    </InternalTagsTaxHTField0>
    <Providers xmlns="4eb71313-1cf6-4961-b6ce-0c29fc5284b9" xsi:nil="true"/>
    <RecommendationsModifier xmlns="4eb71313-1cf6-4961-b6ce-0c29fc5284b9" xsi:nil="true"/>
    <IntlLangReviewDate xmlns="4eb71313-1cf6-4961-b6ce-0c29fc5284b9" xsi:nil="true"/>
    <APEditor xmlns="4eb71313-1cf6-4961-b6ce-0c29fc5284b9">
      <UserInfo>
        <DisplayName/>
        <AccountId xsi:nil="true"/>
        <AccountType/>
      </UserInfo>
    </APEditor>
    <ClipArtFilename xmlns="4eb71313-1cf6-4961-b6ce-0c29fc5284b9" xsi:nil="true"/>
    <IntlLocPriority xmlns="4eb71313-1cf6-4961-b6ce-0c29fc5284b9" xsi:nil="true"/>
    <UAProjectedTotalWords xmlns="4eb71313-1cf6-4961-b6ce-0c29fc5284b9" xsi:nil="true"/>
    <Provider xmlns="4eb71313-1cf6-4961-b6ce-0c29fc5284b9" xsi:nil="true"/>
    <FriendlyTitle xmlns="4eb71313-1cf6-4961-b6ce-0c29fc5284b9" xsi:nil="true"/>
    <LocalizationTagsTaxHTField0 xmlns="4eb71313-1cf6-4961-b6ce-0c29fc5284b9">
      <Terms xmlns="http://schemas.microsoft.com/office/infopath/2007/PartnerControls"/>
    </LocalizationTagsTaxHTField0>
    <BusinessGroup xmlns="4eb71313-1cf6-4961-b6ce-0c29fc5284b9" xsi:nil="true"/>
    <TimesCloned xmlns="4eb71313-1cf6-4961-b6ce-0c29fc5284b9" xsi:nil="true"/>
    <ArtSampleDocs xmlns="4eb71313-1cf6-4961-b6ce-0c29fc5284b9" xsi:nil="true"/>
    <UALocRecommendation xmlns="4eb71313-1cf6-4961-b6ce-0c29fc5284b9">Localize</UALocRecommendation>
    <DSATActionTaken xmlns="4eb71313-1cf6-4961-b6ce-0c29fc5284b9" xsi:nil="true"/>
    <OOCacheId xmlns="4eb71313-1cf6-4961-b6ce-0c29fc5284b9" xsi:nil="true"/>
    <SubmitterId xmlns="4eb71313-1cf6-4961-b6ce-0c29fc5284b9" xsi:nil="true"/>
    <IntlLangReviewer xmlns="4eb71313-1cf6-4961-b6ce-0c29fc5284b9" xsi:nil="true"/>
    <CSXSubmissionDate xmlns="4eb71313-1cf6-4961-b6ce-0c29fc5284b9" xsi:nil="true"/>
    <ApprovalLog xmlns="4eb71313-1cf6-4961-b6ce-0c29fc5284b9" xsi:nil="true"/>
    <VoteCount xmlns="4eb71313-1cf6-4961-b6ce-0c29fc5284b9" xsi:nil="true"/>
    <IntlLangReview xmlns="4eb71313-1cf6-4961-b6ce-0c29fc5284b9">false</IntlLangReview>
    <MachineTranslated xmlns="4eb71313-1cf6-4961-b6ce-0c29fc5284b9">false</MachineTranslated>
    <OutputCachingOn xmlns="4eb71313-1cf6-4961-b6ce-0c29fc5284b9">false</OutputCachingOn>
    <CSXUpdate xmlns="4eb71313-1cf6-4961-b6ce-0c29fc5284b9">false</CSXUpdate>
    <TaxCatchAll xmlns="4eb71313-1cf6-4961-b6ce-0c29fc5284b9"/>
    <BugNumber xmlns="4eb71313-1cf6-4961-b6ce-0c29fc5284b9" xsi:nil="true"/>
    <LastHandOff xmlns="4eb71313-1cf6-4961-b6ce-0c29fc5284b9" xsi:nil="true"/>
    <LastModifiedDateTime xmlns="4eb71313-1cf6-4961-b6ce-0c29fc5284b9" xsi:nil="true"/>
    <LegacyData xmlns="4eb71313-1cf6-4961-b6ce-0c29fc5284b9" xsi:nil="true"/>
    <LocComments xmlns="4eb71313-1cf6-4961-b6ce-0c29fc5284b9" xsi:nil="true"/>
    <LocManualTestRequired xmlns="4eb71313-1cf6-4961-b6ce-0c29fc5284b9">false</LocManualTestRequired>
    <ScenarioTagsTaxHTField0 xmlns="4eb71313-1cf6-4961-b6ce-0c29fc5284b9">
      <Terms xmlns="http://schemas.microsoft.com/office/infopath/2007/PartnerControls"/>
    </ScenarioTagsTaxHTField0>
    <AcquiredFrom xmlns="4eb71313-1cf6-4961-b6ce-0c29fc5284b9">Internal MS</AcquiredFrom>
    <ContentItem xmlns="4eb71313-1cf6-4961-b6ce-0c29fc5284b9" xsi:nil="true"/>
    <HandoffToMSDN xmlns="4eb71313-1cf6-4961-b6ce-0c29fc5284b9" xsi:nil="true"/>
    <UALocComments xmlns="4eb71313-1cf6-4961-b6ce-0c29fc5284b9" xsi:nil="true"/>
    <AssetExpire xmlns="4eb71313-1cf6-4961-b6ce-0c29fc5284b9">2029-01-01T00:00:00+00:00</AssetExpire>
    <CampaignTagsTaxHTField0 xmlns="4eb71313-1cf6-4961-b6ce-0c29fc5284b9">
      <Terms xmlns="http://schemas.microsoft.com/office/infopath/2007/PartnerControls"/>
    </CampaignTagsTaxHTField0>
    <PrimaryImageGen xmlns="4eb71313-1cf6-4961-b6ce-0c29fc5284b9">false</PrimaryImageGen>
    <Manager xmlns="4eb71313-1cf6-4961-b6ce-0c29fc5284b9" xsi:nil="true"/>
    <ParentAssetId xmlns="4eb71313-1cf6-4961-b6ce-0c29fc5284b9" xsi:nil="true"/>
    <PlannedPubDate xmlns="4eb71313-1cf6-4961-b6ce-0c29fc5284b9" xsi:nil="true"/>
    <PolicheckWords xmlns="4eb71313-1cf6-4961-b6ce-0c29fc5284b9" xsi:nil="true"/>
    <APDescription xmlns="4eb71313-1cf6-4961-b6ce-0c29fc5284b9" xsi:nil="true"/>
    <BlockPublish xmlns="4eb71313-1cf6-4961-b6ce-0c29fc5284b9">false</BlockPublish>
    <MarketSpecific xmlns="4eb71313-1cf6-4961-b6ce-0c29fc5284b9">false</MarketSpecific>
    <LocRecommendedHandoff xmlns="4eb71313-1cf6-4961-b6ce-0c29fc5284b9" xsi:nil="true"/>
    <CSXSubmissionMarket xmlns="4eb71313-1cf6-4961-b6ce-0c29fc5284b9" xsi:nil="true"/>
    <LocMarketGroupTiers2 xmlns="4eb71313-1cf6-4961-b6ce-0c29fc5284b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AC6DD24B17643A43B5911557F59D23340400899CD97D2199F748BA22A48D93649A64" ma:contentTypeVersion="58" ma:contentTypeDescription="Create a new document." ma:contentTypeScope="" ma:versionID="cb85242d804791fa63a999220e43a0bf">
  <xsd:schema xmlns:xsd="http://www.w3.org/2001/XMLSchema" xmlns:xs="http://www.w3.org/2001/XMLSchema" xmlns:p="http://schemas.microsoft.com/office/2006/metadata/properties" xmlns:ns2="4eb71313-1cf6-4961-b6ce-0c29fc5284b9" targetNamespace="http://schemas.microsoft.com/office/2006/metadata/properties" ma:root="true" ma:fieldsID="2e13631c6b34a2889e7ce7c8f1efd12b" ns2:_="">
    <xsd:import namespace="4eb71313-1cf6-4961-b6ce-0c29fc5284b9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71313-1cf6-4961-b6ce-0c29fc5284b9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c3f4d027-4fd8-4cc2-8b85-0841a4458da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5CA8D83B-96EC-4276-857B-79C0D68D41F2}" ma:internalName="CSXSubmissionMarket" ma:readOnly="false" ma:showField="MarketName" ma:web="4eb71313-1cf6-4961-b6ce-0c29fc5284b9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795c8547-23fd-40ca-83e8-685fb4656d05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3E8746B6-F860-4147-B98C-956DED1CEF1C}" ma:internalName="InProjectListLookup" ma:readOnly="true" ma:showField="InProjectList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dd8e871c-dee9-4360-89a8-b52fc0509435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3E8746B6-F860-4147-B98C-956DED1CEF1C}" ma:internalName="LastCompleteVersionLookup" ma:readOnly="true" ma:showField="LastCompleteVersion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3E8746B6-F860-4147-B98C-956DED1CEF1C}" ma:internalName="LastPreviewErrorLookup" ma:readOnly="true" ma:showField="LastPreviewError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3E8746B6-F860-4147-B98C-956DED1CEF1C}" ma:internalName="LastPreviewResultLookup" ma:readOnly="true" ma:showField="LastPreviewResult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3E8746B6-F860-4147-B98C-956DED1CEF1C}" ma:internalName="LastPreviewAttemptDateLookup" ma:readOnly="true" ma:showField="LastPreviewAttemptDate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3E8746B6-F860-4147-B98C-956DED1CEF1C}" ma:internalName="LastPreviewedByLookup" ma:readOnly="true" ma:showField="LastPreviewedBy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3E8746B6-F860-4147-B98C-956DED1CEF1C}" ma:internalName="LastPreviewTimeLookup" ma:readOnly="true" ma:showField="LastPreviewTime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3E8746B6-F860-4147-B98C-956DED1CEF1C}" ma:internalName="LastPreviewVersionLookup" ma:readOnly="true" ma:showField="LastPreviewVersion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3E8746B6-F860-4147-B98C-956DED1CEF1C}" ma:internalName="LastPublishErrorLookup" ma:readOnly="true" ma:showField="LastPublishError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3E8746B6-F860-4147-B98C-956DED1CEF1C}" ma:internalName="LastPublishResultLookup" ma:readOnly="true" ma:showField="LastPublishResult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3E8746B6-F860-4147-B98C-956DED1CEF1C}" ma:internalName="LastPublishAttemptDateLookup" ma:readOnly="true" ma:showField="LastPublishAttemptDate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3E8746B6-F860-4147-B98C-956DED1CEF1C}" ma:internalName="LastPublishedByLookup" ma:readOnly="true" ma:showField="LastPublishedBy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3E8746B6-F860-4147-B98C-956DED1CEF1C}" ma:internalName="LastPublishTimeLookup" ma:readOnly="true" ma:showField="LastPublishTime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3E8746B6-F860-4147-B98C-956DED1CEF1C}" ma:internalName="LastPublishVersionLookup" ma:readOnly="true" ma:showField="LastPublishVersion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23C0E5B4-08EA-4DE1-951E-EEC9D1148E55}" ma:internalName="LocLastLocAttemptVersionLookup" ma:readOnly="false" ma:showField="LastLocAttemptVersion" ma:web="4eb71313-1cf6-4961-b6ce-0c29fc5284b9">
      <xsd:simpleType>
        <xsd:restriction base="dms:Lookup"/>
      </xsd:simpleType>
    </xsd:element>
    <xsd:element name="LocLastLocAttemptVersionTypeLookup" ma:index="71" nillable="true" ma:displayName="Loc Last Loc Attempt Version Type" ma:default="" ma:list="{23C0E5B4-08EA-4DE1-951E-EEC9D1148E55}" ma:internalName="LocLastLocAttemptVersionTypeLookup" ma:readOnly="true" ma:showField="LastLocAttemptVersionType" ma:web="4eb71313-1cf6-4961-b6ce-0c29fc5284b9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23C0E5B4-08EA-4DE1-951E-EEC9D1148E55}" ma:internalName="LocNewPublishedVersionLookup" ma:readOnly="true" ma:showField="NewPublishedVersion" ma:web="4eb71313-1cf6-4961-b6ce-0c29fc5284b9">
      <xsd:simpleType>
        <xsd:restriction base="dms:Lookup"/>
      </xsd:simpleType>
    </xsd:element>
    <xsd:element name="LocOverallHandbackStatusLookup" ma:index="75" nillable="true" ma:displayName="Loc Overall Handback Status" ma:default="" ma:list="{23C0E5B4-08EA-4DE1-951E-EEC9D1148E55}" ma:internalName="LocOverallHandbackStatusLookup" ma:readOnly="true" ma:showField="OverallHandbackStatus" ma:web="4eb71313-1cf6-4961-b6ce-0c29fc5284b9">
      <xsd:simpleType>
        <xsd:restriction base="dms:Lookup"/>
      </xsd:simpleType>
    </xsd:element>
    <xsd:element name="LocOverallLocStatusLookup" ma:index="76" nillable="true" ma:displayName="Loc Overall Localize Status" ma:default="" ma:list="{23C0E5B4-08EA-4DE1-951E-EEC9D1148E55}" ma:internalName="LocOverallLocStatusLookup" ma:readOnly="true" ma:showField="OverallLocStatus" ma:web="4eb71313-1cf6-4961-b6ce-0c29fc5284b9">
      <xsd:simpleType>
        <xsd:restriction base="dms:Lookup"/>
      </xsd:simpleType>
    </xsd:element>
    <xsd:element name="LocOverallPreviewStatusLookup" ma:index="77" nillable="true" ma:displayName="Loc Overall Preview Status" ma:default="" ma:list="{23C0E5B4-08EA-4DE1-951E-EEC9D1148E55}" ma:internalName="LocOverallPreviewStatusLookup" ma:readOnly="true" ma:showField="OverallPreviewStatus" ma:web="4eb71313-1cf6-4961-b6ce-0c29fc5284b9">
      <xsd:simpleType>
        <xsd:restriction base="dms:Lookup"/>
      </xsd:simpleType>
    </xsd:element>
    <xsd:element name="LocOverallPublishStatusLookup" ma:index="78" nillable="true" ma:displayName="Loc Overall Publish Status" ma:default="" ma:list="{23C0E5B4-08EA-4DE1-951E-EEC9D1148E55}" ma:internalName="LocOverallPublishStatusLookup" ma:readOnly="true" ma:showField="OverallPublishStatus" ma:web="4eb71313-1cf6-4961-b6ce-0c29fc5284b9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23C0E5B4-08EA-4DE1-951E-EEC9D1148E55}" ma:internalName="LocProcessedForHandoffsLookup" ma:readOnly="true" ma:showField="ProcessedForHandoffs" ma:web="4eb71313-1cf6-4961-b6ce-0c29fc5284b9">
      <xsd:simpleType>
        <xsd:restriction base="dms:Lookup"/>
      </xsd:simpleType>
    </xsd:element>
    <xsd:element name="LocProcessedForMarketsLookup" ma:index="81" nillable="true" ma:displayName="Loc Processed For Markets" ma:default="" ma:list="{23C0E5B4-08EA-4DE1-951E-EEC9D1148E55}" ma:internalName="LocProcessedForMarketsLookup" ma:readOnly="true" ma:showField="ProcessedForMarkets" ma:web="4eb71313-1cf6-4961-b6ce-0c29fc5284b9">
      <xsd:simpleType>
        <xsd:restriction base="dms:Lookup"/>
      </xsd:simpleType>
    </xsd:element>
    <xsd:element name="LocPublishedDependentAssetsLookup" ma:index="82" nillable="true" ma:displayName="Loc Published Dependent Assets" ma:default="" ma:list="{23C0E5B4-08EA-4DE1-951E-EEC9D1148E55}" ma:internalName="LocPublishedDependentAssetsLookup" ma:readOnly="true" ma:showField="PublishedDependentAssets" ma:web="4eb71313-1cf6-4961-b6ce-0c29fc5284b9">
      <xsd:simpleType>
        <xsd:restriction base="dms:Lookup"/>
      </xsd:simpleType>
    </xsd:element>
    <xsd:element name="LocPublishedLinkedAssetsLookup" ma:index="83" nillable="true" ma:displayName="Loc Published Linked Assets" ma:default="" ma:list="{23C0E5B4-08EA-4DE1-951E-EEC9D1148E55}" ma:internalName="LocPublishedLinkedAssetsLookup" ma:readOnly="true" ma:showField="PublishedLinkedAssets" ma:web="4eb71313-1cf6-4961-b6ce-0c29fc5284b9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a64f61a5-8dda-4b60-92b7-5d2a1238c06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5CA8D83B-96EC-4276-857B-79C0D68D41F2}" ma:internalName="Markets" ma:readOnly="false" ma:showField="MarketName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3E8746B6-F860-4147-B98C-956DED1CEF1C}" ma:internalName="NumOfRatingsLookup" ma:readOnly="true" ma:showField="NumOfRatings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3E8746B6-F860-4147-B98C-956DED1CEF1C}" ma:internalName="PublishStatusLookup" ma:readOnly="false" ma:showField="PublishStatus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cb8549bf-ef8d-4a3b-b930-30a5e5f6ddcb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4e3c5e03-5af4-47a0-b7f8-ada82367dacf}" ma:internalName="TaxCatchAll" ma:showField="CatchAllData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4e3c5e03-5af4-47a0-b7f8-ada82367dacf}" ma:internalName="TaxCatchAllLabel" ma:readOnly="true" ma:showField="CatchAllDataLabel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77F7C83-D90E-4ED2-895C-FA225CF49E20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4eb71313-1cf6-4961-b6ce-0c29fc5284b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BEF7AAE-B39D-4D1D-8CE4-CF1CF02E0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b71313-1cf6-4961-b6ce-0c29fc5284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48F4CC-19A5-4BAE-A8E7-6BCDB3DB8E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tf02801059</Template>
  <TotalTime>0</TotalTime>
  <Words>745</Words>
  <Application>Microsoft Office PowerPoint</Application>
  <PresentationFormat>Vlastní</PresentationFormat>
  <Paragraphs>164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Constantia</vt:lpstr>
      <vt:lpstr>Wingdings</vt:lpstr>
      <vt:lpstr>tf02801059</vt:lpstr>
      <vt:lpstr>Ajurvéda „umění bytí“</vt:lpstr>
      <vt:lpstr>Ajurvéda - úvod</vt:lpstr>
      <vt:lpstr>Historie </vt:lpstr>
      <vt:lpstr>Základní princip Ajurvédy</vt:lpstr>
      <vt:lpstr>Doporučení a terapie</vt:lpstr>
      <vt:lpstr>Multikulturnost Ajurvédy </vt:lpstr>
      <vt:lpstr>Pozitiva a negativa na zdraví</vt:lpstr>
      <vt:lpstr>Výživa dle Ajurvédy</vt:lpstr>
      <vt:lpstr>Denní režim dle Ajurvédy</vt:lpstr>
      <vt:lpstr>Prezentace aplikace PowerPoint</vt:lpstr>
      <vt:lpstr>Vhodné a nevhodné potraviny dle dóš - Váta</vt:lpstr>
      <vt:lpstr>Vhodné a nevhodné potraviny dle dóš - Pitta</vt:lpstr>
      <vt:lpstr>Vhodné a nevhodné potraviny dle dóš - Kapha</vt:lpstr>
      <vt:lpstr>Jídelníček pro Vátu</vt:lpstr>
      <vt:lpstr>Jídelníček pro Pittu</vt:lpstr>
      <vt:lpstr>Jídelníček pro Kaphu</vt:lpstr>
      <vt:lpstr>Týdenní rozpočet při stravování podle Ajurvédy</vt:lpstr>
      <vt:lpstr>Studie</vt:lpstr>
      <vt:lpstr>Studie: přínos ajurvédské medicíny</vt:lpstr>
      <vt:lpstr>Studie: rizika ajurvédské medicíny</vt:lpstr>
      <vt:lpstr>Studie: kritika ajurvédské medicíny</vt:lpstr>
      <vt:lpstr>Zdroje</vt:lpstr>
      <vt:lpstr>Děkuji za pozornost.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2017-03-21T17:07:26Z</dcterms:created>
  <dcterms:modified xsi:type="dcterms:W3CDTF">2017-04-06T13:25:26Z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0x010100AC6DD24B17643A43B5911557F59D23340400899CD97D2199F748BA22A48D93649A64</vt:lpwstr>
  </property>
</Properties>
</file>