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81" r:id="rId2"/>
    <p:sldId id="257" r:id="rId3"/>
    <p:sldId id="263" r:id="rId4"/>
    <p:sldId id="264" r:id="rId5"/>
    <p:sldId id="268" r:id="rId6"/>
    <p:sldId id="269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84" r:id="rId16"/>
    <p:sldId id="285" r:id="rId17"/>
    <p:sldId id="282" r:id="rId18"/>
    <p:sldId id="287" r:id="rId19"/>
    <p:sldId id="289" r:id="rId20"/>
    <p:sldId id="286" r:id="rId21"/>
    <p:sldId id="283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Styl s motivem 2 – zvýraznění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AF606853-7671-496A-8E4F-DF71F8EC918B}" styleName="Tmavý styl 1 – zvýraznění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05" autoAdjust="0"/>
    <p:restoredTop sz="86380" autoAdjust="0"/>
  </p:normalViewPr>
  <p:slideViewPr>
    <p:cSldViewPr>
      <p:cViewPr varScale="1">
        <p:scale>
          <a:sx n="112" d="100"/>
          <a:sy n="112" d="100"/>
        </p:scale>
        <p:origin x="81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107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FC697DB-2D61-466D-8610-25942FABB78C}" type="datetimeFigureOut">
              <a:rPr lang="cs-CZ" smtClean="0"/>
              <a:pPr/>
              <a:t>3.4.2017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197486-5515-44AE-9D7E-42082C81932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697DB-2D61-466D-8610-25942FABB78C}" type="datetimeFigureOut">
              <a:rPr lang="cs-CZ" smtClean="0"/>
              <a:pPr/>
              <a:t>3.4.2017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97486-5515-44AE-9D7E-42082C81932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697DB-2D61-466D-8610-25942FABB78C}" type="datetimeFigureOut">
              <a:rPr lang="cs-CZ" smtClean="0"/>
              <a:pPr/>
              <a:t>3.4.2017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97486-5515-44AE-9D7E-42082C81932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697DB-2D61-466D-8610-25942FABB78C}" type="datetimeFigureOut">
              <a:rPr lang="cs-CZ" smtClean="0"/>
              <a:pPr/>
              <a:t>3.4.2017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97486-5515-44AE-9D7E-42082C81932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697DB-2D61-466D-8610-25942FABB78C}" type="datetimeFigureOut">
              <a:rPr lang="cs-CZ" smtClean="0"/>
              <a:pPr/>
              <a:t>3.4.2017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97486-5515-44AE-9D7E-42082C81932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697DB-2D61-466D-8610-25942FABB78C}" type="datetimeFigureOut">
              <a:rPr lang="cs-CZ" smtClean="0"/>
              <a:pPr/>
              <a:t>3.4.2017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97486-5515-44AE-9D7E-42082C81932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FC697DB-2D61-466D-8610-25942FABB78C}" type="datetimeFigureOut">
              <a:rPr lang="cs-CZ" smtClean="0"/>
              <a:pPr/>
              <a:t>3.4.2017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197486-5515-44AE-9D7E-42082C81932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FC697DB-2D61-466D-8610-25942FABB78C}" type="datetimeFigureOut">
              <a:rPr lang="cs-CZ" smtClean="0"/>
              <a:pPr/>
              <a:t>3.4.2017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8197486-5515-44AE-9D7E-42082C81932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697DB-2D61-466D-8610-25942FABB78C}" type="datetimeFigureOut">
              <a:rPr lang="cs-CZ" smtClean="0"/>
              <a:pPr/>
              <a:t>3.4.2017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97486-5515-44AE-9D7E-42082C81932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697DB-2D61-466D-8610-25942FABB78C}" type="datetimeFigureOut">
              <a:rPr lang="cs-CZ" smtClean="0"/>
              <a:pPr/>
              <a:t>3.4.2017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97486-5515-44AE-9D7E-42082C81932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697DB-2D61-466D-8610-25942FABB78C}" type="datetimeFigureOut">
              <a:rPr lang="cs-CZ" smtClean="0"/>
              <a:pPr/>
              <a:t>3.4.2017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97486-5515-44AE-9D7E-42082C81932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FC697DB-2D61-466D-8610-25942FABB78C}" type="datetimeFigureOut">
              <a:rPr lang="cs-CZ" smtClean="0"/>
              <a:pPr/>
              <a:t>3.4.2017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197486-5515-44AE-9D7E-42082C81932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ransition spd="med">
    <p:fade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otravinydomu.cz/" TargetMode="External"/><Relationship Id="rId3" Type="http://schemas.openxmlformats.org/officeDocument/2006/relationships/hyperlink" Target="http://www.huffingtonpost.com/2012/10/29/cooked-food-diet-primates-brains_n_2033975.html" TargetMode="External"/><Relationship Id="rId7" Type="http://schemas.openxmlformats.org/officeDocument/2006/relationships/hyperlink" Target="http://data.denik.cz/data/vanoce-1989-vs-2016-aneb-ceho-dnes-poridime-vic-20161222.html" TargetMode="External"/><Relationship Id="rId2" Type="http://schemas.openxmlformats.org/officeDocument/2006/relationships/hyperlink" Target="https://dspace.tul.cz/bitstream/handle/15240/14959/BP.ondrej.stastny.pdf?sequence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rawsuperfood.cz/" TargetMode="External"/><Relationship Id="rId5" Type="http://schemas.openxmlformats.org/officeDocument/2006/relationships/hyperlink" Target="https://www.modrykonik.sk/blog/prevenar/message/pekna-stravovacia-pyramida-kto-je-vnqz1l/19512154/" TargetMode="External"/><Relationship Id="rId4" Type="http://schemas.openxmlformats.org/officeDocument/2006/relationships/hyperlink" Target="http://www.margit.cz/syrova-strava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5445224"/>
            <a:ext cx="8229600" cy="1066800"/>
          </a:xfrm>
        </p:spPr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4293096"/>
            <a:ext cx="8229600" cy="4325112"/>
          </a:xfrm>
        </p:spPr>
        <p:txBody>
          <a:bodyPr/>
          <a:lstStyle/>
          <a:p>
            <a:r>
              <a:rPr lang="cs-CZ" dirty="0" smtClean="0"/>
              <a:t>Veronika </a:t>
            </a:r>
            <a:r>
              <a:rPr lang="cs-CZ" dirty="0" err="1" smtClean="0"/>
              <a:t>Kulyková</a:t>
            </a:r>
            <a:r>
              <a:rPr lang="cs-CZ" dirty="0" smtClean="0"/>
              <a:t> </a:t>
            </a:r>
          </a:p>
          <a:p>
            <a:r>
              <a:rPr lang="cs-CZ" dirty="0" smtClean="0"/>
              <a:t>Obor: APKIN</a:t>
            </a:r>
          </a:p>
        </p:txBody>
      </p:sp>
      <p:sp>
        <p:nvSpPr>
          <p:cNvPr id="223234" name="AutoShape 2" descr="Výsledek obrázku pro raw strav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23235" name="Picture 3" descr="D:\ŠKOLA APKIN\RA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916832"/>
            <a:ext cx="7309903" cy="3600400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827584" y="1052736"/>
            <a:ext cx="74815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3600" dirty="0" smtClean="0"/>
              <a:t>Alternativní výživové směry np2427</a:t>
            </a:r>
            <a:endParaRPr lang="cs-CZ" sz="36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5580112" y="5517232"/>
            <a:ext cx="3168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Veronika </a:t>
            </a:r>
            <a:r>
              <a:rPr lang="cs-CZ" sz="2400" dirty="0" err="1" smtClean="0"/>
              <a:t>Kulyková</a:t>
            </a:r>
            <a:endParaRPr lang="cs-CZ" sz="2400" dirty="0" smtClean="0"/>
          </a:p>
          <a:p>
            <a:r>
              <a:rPr lang="cs-CZ" sz="2400" dirty="0" smtClean="0"/>
              <a:t>Obor: APKIN</a:t>
            </a:r>
            <a:endParaRPr lang="cs-CZ" sz="24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Živá strava v prevenci a léčbě některých onemocnění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Osteoporóza a zdraví kostí</a:t>
            </a:r>
          </a:p>
          <a:p>
            <a:r>
              <a:rPr lang="cs-CZ" dirty="0" smtClean="0"/>
              <a:t>Byla provedena studie, která sleduje vliv živé stravy na zdraví kostí a bylo zjištěno, že kostní minerální </a:t>
            </a:r>
            <a:r>
              <a:rPr lang="cs-CZ" dirty="0" err="1" smtClean="0"/>
              <a:t>denzita</a:t>
            </a:r>
            <a:r>
              <a:rPr lang="cs-CZ" dirty="0" smtClean="0"/>
              <a:t> byla u pozorovaných výrazně nižší, současně však byly naměřeny výrazně nižší zánětlivé parametry a významně vyšší hodnoty vitaminu D (díky vystavení slunečnímu záření) než u kontrolní skupiny omnivorně se stravujících osob. Davis aj. (2010) dodávají, že ukazatele odbourávání a novotvorby kostní hmoty byly shledány jako srovnatelné s omnivorní skupinou.</a:t>
            </a:r>
            <a:endParaRPr lang="cs-CZ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Živá strava v prevenci a léčbě některých onemocnění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Nadváha a obezita</a:t>
            </a:r>
          </a:p>
          <a:p>
            <a:r>
              <a:rPr lang="cs-CZ" dirty="0" smtClean="0"/>
              <a:t>Studie zabývající se vlivem živé stravy na obezitu a nadváhu potvrzují její významný vliv na redukci váhy. </a:t>
            </a:r>
            <a:endParaRPr lang="pl-PL" dirty="0" smtClean="0"/>
          </a:p>
          <a:p>
            <a:r>
              <a:rPr lang="cs-CZ" b="1" dirty="0" smtClean="0">
                <a:solidFill>
                  <a:srgbClr val="FF0000"/>
                </a:solidFill>
              </a:rPr>
              <a:t>Zdraví zubů</a:t>
            </a:r>
          </a:p>
          <a:p>
            <a:r>
              <a:rPr lang="cs-CZ" dirty="0" smtClean="0"/>
              <a:t>Živá strava může představovat vyšší riziko vzniku zubních erozí. Zejména při konzumaci velkého množství ovoce (především citrusů).</a:t>
            </a:r>
          </a:p>
          <a:p>
            <a:endParaRPr lang="cs-CZ" dirty="0" smtClean="0"/>
          </a:p>
          <a:p>
            <a:r>
              <a:rPr lang="cs-CZ" dirty="0" err="1" smtClean="0"/>
              <a:t>Kudlová</a:t>
            </a:r>
            <a:r>
              <a:rPr lang="cs-CZ" dirty="0" smtClean="0"/>
              <a:t> aj. (2009) uvádí, že bylo prokázáno, že </a:t>
            </a:r>
            <a:r>
              <a:rPr lang="cs-CZ" b="1" dirty="0" smtClean="0"/>
              <a:t>konzumace 400 a více gramů zeleniny a ovoce denně, snižuje riziko vzniku kardiovaskulárních chorob a některých druhů rakoviny. A přispívá také ke snížení rizika vzniku obezity a hypertenze.</a:t>
            </a:r>
          </a:p>
          <a:p>
            <a:endParaRPr lang="cs-CZ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Nutriční adekvátnost živé stravy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Příjem energie</a:t>
            </a:r>
          </a:p>
          <a:p>
            <a:r>
              <a:rPr lang="cs-CZ" dirty="0" smtClean="0"/>
              <a:t>Kaloricky příjem </a:t>
            </a:r>
            <a:r>
              <a:rPr lang="cs-CZ" dirty="0" err="1" smtClean="0"/>
              <a:t>vitariánů</a:t>
            </a:r>
            <a:r>
              <a:rPr lang="cs-CZ" dirty="0" smtClean="0"/>
              <a:t> je často nižší než jsou současná výživová doporučení.</a:t>
            </a:r>
          </a:p>
          <a:p>
            <a:r>
              <a:rPr lang="cs-CZ" dirty="0" smtClean="0"/>
              <a:t>V případě nedostatečného příjmu energie klesají hodnoty BMI pod normální rozmezí a u žen může nastat dokonce amenorea.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Vitamin B12</a:t>
            </a:r>
          </a:p>
          <a:p>
            <a:r>
              <a:rPr lang="cs-CZ" dirty="0" smtClean="0"/>
              <a:t>Řada studii potvrzuje nebezpečnost nedostatku vitaminu B12 a nemožnost spoléhat se na jeho rostlinné zdroje. </a:t>
            </a:r>
            <a:r>
              <a:rPr lang="cs-CZ" dirty="0" err="1" smtClean="0"/>
              <a:t>Suplementace</a:t>
            </a:r>
            <a:r>
              <a:rPr lang="cs-CZ" dirty="0" smtClean="0"/>
              <a:t> tohoto vitaminu je pro osoby, které se chtějí dlouhodobě stravovat živou stravou, nezbytná.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Ostatní </a:t>
            </a:r>
            <a:r>
              <a:rPr lang="cs-CZ" b="1" dirty="0" err="1" smtClean="0">
                <a:solidFill>
                  <a:srgbClr val="FF0000"/>
                </a:solidFill>
              </a:rPr>
              <a:t>nutrienty</a:t>
            </a: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Řada studii ukázala, že v závislosti na skladbě jídelníčku nemusí živá strava zajišťovat dostatečný příjem bílkovin, vitaminů skupiny B, vitaminu E, vápníku, mědi, jódu, železa, selenu, zinku a omega 3 mastných kyselin. Některým z těchto karencí lze předejít sestavením vhodného jídelníčku nebo </a:t>
            </a:r>
            <a:r>
              <a:rPr lang="cs-CZ" dirty="0" err="1" smtClean="0"/>
              <a:t>suplementací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Krátkodobé využití živé stravy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Pročištění organismu;</a:t>
            </a:r>
          </a:p>
          <a:p>
            <a:r>
              <a:rPr lang="cs-CZ" dirty="0" smtClean="0"/>
              <a:t>redukce TH – velký objem a obsah vlákniny, nižší energetický příjem;</a:t>
            </a:r>
          </a:p>
          <a:p>
            <a:r>
              <a:rPr lang="cs-CZ" dirty="0" smtClean="0"/>
              <a:t>podpora přirozeně detoxikačních schopnosti těla, především činnosti jater, tlustého střeva a ledvin;</a:t>
            </a:r>
          </a:p>
          <a:p>
            <a:r>
              <a:rPr lang="cs-CZ" b="1" dirty="0" smtClean="0"/>
              <a:t>odlehčovací ovocné a zeleninové dny - </a:t>
            </a:r>
            <a:r>
              <a:rPr lang="pl-PL" dirty="0" smtClean="0"/>
              <a:t>často jednodenní záležitost, vhodná u obézních, hypertoniků, u pacientů s dyslipidémiemi </a:t>
            </a:r>
            <a:r>
              <a:rPr lang="cs-CZ" dirty="0" smtClean="0"/>
              <a:t>a diabetiků neléčených inzulínem.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Dlouhodobé využití živé stravy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Tento způsob stravování není možné doporučit k dlouhodobému užívání;</a:t>
            </a:r>
          </a:p>
          <a:p>
            <a:r>
              <a:rPr lang="cs-CZ" dirty="0" smtClean="0"/>
              <a:t>nejvíce ohroženou skupinou jsou děti a těhotné ženy;</a:t>
            </a:r>
          </a:p>
          <a:p>
            <a:r>
              <a:rPr lang="cs-CZ" dirty="0" smtClean="0"/>
              <a:t>je důležité mít dostatečné znalosti v oblasti výživy a pravidelně sledovat svůj zdravotní stav;</a:t>
            </a:r>
          </a:p>
          <a:p>
            <a:r>
              <a:rPr lang="cs-CZ" dirty="0" smtClean="0"/>
              <a:t>pozornost by měla byt věnována především dostatečnému příjmu energie, bílkovin, vápníku, esenciálních mastných kyselin, vitamínu D, jódu a </a:t>
            </a:r>
            <a:r>
              <a:rPr lang="cs-CZ" dirty="0" err="1" smtClean="0"/>
              <a:t>suplementaci</a:t>
            </a:r>
            <a:r>
              <a:rPr lang="cs-CZ" dirty="0" smtClean="0"/>
              <a:t> </a:t>
            </a:r>
            <a:r>
              <a:rPr lang="cs-CZ" smtClean="0"/>
              <a:t>vitamínem B12.</a:t>
            </a:r>
            <a:endParaRPr lang="cs-CZ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/>
          <a:lstStyle/>
          <a:p>
            <a:r>
              <a:rPr lang="cs-CZ" dirty="0" smtClean="0"/>
              <a:t>Výhody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608576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Nižší obsah tuků, sodíku a cholesterolu;</a:t>
            </a:r>
          </a:p>
          <a:p>
            <a:r>
              <a:rPr lang="cs-CZ" dirty="0" smtClean="0"/>
              <a:t>obsahuje pozitivní látky jako draslík, hořčík, vlákninu a kyselinu listovou;</a:t>
            </a:r>
          </a:p>
          <a:p>
            <a:r>
              <a:rPr lang="cs-CZ" dirty="0" smtClean="0"/>
              <a:t>méně nevýhodných aditiv, </a:t>
            </a:r>
            <a:r>
              <a:rPr lang="cs-CZ" dirty="0" err="1" smtClean="0"/>
              <a:t>transnenasycených</a:t>
            </a:r>
            <a:r>
              <a:rPr lang="cs-CZ" dirty="0" smtClean="0"/>
              <a:t> mastných kyselin a přidaných cukrů;</a:t>
            </a:r>
          </a:p>
          <a:p>
            <a:r>
              <a:rPr lang="cs-CZ" dirty="0" smtClean="0"/>
              <a:t>studie udávají zlepšení psychického stavu (i když naprostá většina takovýchto sledování je omezena na několik týdnů a rigorózní lékařské studie dlouhodobě sledující zdravotní stav </a:t>
            </a:r>
            <a:r>
              <a:rPr lang="cs-CZ" dirty="0" err="1" smtClean="0"/>
              <a:t>vitariánů</a:t>
            </a:r>
            <a:r>
              <a:rPr lang="cs-CZ" dirty="0" smtClean="0"/>
              <a:t>, zejména pak dětí, v podstatě neexistují);</a:t>
            </a:r>
          </a:p>
          <a:p>
            <a:r>
              <a:rPr lang="cs-CZ" dirty="0" smtClean="0"/>
              <a:t>možnost redukce hmotnosti;</a:t>
            </a:r>
          </a:p>
          <a:p>
            <a:r>
              <a:rPr lang="cs-CZ" dirty="0" smtClean="0"/>
              <a:t>zvýšení energie;</a:t>
            </a:r>
          </a:p>
          <a:p>
            <a:r>
              <a:rPr lang="cs-CZ" dirty="0" smtClean="0"/>
              <a:t>pro velkou část dnešní uspěchané, vystresované a překrmené populace ideální odlehčující režim, v případě, že je aplikován po omezenou dobu;</a:t>
            </a:r>
          </a:p>
          <a:p>
            <a:r>
              <a:rPr lang="cs-CZ" dirty="0" smtClean="0"/>
              <a:t>ekologicky šetrné stravování, stejně jako i u dalších převážně rostlinných stravovacích směrů.</a:t>
            </a:r>
          </a:p>
          <a:p>
            <a:endParaRPr lang="cs-CZ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/>
          <a:lstStyle/>
          <a:p>
            <a:r>
              <a:rPr lang="cs-CZ" dirty="0" smtClean="0"/>
              <a:t>Nevýhody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916832"/>
            <a:ext cx="8229600" cy="5616624"/>
          </a:xfrm>
        </p:spPr>
        <p:txBody>
          <a:bodyPr>
            <a:normAutofit fontScale="47500" lnSpcReduction="20000"/>
          </a:bodyPr>
          <a:lstStyle/>
          <a:p>
            <a:r>
              <a:rPr lang="cs-CZ" sz="3400" dirty="0" smtClean="0"/>
              <a:t>Energeticky nevyrovnaná, ochlazující a nedostatečná výživa;</a:t>
            </a:r>
          </a:p>
          <a:p>
            <a:r>
              <a:rPr lang="cs-CZ" sz="3400" dirty="0" smtClean="0"/>
              <a:t>nedostatek vitamínu B12, nižší obsah energie, bílkovin a vápníku; </a:t>
            </a:r>
          </a:p>
          <a:p>
            <a:r>
              <a:rPr lang="cs-CZ" sz="3400" dirty="0" smtClean="0"/>
              <a:t>snížení vstřebávání některých živin, jako na příklad lykopenu a karotenoidů; </a:t>
            </a:r>
          </a:p>
          <a:p>
            <a:r>
              <a:rPr lang="cs-CZ" sz="3400" dirty="0" smtClean="0"/>
              <a:t>nedostatek omega 3 nenasycených mastných kyselin, minerálních látek, vitaminů rozpustných v tucích (A, D, E, K), mimo jiné také možnost častější únavy, a citlivosti zubů na studené a teplé, ale i na sladké;</a:t>
            </a:r>
          </a:p>
          <a:p>
            <a:r>
              <a:rPr lang="cs-CZ" sz="3400" dirty="0" smtClean="0"/>
              <a:t>studie, která se zabývá evolucí, tvrdí, že pro rozvoj lidského mozku byla tepelná úprava stravy nezbytnou podmínkou;</a:t>
            </a:r>
          </a:p>
          <a:p>
            <a:r>
              <a:rPr lang="cs-CZ" sz="3400" dirty="0" smtClean="0"/>
              <a:t>podle studie Kolumbijské univerzity syrová strava překvapivě vedla k mírnému snížení obranyschopnosti u sledovaných účastníků;</a:t>
            </a:r>
          </a:p>
          <a:p>
            <a:r>
              <a:rPr lang="cs-CZ" sz="3400" dirty="0" smtClean="0"/>
              <a:t>podle další studie, která sledovala, jak konzumace syrové stravy ovlivňuje risk srdečně cévních onemocnění, syrová strava příznivě snižovala hladinu cholesterolu, ale také nevýhodně snižovala hladinu HDL cholesterolu, a hlavně kvůli deficitu vitamínu B12 zvyšovala hladinu </a:t>
            </a:r>
            <a:r>
              <a:rPr lang="cs-CZ" sz="3400" dirty="0" err="1" smtClean="0"/>
              <a:t>homocysteinu</a:t>
            </a:r>
            <a:r>
              <a:rPr lang="cs-CZ" sz="3400" dirty="0" smtClean="0"/>
              <a:t>, jehož výše je úměrná riziku vzniku srdečně cévních onemocnění a mozkové mrtvice;</a:t>
            </a:r>
          </a:p>
          <a:p>
            <a:r>
              <a:rPr lang="cs-CZ" sz="3400" dirty="0" smtClean="0"/>
              <a:t>v případě konzumace syrového masa a vajec zvýšení mikrobiálního rizika;</a:t>
            </a:r>
          </a:p>
          <a:p>
            <a:r>
              <a:rPr lang="cs-CZ" sz="3400" dirty="0" smtClean="0"/>
              <a:t>náročnější trávení u mnoha oslabených jedinců, starších lidí anebo osob po nemoci;</a:t>
            </a:r>
          </a:p>
          <a:p>
            <a:r>
              <a:rPr lang="cs-CZ" sz="3400" dirty="0" smtClean="0"/>
              <a:t>náročnější zajištění stravy, pro většinu lidí příliš restriktivní a omezený stravovací způsob.</a:t>
            </a:r>
          </a:p>
          <a:p>
            <a:endParaRPr lang="cs-CZ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26" name="AutoShape 2" descr="Související obráze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27" name="Picture 3" descr="D:\ŠKOLA APKIN\Raw pyramid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052736"/>
            <a:ext cx="5472608" cy="547260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Ekonomická rozvaha a finanční náročnost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Pro přípravu živé stravy je potřeba mít určité kuchyňské vybavení jako například odšťavňovač nebo </a:t>
            </a:r>
            <a:r>
              <a:rPr lang="cs-CZ" dirty="0" err="1" smtClean="0"/>
              <a:t>dehydrátor</a:t>
            </a:r>
            <a:r>
              <a:rPr lang="cs-CZ" dirty="0" smtClean="0"/>
              <a:t>, které jsou ve </a:t>
            </a:r>
            <a:r>
              <a:rPr lang="cs-CZ" dirty="0" err="1" smtClean="0"/>
              <a:t>vitariánské</a:t>
            </a:r>
            <a:r>
              <a:rPr lang="cs-CZ" dirty="0" smtClean="0"/>
              <a:t> kuchyni běžně užívanými pomocníky a pokud se tímto způsobem chce člověk stravovat, měl by do nich investovat. </a:t>
            </a:r>
          </a:p>
          <a:p>
            <a:r>
              <a:rPr lang="cs-CZ" dirty="0" err="1" smtClean="0"/>
              <a:t>Raw</a:t>
            </a:r>
            <a:r>
              <a:rPr lang="cs-CZ" dirty="0" smtClean="0"/>
              <a:t> potraviny jsou v porovnání s běžně dostupnými potravinami ve velkoobchodních řetězcích dražší. Kde naopak </a:t>
            </a:r>
            <a:r>
              <a:rPr lang="cs-CZ" dirty="0" err="1" smtClean="0"/>
              <a:t>vitariání</a:t>
            </a:r>
            <a:r>
              <a:rPr lang="cs-CZ" dirty="0" smtClean="0"/>
              <a:t> ušetří, jsou živočišné produkty, které po finanční stránce tvoří v běžném jídelníčku největší položku. </a:t>
            </a:r>
          </a:p>
          <a:p>
            <a:r>
              <a:rPr lang="cs-CZ" dirty="0" smtClean="0"/>
              <a:t>Při hledání cen nejběžnějších potravin pro </a:t>
            </a:r>
            <a:r>
              <a:rPr lang="cs-CZ" dirty="0" err="1" smtClean="0"/>
              <a:t>raw</a:t>
            </a:r>
            <a:r>
              <a:rPr lang="cs-CZ" dirty="0" smtClean="0"/>
              <a:t> stravu jsem narazila na několik stránek s prodejem ořechů, semínek a sušených plodů s různými cenami, které se budou zřejmě také odvíjet od </a:t>
            </a:r>
            <a:r>
              <a:rPr lang="cs-CZ" smtClean="0"/>
              <a:t>jejich kvality.</a:t>
            </a:r>
            <a:endParaRPr lang="cs-CZ" dirty="0" smtClean="0"/>
          </a:p>
          <a:p>
            <a:r>
              <a:rPr lang="cs-CZ" dirty="0" smtClean="0"/>
              <a:t>V následující tabulce je ukázka pár běžných potravin jak pro </a:t>
            </a:r>
            <a:r>
              <a:rPr lang="cs-CZ" dirty="0" err="1" smtClean="0"/>
              <a:t>raw</a:t>
            </a:r>
            <a:r>
              <a:rPr lang="cs-CZ" dirty="0" smtClean="0"/>
              <a:t> stravu, tak pro běžně doporučovaný jídelníček s jejich průměrnými cenami. V tabulce s běžně konzumovanými potravinami jsou zmíněny především potraviny, které se ve </a:t>
            </a:r>
            <a:r>
              <a:rPr lang="cs-CZ" dirty="0" err="1" smtClean="0"/>
              <a:t>vitariánské</a:t>
            </a:r>
            <a:r>
              <a:rPr lang="cs-CZ" dirty="0" smtClean="0"/>
              <a:t> stravě nekonzumují. Z důvodu častého zastoupení ovoce a zeleniny v obou případech a jejich vysoké proměnlivosti cen , se tato skupina potravin v tabulce příliš nevyskytuje.</a:t>
            </a:r>
          </a:p>
          <a:p>
            <a:endParaRPr lang="cs-CZ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043609" y="332656"/>
          <a:ext cx="6984775" cy="6352332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887858"/>
                <a:gridCol w="1070187"/>
                <a:gridCol w="2987355"/>
                <a:gridCol w="1039375"/>
              </a:tblGrid>
              <a:tr h="3839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/>
                        <a:t>Běžné potraviny</a:t>
                      </a:r>
                      <a:endParaRPr lang="cs-CZ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/>
                        <a:t>Cena</a:t>
                      </a:r>
                      <a:endParaRPr lang="cs-CZ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/>
                        <a:t>Potraviny konzumované </a:t>
                      </a:r>
                      <a:r>
                        <a:rPr lang="cs-CZ" sz="1100" b="1" dirty="0" err="1"/>
                        <a:t>vitariány</a:t>
                      </a:r>
                      <a:endParaRPr lang="cs-CZ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/>
                        <a:t>Cena</a:t>
                      </a:r>
                      <a:endParaRPr lang="cs-CZ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</a:tr>
              <a:tr h="185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/>
                        <a:t>Olivový olej (l)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/>
                        <a:t>100,-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Kokosový olej (l)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477,-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</a:tr>
              <a:tr h="185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/>
                        <a:t>Řepkový olej (l)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50,-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/>
                        <a:t>Mandle (kg)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599,-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</a:tr>
              <a:tr h="185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Vejce (10ks)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/>
                        <a:t>32,-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/>
                        <a:t>Lískové ořechy (kg)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715,-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</a:tr>
              <a:tr h="185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Máslo (kg)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/>
                        <a:t>171,-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/>
                        <a:t>Para ořechy (kg)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719,-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</a:tr>
              <a:tr h="185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Mouka (kg)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11,-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/>
                        <a:t>Arašídy (kg)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150,-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</a:tr>
              <a:tr h="185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Mléko (l)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18,-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/>
                        <a:t>Kokos strouhaný (kg)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/>
                        <a:t>149,-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</a:tr>
              <a:tr h="185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/>
                        <a:t>Chléb (ks)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27,-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err="1"/>
                        <a:t>Chia</a:t>
                      </a:r>
                      <a:r>
                        <a:rPr lang="cs-CZ" sz="1100" dirty="0"/>
                        <a:t> semínka (kg)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/>
                        <a:t>200,-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</a:tr>
              <a:tr h="185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Ovesné vločky (kg)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60,-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/>
                        <a:t>Slunečnicová semínka (kg)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150,-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</a:tr>
              <a:tr h="185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/>
                        <a:t>Rohlík (ks)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2,-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Dýňová semínka (kg)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/>
                        <a:t>250,-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</a:tr>
              <a:tr h="3839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Rýže dlouhozrnná (kg)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70,-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Konopné semínka (kg)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290,-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</a:tr>
              <a:tr h="185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Rýže jasmínová (kg)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125,-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Fíky RAW (kg)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600,-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</a:tr>
              <a:tr h="185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Těstoviny (kg)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/>
                        <a:t>54,-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/>
                        <a:t>Moruše RAW (kg)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/>
                        <a:t>840,-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</a:tr>
              <a:tr h="185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Brambory ČR (kg)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33,-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Datle RAW (kg)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345,-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</a:tr>
              <a:tr h="3839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err="1"/>
                        <a:t>Musli</a:t>
                      </a:r>
                      <a:r>
                        <a:rPr lang="cs-CZ" sz="1100" dirty="0"/>
                        <a:t> sypané s kousky ovoce (kg)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111,-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/>
                        <a:t>Banány (kg)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/>
                        <a:t>30,-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</a:tr>
              <a:tr h="3839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Ovesná kaše natural (kg)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175,-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Bio snídaňová směs (kg)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/>
                        <a:t>511,-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</a:tr>
              <a:tr h="3839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Bílý jogurt Hollandia (kg)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34,-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/>
                        <a:t>Rýžový protein (kg)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290,-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</a:tr>
              <a:tr h="185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Fazole bílá (kg)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77,-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Fazole mungo (kg)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180,-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</a:tr>
              <a:tr h="185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Fazole červená (kg)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81,-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Fazole adzuki (kg)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/>
                        <a:t>184,-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</a:tr>
              <a:tr h="3839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Vepřová pečeně bez kosti (kg)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169,-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Avokádo (ks)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30,-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</a:tr>
              <a:tr h="3839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Hovězí přední bez kosti (kg)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225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/>
                        <a:t>Batáty (kg)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/>
                        <a:t>79,-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</a:tr>
              <a:tr h="185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Krůtí prsa (kg)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273,-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Špenát čerstvý (kg)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174,-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</a:tr>
              <a:tr h="185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Kuřecí prsa (kg)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169,-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Ledový salát (ks)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/>
                        <a:t>50,-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</a:tr>
              <a:tr h="3839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Kuřecí stehna s kostí (kg)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89,-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Brokolice (ks)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/>
                        <a:t>37,-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</a:tr>
              <a:tr h="185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Losos – filety (kg)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589,-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/>
                        <a:t>Pohanka (kg)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/>
                        <a:t>135,-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40" marR="54940" marT="0" marB="0"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RAW STRAVA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RAW nebo-li syrová strava je založena na konzumaci potravin, jejichž tepelná úprava nepřesáhla 42–45 °C</a:t>
            </a:r>
          </a:p>
          <a:p>
            <a:r>
              <a:rPr lang="cs-CZ" dirty="0" smtClean="0"/>
              <a:t>Dělení</a:t>
            </a:r>
          </a:p>
          <a:p>
            <a:pPr lvl="1"/>
            <a:r>
              <a:rPr lang="cs-CZ" dirty="0" smtClean="0"/>
              <a:t>syrová omnivorní strava</a:t>
            </a:r>
          </a:p>
          <a:p>
            <a:pPr lvl="1"/>
            <a:r>
              <a:rPr lang="cs-CZ" dirty="0" smtClean="0"/>
              <a:t>syrová vegetariánská strava</a:t>
            </a:r>
          </a:p>
          <a:p>
            <a:pPr lvl="1"/>
            <a:r>
              <a:rPr lang="cs-CZ" b="1" dirty="0" smtClean="0"/>
              <a:t>syrová veganská strava (=živá strava, </a:t>
            </a:r>
            <a:r>
              <a:rPr lang="cs-CZ" b="1" dirty="0" err="1" smtClean="0"/>
              <a:t>vitariánství</a:t>
            </a:r>
            <a:r>
              <a:rPr lang="cs-CZ" b="1" dirty="0" smtClean="0"/>
              <a:t>)</a:t>
            </a:r>
            <a:endParaRPr lang="cs-CZ" b="1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26" name="AutoShape 2" descr="Výsledek obrázku pro raw jídl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4" name="Picture 2" descr="D:\ŠKOLA APKIN\4. semestr\Alternativní výživové směry\raw-Palačink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4622014" cy="3501008"/>
          </a:xfrm>
          <a:prstGeom prst="rect">
            <a:avLst/>
          </a:prstGeom>
          <a:noFill/>
        </p:spPr>
      </p:pic>
      <p:pic>
        <p:nvPicPr>
          <p:cNvPr id="1027" name="Picture 3" descr="D:\ŠKOLA APKIN\4. semestr\Alternativní výživové směry\Raw-Food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35488" y="0"/>
            <a:ext cx="4608512" cy="3429000"/>
          </a:xfrm>
          <a:prstGeom prst="rect">
            <a:avLst/>
          </a:prstGeom>
          <a:noFill/>
        </p:spPr>
      </p:pic>
      <p:pic>
        <p:nvPicPr>
          <p:cNvPr id="1028" name="Picture 4" descr="D:\ŠKOLA APKIN\4. semestr\Alternativní výživové směry\IMG_002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429000"/>
            <a:ext cx="4644008" cy="3429000"/>
          </a:xfrm>
          <a:prstGeom prst="rect">
            <a:avLst/>
          </a:prstGeom>
          <a:noFill/>
        </p:spPr>
      </p:pic>
      <p:pic>
        <p:nvPicPr>
          <p:cNvPr id="1029" name="Picture 5" descr="D:\ŠKOLA APKIN\4. semestr\Alternativní výživové směry\raw-vegan-cak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9992" y="3429000"/>
            <a:ext cx="4644008" cy="3429000"/>
          </a:xfrm>
          <a:prstGeom prst="rect">
            <a:avLst/>
          </a:prstGeom>
          <a:noFill/>
        </p:spPr>
      </p:pic>
      <p:sp>
        <p:nvSpPr>
          <p:cNvPr id="9" name="TextovéPole 8"/>
          <p:cNvSpPr txBox="1"/>
          <p:nvPr/>
        </p:nvSpPr>
        <p:spPr>
          <a:xfrm>
            <a:off x="467544" y="2564904"/>
            <a:ext cx="8172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dirty="0" smtClean="0"/>
              <a:t>Děkuji za pozornost</a:t>
            </a:r>
            <a:endParaRPr lang="cs-CZ" sz="6000" b="1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hlinkClick r:id="rId2"/>
              </a:rPr>
              <a:t>https://dspace.tul.cz/bitstream/handle/15240/14959/BP.ondrej.stastny.pdf?sequence=1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huffingtonpost.com</a:t>
            </a:r>
            <a:r>
              <a:rPr lang="cs-CZ" dirty="0" smtClean="0">
                <a:hlinkClick r:id="rId3"/>
              </a:rPr>
              <a:t>/2012/10/29/</a:t>
            </a:r>
            <a:r>
              <a:rPr lang="cs-CZ" dirty="0" err="1" smtClean="0">
                <a:hlinkClick r:id="rId3"/>
              </a:rPr>
              <a:t>cooked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food</a:t>
            </a:r>
            <a:r>
              <a:rPr lang="cs-CZ" dirty="0" smtClean="0">
                <a:hlinkClick r:id="rId3"/>
              </a:rPr>
              <a:t>-diet-</a:t>
            </a:r>
            <a:r>
              <a:rPr lang="cs-CZ" dirty="0" err="1" smtClean="0">
                <a:hlinkClick r:id="rId3"/>
              </a:rPr>
              <a:t>primates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brains</a:t>
            </a:r>
            <a:r>
              <a:rPr lang="cs-CZ" dirty="0" smtClean="0">
                <a:hlinkClick r:id="rId3"/>
              </a:rPr>
              <a:t>_n_2033975.html</a:t>
            </a:r>
            <a:r>
              <a:rPr lang="cs-CZ" dirty="0" smtClean="0"/>
              <a:t> </a:t>
            </a:r>
          </a:p>
          <a:p>
            <a:r>
              <a:rPr lang="cs-CZ" dirty="0" smtClean="0">
                <a:hlinkClick r:id="rId4"/>
              </a:rPr>
              <a:t>http://www.</a:t>
            </a:r>
            <a:r>
              <a:rPr lang="cs-CZ" dirty="0" err="1" smtClean="0">
                <a:hlinkClick r:id="rId4"/>
              </a:rPr>
              <a:t>margit.cz</a:t>
            </a:r>
            <a:r>
              <a:rPr lang="cs-CZ" dirty="0" smtClean="0">
                <a:hlinkClick r:id="rId4"/>
              </a:rPr>
              <a:t>/syrova-strava/</a:t>
            </a:r>
            <a:r>
              <a:rPr lang="cs-CZ" dirty="0" smtClean="0"/>
              <a:t> </a:t>
            </a:r>
          </a:p>
          <a:p>
            <a:r>
              <a:rPr lang="cs-CZ" dirty="0" smtClean="0">
                <a:hlinkClick r:id="rId5"/>
              </a:rPr>
              <a:t>https://www.modrykonik.sk/blog/prevenar/message/pekna-stravovacia-pyramida-kto-je-vnqz1l/19512154/</a:t>
            </a:r>
            <a:r>
              <a:rPr lang="cs-CZ" dirty="0" smtClean="0"/>
              <a:t> </a:t>
            </a:r>
          </a:p>
          <a:p>
            <a:r>
              <a:rPr lang="cs-CZ" dirty="0" smtClean="0">
                <a:hlinkClick r:id="rId6"/>
              </a:rPr>
              <a:t>https://www.rawsuperfood.cz</a:t>
            </a:r>
            <a:r>
              <a:rPr lang="cs-CZ" dirty="0" smtClean="0"/>
              <a:t> </a:t>
            </a:r>
          </a:p>
          <a:p>
            <a:r>
              <a:rPr lang="cs-CZ" u="sng" dirty="0" smtClean="0">
                <a:hlinkClick r:id="rId7"/>
              </a:rPr>
              <a:t>http://data.</a:t>
            </a:r>
            <a:r>
              <a:rPr lang="cs-CZ" u="sng" dirty="0" err="1" smtClean="0">
                <a:hlinkClick r:id="rId7"/>
              </a:rPr>
              <a:t>denik.cz</a:t>
            </a:r>
            <a:r>
              <a:rPr lang="cs-CZ" u="sng" dirty="0" smtClean="0">
                <a:hlinkClick r:id="rId7"/>
              </a:rPr>
              <a:t>/data/</a:t>
            </a:r>
            <a:r>
              <a:rPr lang="cs-CZ" u="sng" dirty="0" err="1" smtClean="0">
                <a:hlinkClick r:id="rId7"/>
              </a:rPr>
              <a:t>vanoce</a:t>
            </a:r>
            <a:r>
              <a:rPr lang="cs-CZ" u="sng" dirty="0" smtClean="0">
                <a:hlinkClick r:id="rId7"/>
              </a:rPr>
              <a:t>-1989-</a:t>
            </a:r>
            <a:r>
              <a:rPr lang="cs-CZ" u="sng" dirty="0" err="1" smtClean="0">
                <a:hlinkClick r:id="rId7"/>
              </a:rPr>
              <a:t>vs</a:t>
            </a:r>
            <a:r>
              <a:rPr lang="cs-CZ" u="sng" dirty="0" smtClean="0">
                <a:hlinkClick r:id="rId7"/>
              </a:rPr>
              <a:t>-2016-aneb-</a:t>
            </a:r>
            <a:r>
              <a:rPr lang="cs-CZ" u="sng" dirty="0" err="1" smtClean="0">
                <a:hlinkClick r:id="rId7"/>
              </a:rPr>
              <a:t>ceho</a:t>
            </a:r>
            <a:r>
              <a:rPr lang="cs-CZ" u="sng" dirty="0" smtClean="0">
                <a:hlinkClick r:id="rId7"/>
              </a:rPr>
              <a:t>-dnes-</a:t>
            </a:r>
            <a:r>
              <a:rPr lang="cs-CZ" u="sng" dirty="0" err="1" smtClean="0">
                <a:hlinkClick r:id="rId7"/>
              </a:rPr>
              <a:t>poridime</a:t>
            </a:r>
            <a:r>
              <a:rPr lang="cs-CZ" u="sng" dirty="0" smtClean="0">
                <a:hlinkClick r:id="rId7"/>
              </a:rPr>
              <a:t>-</a:t>
            </a:r>
            <a:r>
              <a:rPr lang="cs-CZ" u="sng" dirty="0" err="1" smtClean="0">
                <a:hlinkClick r:id="rId7"/>
              </a:rPr>
              <a:t>vic</a:t>
            </a:r>
            <a:r>
              <a:rPr lang="cs-CZ" u="sng" dirty="0" smtClean="0">
                <a:hlinkClick r:id="rId7"/>
              </a:rPr>
              <a:t>-20161222.html</a:t>
            </a:r>
            <a:endParaRPr lang="cs-CZ" u="sng" dirty="0" smtClean="0"/>
          </a:p>
          <a:p>
            <a:r>
              <a:rPr lang="cs-CZ" dirty="0" smtClean="0">
                <a:hlinkClick r:id="rId8"/>
              </a:rPr>
              <a:t>https://www.potravinydomu.cz</a:t>
            </a:r>
            <a:r>
              <a:rPr lang="cs-CZ" dirty="0" smtClean="0"/>
              <a:t> 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1066800"/>
          </a:xfrm>
        </p:spPr>
        <p:txBody>
          <a:bodyPr/>
          <a:lstStyle/>
          <a:p>
            <a:r>
              <a:rPr lang="cs-CZ" dirty="0" smtClean="0"/>
              <a:t>Sacharidy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32511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Různé druhy ovoce, zeleniny, klíčené obilniny a luštěniny. </a:t>
            </a:r>
          </a:p>
          <a:p>
            <a:r>
              <a:rPr lang="cs-CZ" dirty="0" smtClean="0"/>
              <a:t>Sacharidy ve formě celých potravin obsahují vyšší množství živin než potraviny rafinované.</a:t>
            </a:r>
          </a:p>
          <a:p>
            <a:r>
              <a:rPr lang="cs-CZ" dirty="0" smtClean="0"/>
              <a:t>Živá strava většinou obsahuje potraviny s nízkým až středním glykemickým indexem.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4700" dirty="0" smtClean="0">
                <a:solidFill>
                  <a:schemeClr val="tx2"/>
                </a:solidFill>
                <a:latin typeface="+mj-lt"/>
              </a:rPr>
              <a:t>Bílkoviny</a:t>
            </a:r>
          </a:p>
          <a:p>
            <a:endParaRPr lang="cs-CZ" dirty="0" smtClean="0"/>
          </a:p>
          <a:p>
            <a:r>
              <a:rPr lang="cs-CZ" dirty="0" smtClean="0"/>
              <a:t>Hlavním zdrojem bílkovin jsou v syrové veganské stravě ořechy a semena.</a:t>
            </a:r>
          </a:p>
          <a:p>
            <a:r>
              <a:rPr lang="cs-CZ" dirty="0" smtClean="0"/>
              <a:t>Dále listová zelenina, zeleninové šťávy klíčky a některé druhy ovoce.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/>
          <a:lstStyle/>
          <a:p>
            <a:r>
              <a:rPr lang="cs-CZ" dirty="0" smtClean="0"/>
              <a:t>Tuky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608576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/>
              <a:t>Nasycené MK: </a:t>
            </a:r>
            <a:r>
              <a:rPr lang="cs-CZ" dirty="0" smtClean="0"/>
              <a:t>kokosový nebo kakaový tuk.</a:t>
            </a:r>
          </a:p>
          <a:p>
            <a:r>
              <a:rPr lang="pl-PL" b="1" dirty="0" smtClean="0"/>
              <a:t>Mononenasycené MK: </a:t>
            </a:r>
            <a:r>
              <a:rPr lang="cs-CZ" dirty="0" smtClean="0"/>
              <a:t>avokádo, ořechy, olivy a olivový olej.</a:t>
            </a:r>
          </a:p>
          <a:p>
            <a:r>
              <a:rPr lang="cs-CZ" dirty="0" smtClean="0"/>
              <a:t>Není jisté, zda lze zajistit optimální příjem EPA a DHA, nebo jen takový, aby bylo zabráněno deficitu. Možností je i </a:t>
            </a:r>
            <a:r>
              <a:rPr lang="cs-CZ" dirty="0" err="1" smtClean="0"/>
              <a:t>suplementace</a:t>
            </a:r>
            <a:r>
              <a:rPr lang="cs-CZ" dirty="0" smtClean="0"/>
              <a:t> formou doplňku výživy rostlinného původu.</a:t>
            </a:r>
          </a:p>
          <a:p>
            <a:r>
              <a:rPr lang="cs-CZ" b="1" dirty="0" smtClean="0"/>
              <a:t>Trans mastné kyseliny: </a:t>
            </a:r>
            <a:r>
              <a:rPr lang="cs-CZ" dirty="0" smtClean="0"/>
              <a:t>V živé stravě nejsou zastoupeny vůbec nebo jen v minimálním množství.</a:t>
            </a:r>
          </a:p>
          <a:p>
            <a:r>
              <a:rPr lang="cs-CZ" b="1" dirty="0" smtClean="0"/>
              <a:t>Cholesterol</a:t>
            </a:r>
            <a:r>
              <a:rPr lang="cs-CZ" dirty="0" smtClean="0"/>
              <a:t>: jen potraviny živočišného původu, tělo je schopné cholesterol syntetizovat, a to v množství asi 800–1000 mg denně.</a:t>
            </a:r>
          </a:p>
          <a:p>
            <a:endParaRPr lang="cs-CZ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/>
          <a:lstStyle/>
          <a:p>
            <a:r>
              <a:rPr lang="cs-CZ" dirty="0" err="1" smtClean="0"/>
              <a:t>Mikronutrienty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608576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U některých druhů potravin rostlinného původu je možné vstřebatelnost těchto látek zvýšit pomocí namáčeni, klíčení a fermentace </a:t>
            </a:r>
          </a:p>
          <a:p>
            <a:r>
              <a:rPr lang="cs-CZ" b="1" dirty="0" smtClean="0"/>
              <a:t>Nutnost </a:t>
            </a:r>
            <a:r>
              <a:rPr lang="cs-CZ" b="1" dirty="0" err="1" smtClean="0"/>
              <a:t>suplementace</a:t>
            </a:r>
            <a:r>
              <a:rPr lang="cs-CZ" b="1" dirty="0" smtClean="0"/>
              <a:t> vitaminu B12</a:t>
            </a:r>
          </a:p>
          <a:p>
            <a:r>
              <a:rPr lang="cs-CZ" b="1" dirty="0" smtClean="0"/>
              <a:t>Vápník</a:t>
            </a:r>
          </a:p>
          <a:p>
            <a:r>
              <a:rPr lang="cs-CZ" dirty="0" smtClean="0"/>
              <a:t>Získat denní výživovou doporučenou dávku vápníku (800–1200 mg) může byt pro </a:t>
            </a:r>
            <a:r>
              <a:rPr lang="cs-CZ" dirty="0" err="1" smtClean="0"/>
              <a:t>vitariány</a:t>
            </a:r>
            <a:r>
              <a:rPr lang="cs-CZ" dirty="0" smtClean="0"/>
              <a:t> obtížné. Ze zeleniny s nízkým obsahem oxalátů (brokolice, kapusta, listy tuřínu, řeřicha) je ho do těla absorbováno asi 40–61 %. Zdrojem vápníku jsou také mandle a čerstvé i sušené ovoce. V případě nízkého příjmu vápníku se doporučuje </a:t>
            </a:r>
            <a:r>
              <a:rPr lang="cs-CZ" dirty="0" err="1" smtClean="0"/>
              <a:t>suplementace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Železo</a:t>
            </a:r>
          </a:p>
          <a:p>
            <a:r>
              <a:rPr lang="cs-CZ" dirty="0" smtClean="0"/>
              <a:t>Pro lepší vstřebatelnost železa ze semen, ořechů, obilnin a luskové zeleniny je vhodné využít namáčeni, klíčení nebo fermentaci. Tyto procesy snižují obsah </a:t>
            </a:r>
            <a:r>
              <a:rPr lang="cs-CZ" dirty="0" err="1" smtClean="0"/>
              <a:t>fytátů</a:t>
            </a:r>
            <a:r>
              <a:rPr lang="cs-CZ" dirty="0" smtClean="0"/>
              <a:t> a většinou zároveň zvyšují obsah vitaminu C. Tím se zlepšuje celková absorpce železa. Dalším zdrojem železa je čerstvé i sušené ovoce, zelenina a mořské řasy.</a:t>
            </a:r>
          </a:p>
          <a:p>
            <a:r>
              <a:rPr lang="cs-CZ" b="1" dirty="0" smtClean="0"/>
              <a:t>Zinek</a:t>
            </a:r>
          </a:p>
          <a:p>
            <a:r>
              <a:rPr lang="cs-CZ" dirty="0" smtClean="0"/>
              <a:t>Zinek je obsažen především v ořeších, semenech, obilninách a luštěninách. Klíčení odstraňuje </a:t>
            </a:r>
            <a:r>
              <a:rPr lang="cs-CZ" dirty="0" err="1" smtClean="0"/>
              <a:t>fytáty</a:t>
            </a:r>
            <a:r>
              <a:rPr lang="cs-CZ" dirty="0" smtClean="0"/>
              <a:t> a zlepšuje vstřebáváni zinku.</a:t>
            </a:r>
            <a:endParaRPr lang="cs-CZ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Živá strava v prevenci a léčbě některých onemocnění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Revmatoidní artritida</a:t>
            </a:r>
          </a:p>
          <a:p>
            <a:r>
              <a:rPr lang="cs-CZ" dirty="0" smtClean="0"/>
              <a:t>snížení ranní ztuhlosti, otoků a bolesti kloubů,</a:t>
            </a:r>
          </a:p>
          <a:p>
            <a:r>
              <a:rPr lang="cs-CZ" dirty="0" smtClean="0"/>
              <a:t>úbytek na váze</a:t>
            </a:r>
          </a:p>
          <a:p>
            <a:r>
              <a:rPr lang="cs-CZ" dirty="0" smtClean="0"/>
              <a:t>mírné zlepšení došlo u sledovaných hodnot při testech krve, moči a rentgenových snímcích. </a:t>
            </a:r>
          </a:p>
          <a:p>
            <a:r>
              <a:rPr lang="cs-CZ" dirty="0" smtClean="0"/>
              <a:t>Zaznamenáno bylo i zlepšení střevní flóry, snížení cholesterolu v krvi a zvýšení koncentrace antioxidantů</a:t>
            </a:r>
          </a:p>
          <a:p>
            <a:r>
              <a:rPr lang="cs-CZ" dirty="0" smtClean="0"/>
              <a:t>Davis aj. (2010) uvádí, že veganská nebo živá strava může poskytovat při léčbě </a:t>
            </a:r>
            <a:r>
              <a:rPr lang="cs-CZ" dirty="0" err="1" smtClean="0"/>
              <a:t>revmatiodní</a:t>
            </a:r>
            <a:r>
              <a:rPr lang="cs-CZ" dirty="0" smtClean="0"/>
              <a:t> </a:t>
            </a:r>
            <a:r>
              <a:rPr lang="cs-CZ" dirty="0" err="1" smtClean="0"/>
              <a:t>artitidy</a:t>
            </a:r>
            <a:r>
              <a:rPr lang="cs-CZ" dirty="0" smtClean="0"/>
              <a:t> určité výhody. Pro formulaci konkrétních doporučeni je ale potřeba provézt další výzkumy.</a:t>
            </a:r>
            <a:endParaRPr lang="cs-CZ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Živá strava v prevenci a léčbě některých onemocnění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6"/>
            <a:ext cx="8229600" cy="5257800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Rakovina</a:t>
            </a:r>
          </a:p>
          <a:p>
            <a:r>
              <a:rPr lang="cs-CZ" dirty="0" smtClean="0"/>
              <a:t>Živá strava snižuje riziko vzniku některých druhů rakoviny (díky obsahu řady </a:t>
            </a:r>
            <a:r>
              <a:rPr lang="cs-CZ" dirty="0" err="1" smtClean="0"/>
              <a:t>protektivních</a:t>
            </a:r>
            <a:r>
              <a:rPr lang="cs-CZ" dirty="0" smtClean="0"/>
              <a:t> látek a naopak absenci některých potenciálně škodlivých látek) </a:t>
            </a:r>
          </a:p>
          <a:p>
            <a:r>
              <a:rPr lang="cs-CZ" dirty="0" smtClean="0"/>
              <a:t>Nebyl však proveden zatím žádný výzkum, který by potvrdil schopnost živé stravy rakovinu léčit</a:t>
            </a:r>
          </a:p>
          <a:p>
            <a:r>
              <a:rPr lang="cs-CZ" dirty="0" smtClean="0"/>
              <a:t>U osob, které se stravovali živou stravu byly naměřeny nízké hodnoty růstových faktorů, včetně IGF-1 =&gt; inzulínu podobný růstový faktor, podporuje vývoj nádoru tím, že zvyšuje buněčné dělení a snižuje úmrtnost rakovinných buněk. Vysoké hodnoty IGF-1 jsou spojovány se zvýšeným rizikem vzniku rakoviny prsu, prostaty a tlustého střeva</a:t>
            </a:r>
          </a:p>
          <a:p>
            <a:r>
              <a:rPr lang="cs-CZ" dirty="0" smtClean="0"/>
              <a:t>Byly provedeny studie, které sledovaly vliv konzumace syrové zeleniny na riziko vzniku rakoviny, tento vliv potvrdily v případě rakoviny prsu (3 studie), tlustého střeva a konečníku (5 studií potvrzuje, 2 studie vliv neprokázaly), jícnu (9 studii), ženských reprodukčních orgánů (2 studie), žaludku (10 studii), plic (2 studie potvrzuji, 1 studie vliv neprokázala), úst, hltanu a hrtanu (9 studii potvrzuje, 1 studie vliv neprokázala), slinivky </a:t>
            </a:r>
            <a:r>
              <a:rPr lang="nb-NO" dirty="0" smtClean="0"/>
              <a:t>břišn</a:t>
            </a:r>
            <a:r>
              <a:rPr lang="cs-CZ" dirty="0" smtClean="0"/>
              <a:t>í</a:t>
            </a:r>
            <a:r>
              <a:rPr lang="nb-NO" dirty="0" smtClean="0"/>
              <a:t> (1 studie) </a:t>
            </a:r>
            <a:endParaRPr lang="cs-CZ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Živá strava v prevenci a léčbě některých onemocnění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Kardiovaskulární onemocnění</a:t>
            </a:r>
          </a:p>
          <a:p>
            <a:r>
              <a:rPr lang="cs-CZ" dirty="0" smtClean="0"/>
              <a:t>Byl pozorován příznivý vliv na hodnoty LDL cholesterolu, zánětlivých parametrů, triglyceridů a krevní tlak. </a:t>
            </a:r>
          </a:p>
          <a:p>
            <a:r>
              <a:rPr lang="cs-CZ" dirty="0" smtClean="0"/>
              <a:t>Zvýšené riziko pro vznik kardiovaskulárních onemocnění naopak představovalo snížení HDL cholesterolu a zvýšení </a:t>
            </a:r>
            <a:r>
              <a:rPr lang="cs-CZ" dirty="0" err="1" smtClean="0"/>
              <a:t>homocysteinu</a:t>
            </a:r>
            <a:r>
              <a:rPr lang="cs-CZ" dirty="0" smtClean="0"/>
              <a:t> (deficit vitaminu B12). </a:t>
            </a:r>
          </a:p>
          <a:p>
            <a:r>
              <a:rPr lang="cs-CZ" dirty="0" smtClean="0"/>
              <a:t>Nebezpečí tak pro </a:t>
            </a:r>
            <a:r>
              <a:rPr lang="cs-CZ" dirty="0" err="1" smtClean="0"/>
              <a:t>vitariány</a:t>
            </a:r>
            <a:r>
              <a:rPr lang="cs-CZ" dirty="0" smtClean="0"/>
              <a:t> představuje především nedostatek vitaminu B12, </a:t>
            </a:r>
            <a:r>
              <a:rPr lang="pt-BR" dirty="0" smtClean="0"/>
              <a:t>vitaminu D a omega-3 MK</a:t>
            </a:r>
            <a:endParaRPr lang="cs-CZ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Živá strava v prevenci a léčbě některých onemocnění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88840"/>
            <a:ext cx="8229600" cy="5069160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Diabetes</a:t>
            </a:r>
          </a:p>
          <a:p>
            <a:r>
              <a:rPr lang="cs-CZ" dirty="0" smtClean="0"/>
              <a:t>Živá strava působí preventivně díky schopnosti snižovat váhu, cholesterol, krevní tlak a hodnoty triglyceridů. </a:t>
            </a:r>
          </a:p>
          <a:p>
            <a:r>
              <a:rPr lang="cs-CZ" dirty="0" smtClean="0"/>
              <a:t>Program, který pro léčbu diabetu navrhuje Gabriel </a:t>
            </a:r>
            <a:r>
              <a:rPr lang="cs-CZ" dirty="0" err="1" smtClean="0"/>
              <a:t>Cousens</a:t>
            </a:r>
            <a:r>
              <a:rPr lang="cs-CZ" dirty="0" smtClean="0"/>
              <a:t>, využívá především zelené šťávy a organickou živou stravu s nízkým glykemickým indexem a vysokým obsahem minerálů. Během jeho programu, po jednom až čtyřech dnech přestává většina zúčastněných s diabetem 2. typu aplikovat insulin. </a:t>
            </a:r>
          </a:p>
          <a:p>
            <a:r>
              <a:rPr lang="cs-CZ" dirty="0" smtClean="0"/>
              <a:t>Také v případě diabetu je hlavním rizikem nedostatek vitaminu B12, vitaminu D a omega-3 MK.</a:t>
            </a:r>
          </a:p>
          <a:p>
            <a:r>
              <a:rPr lang="cs-CZ" dirty="0" smtClean="0"/>
              <a:t>Je uváděno, že rostlinná strava může předcházet a léčit DM II. typu, avšak studie, které by potvrdily takový vliv i u živé stravy chybí.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416</TotalTime>
  <Words>1693</Words>
  <Application>Microsoft Office PowerPoint</Application>
  <PresentationFormat>Předvádění na obrazovce (4:3)</PresentationFormat>
  <Paragraphs>224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Calibri</vt:lpstr>
      <vt:lpstr>Georgia</vt:lpstr>
      <vt:lpstr>Times New Roman</vt:lpstr>
      <vt:lpstr>Trebuchet MS</vt:lpstr>
      <vt:lpstr>Wingdings 2</vt:lpstr>
      <vt:lpstr>Urbanistický</vt:lpstr>
      <vt:lpstr> </vt:lpstr>
      <vt:lpstr>RAW STRAVA</vt:lpstr>
      <vt:lpstr>Sacharidy</vt:lpstr>
      <vt:lpstr>Tuky</vt:lpstr>
      <vt:lpstr>Mikronutrienty</vt:lpstr>
      <vt:lpstr>Živá strava v prevenci a léčbě některých onemocnění</vt:lpstr>
      <vt:lpstr>Živá strava v prevenci a léčbě některých onemocnění</vt:lpstr>
      <vt:lpstr>Živá strava v prevenci a léčbě některých onemocnění</vt:lpstr>
      <vt:lpstr>Živá strava v prevenci a léčbě některých onemocnění</vt:lpstr>
      <vt:lpstr>Živá strava v prevenci a léčbě některých onemocnění</vt:lpstr>
      <vt:lpstr>Živá strava v prevenci a léčbě některých onemocnění</vt:lpstr>
      <vt:lpstr>Nutriční adekvátnost živé stravy</vt:lpstr>
      <vt:lpstr>Krátkodobé využití živé stravy</vt:lpstr>
      <vt:lpstr>Dlouhodobé využití živé stravy</vt:lpstr>
      <vt:lpstr>Výhody</vt:lpstr>
      <vt:lpstr>Nevýhody</vt:lpstr>
      <vt:lpstr>Prezentace aplikace PowerPoint</vt:lpstr>
      <vt:lpstr>Ekonomická rozvaha a finanční náročnost</vt:lpstr>
      <vt:lpstr>Prezentace aplikace PowerPoint</vt:lpstr>
      <vt:lpstr>Prezentace aplikace PowerPoint</vt:lpstr>
      <vt:lpstr>Zdroje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Veronika Kulyková</dc:creator>
  <cp:lastModifiedBy>Iva Hrnčiříková</cp:lastModifiedBy>
  <cp:revision>53</cp:revision>
  <dcterms:created xsi:type="dcterms:W3CDTF">2017-03-08T07:08:38Z</dcterms:created>
  <dcterms:modified xsi:type="dcterms:W3CDTF">2017-04-03T14:11:08Z</dcterms:modified>
</cp:coreProperties>
</file>