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3" r:id="rId6"/>
    <p:sldId id="262" r:id="rId7"/>
    <p:sldId id="261" r:id="rId8"/>
    <p:sldId id="259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3. 4. 2017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7904939" TargetMode="External"/><Relationship Id="rId3" Type="http://schemas.openxmlformats.org/officeDocument/2006/relationships/hyperlink" Target="http://www.ncbi.nlm.nih.gov/pubmed/18370663" TargetMode="External"/><Relationship Id="rId7" Type="http://schemas.openxmlformats.org/officeDocument/2006/relationships/hyperlink" Target="http://www.ncbi.nlm.nih.gov/pubmed/17629918" TargetMode="External"/><Relationship Id="rId2" Type="http://schemas.openxmlformats.org/officeDocument/2006/relationships/hyperlink" Target="http://www.tandfonline.com/doi/abs/10.1080/104086903908265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16685046" TargetMode="External"/><Relationship Id="rId5" Type="http://schemas.openxmlformats.org/officeDocument/2006/relationships/hyperlink" Target="http://link.springer.com/article/10.1007/s00198-006-0214-y/fulltext.html" TargetMode="External"/><Relationship Id="rId4" Type="http://schemas.openxmlformats.org/officeDocument/2006/relationships/hyperlink" Target="http://www.ncbi.nlm.nih.gov/pubmed/1837067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scienceglobal.com/pms/index.php/jnt/article/view/1596" TargetMode="External"/><Relationship Id="rId3" Type="http://schemas.openxmlformats.org/officeDocument/2006/relationships/hyperlink" Target="http://www.hindawi.com/journals/jobe/2011/431985/" TargetMode="External"/><Relationship Id="rId7" Type="http://schemas.openxmlformats.org/officeDocument/2006/relationships/hyperlink" Target="http://www.ncbi.nlm.nih.gov/pubmed/24182638" TargetMode="External"/><Relationship Id="rId12" Type="http://schemas.openxmlformats.org/officeDocument/2006/relationships/hyperlink" Target="http://www.ncbi.nlm.nih.gov/pubmed/26598106" TargetMode="External"/><Relationship Id="rId2" Type="http://schemas.openxmlformats.org/officeDocument/2006/relationships/hyperlink" Target="http://www.ncbi.nlm.nih.gov/pubmed/202340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221343441300025X" TargetMode="External"/><Relationship Id="rId11" Type="http://schemas.openxmlformats.org/officeDocument/2006/relationships/hyperlink" Target="http://www.ncbi.nlm.nih.gov/pubmed/26400429" TargetMode="External"/><Relationship Id="rId5" Type="http://schemas.openxmlformats.org/officeDocument/2006/relationships/hyperlink" Target="http://www.ncbi.nlm.nih.gov/pubmed/22926083" TargetMode="External"/><Relationship Id="rId10" Type="http://schemas.openxmlformats.org/officeDocument/2006/relationships/hyperlink" Target="https://lipidworld.biomedcentral.com/articles/10.1186/s12944-015-0123-1" TargetMode="External"/><Relationship Id="rId4" Type="http://schemas.openxmlformats.org/officeDocument/2006/relationships/hyperlink" Target="http://www.europeanreview.org/article/1434" TargetMode="External"/><Relationship Id="rId9" Type="http://schemas.openxmlformats.org/officeDocument/2006/relationships/hyperlink" Target="http://www.sciencedirect.com/science/article/pii/S221343441300042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Zone diet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Barry Sears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600" dirty="0" smtClean="0"/>
              <a:t>Výskumy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3142488"/>
            <a:ext cx="8229600" cy="4325112"/>
          </a:xfrm>
        </p:spPr>
        <p:txBody>
          <a:bodyPr/>
          <a:lstStyle/>
          <a:p>
            <a:r>
              <a:rPr lang="sk-SK" dirty="0" smtClean="0"/>
              <a:t>Nepotvrdili proklamované účinky</a:t>
            </a:r>
          </a:p>
          <a:p>
            <a:endParaRPr lang="sk-SK" dirty="0" smtClean="0"/>
          </a:p>
          <a:p>
            <a:r>
              <a:rPr lang="en-US" sz="2000" dirty="0" err="1" smtClean="0"/>
              <a:t>Cheuvront</a:t>
            </a:r>
            <a:r>
              <a:rPr lang="en-US" sz="2000" dirty="0" smtClean="0"/>
              <a:t> SN</a:t>
            </a:r>
            <a:r>
              <a:rPr lang="sk-SK" sz="2000" dirty="0" smtClean="0"/>
              <a:t>:</a:t>
            </a:r>
            <a:r>
              <a:rPr lang="en-US" sz="2000" dirty="0" smtClean="0"/>
              <a:t> The Zone Diet phenomenon: a closer look at the science behind the claims. J Am </a:t>
            </a:r>
            <a:r>
              <a:rPr lang="en-US" sz="2000" dirty="0" err="1" smtClean="0"/>
              <a:t>Coll</a:t>
            </a:r>
            <a:r>
              <a:rPr lang="en-US" sz="2000" dirty="0" smtClean="0"/>
              <a:t> </a:t>
            </a:r>
            <a:r>
              <a:rPr lang="en-US" sz="2000" dirty="0" err="1" smtClean="0"/>
              <a:t>Nutr</a:t>
            </a:r>
            <a:r>
              <a:rPr lang="en-US" sz="2000" dirty="0" smtClean="0"/>
              <a:t>. 2003 Feb;22</a:t>
            </a: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r>
              <a:rPr lang="en-US" sz="2000" dirty="0" smtClean="0"/>
              <a:t>Baron M. Fighting obesity Part 1: Review of popular low-</a:t>
            </a:r>
            <a:r>
              <a:rPr lang="en-US" sz="2000" dirty="0" err="1" smtClean="0"/>
              <a:t>carb</a:t>
            </a:r>
            <a:r>
              <a:rPr lang="en-US" sz="2000" dirty="0" smtClean="0"/>
              <a:t> diets. Health Care Food </a:t>
            </a:r>
            <a:r>
              <a:rPr lang="en-US" sz="2000" dirty="0" err="1" smtClean="0"/>
              <a:t>Nutr</a:t>
            </a:r>
            <a:r>
              <a:rPr lang="en-US" sz="2000" dirty="0" smtClean="0"/>
              <a:t> Focus. 2004 Oct;21</a:t>
            </a:r>
            <a:endParaRPr lang="sk-SK" sz="2000" dirty="0"/>
          </a:p>
        </p:txBody>
      </p:sp>
      <p:pic>
        <p:nvPicPr>
          <p:cNvPr id="33794" name="Picture 2" descr="Image result for ban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620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1664"/>
            <a:ext cx="8305800" cy="5812536"/>
          </a:xfrm>
        </p:spPr>
        <p:txBody>
          <a:bodyPr>
            <a:normAutofit fontScale="40000" lnSpcReduction="20000"/>
          </a:bodyPr>
          <a:lstStyle/>
          <a:p>
            <a:r>
              <a:rPr lang="sk-SK" sz="4500" dirty="0" err="1" smtClean="0"/>
              <a:t>Bell</a:t>
            </a:r>
            <a:r>
              <a:rPr lang="sk-SK" sz="4500" dirty="0" smtClean="0"/>
              <a:t>, S.J.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, B. “</a:t>
            </a:r>
            <a:r>
              <a:rPr lang="sk-SK" sz="4500" dirty="0" err="1" smtClean="0">
                <a:hlinkClick r:id="rId2"/>
              </a:rPr>
              <a:t>Low-glycemic</a:t>
            </a:r>
            <a:r>
              <a:rPr lang="sk-SK" sz="4500" dirty="0" smtClean="0">
                <a:hlinkClick r:id="rId2"/>
              </a:rPr>
              <a:t> </a:t>
            </a:r>
            <a:r>
              <a:rPr lang="sk-SK" sz="4500" dirty="0" err="1" smtClean="0">
                <a:hlinkClick r:id="rId2"/>
              </a:rPr>
              <a:t>load</a:t>
            </a:r>
            <a:r>
              <a:rPr lang="sk-SK" sz="4500" dirty="0" smtClean="0">
                <a:hlinkClick r:id="rId2"/>
              </a:rPr>
              <a:t> </a:t>
            </a:r>
            <a:r>
              <a:rPr lang="sk-SK" sz="4500" dirty="0" err="1" smtClean="0">
                <a:hlinkClick r:id="rId2"/>
              </a:rPr>
              <a:t>diets</a:t>
            </a:r>
            <a:r>
              <a:rPr lang="sk-SK" sz="4500" dirty="0" smtClean="0">
                <a:hlinkClick r:id="rId2"/>
              </a:rPr>
              <a:t>: </a:t>
            </a:r>
            <a:r>
              <a:rPr lang="sk-SK" sz="4500" dirty="0" err="1" smtClean="0">
                <a:hlinkClick r:id="rId2"/>
              </a:rPr>
              <a:t>Impact</a:t>
            </a:r>
            <a:r>
              <a:rPr lang="sk-SK" sz="4500" dirty="0" smtClean="0">
                <a:hlinkClick r:id="rId2"/>
              </a:rPr>
              <a:t> on </a:t>
            </a:r>
            <a:r>
              <a:rPr lang="sk-SK" sz="4500" dirty="0" err="1" smtClean="0">
                <a:hlinkClick r:id="rId2"/>
              </a:rPr>
              <a:t>obesity</a:t>
            </a:r>
            <a:r>
              <a:rPr lang="sk-SK" sz="4500" dirty="0" smtClean="0">
                <a:hlinkClick r:id="rId2"/>
              </a:rPr>
              <a:t> and </a:t>
            </a:r>
            <a:r>
              <a:rPr lang="sk-SK" sz="4500" dirty="0" err="1" smtClean="0">
                <a:hlinkClick r:id="rId2"/>
              </a:rPr>
              <a:t>chronic</a:t>
            </a:r>
            <a:r>
              <a:rPr lang="sk-SK" sz="4500" dirty="0" smtClean="0">
                <a:hlinkClick r:id="rId2"/>
              </a:rPr>
              <a:t> </a:t>
            </a:r>
            <a:r>
              <a:rPr lang="sk-SK" sz="4500" dirty="0" err="1" smtClean="0">
                <a:hlinkClick r:id="rId2"/>
              </a:rPr>
              <a:t>diseases</a:t>
            </a:r>
            <a:r>
              <a:rPr lang="sk-SK" sz="4500" dirty="0" smtClean="0">
                <a:hlinkClick r:id="rId2"/>
              </a:rPr>
              <a:t>.</a:t>
            </a:r>
            <a:r>
              <a:rPr lang="sk-SK" sz="4500" dirty="0" smtClean="0"/>
              <a:t>” </a:t>
            </a:r>
            <a:r>
              <a:rPr lang="sk-SK" sz="4500" dirty="0" err="1" smtClean="0"/>
              <a:t>Crit</a:t>
            </a:r>
            <a:r>
              <a:rPr lang="sk-SK" sz="4500" dirty="0" smtClean="0"/>
              <a:t> Rev </a:t>
            </a:r>
            <a:r>
              <a:rPr lang="sk-SK" sz="4500" dirty="0" err="1" smtClean="0"/>
              <a:t>Food</a:t>
            </a:r>
            <a:r>
              <a:rPr lang="sk-SK" sz="4500" dirty="0" smtClean="0"/>
              <a:t> </a:t>
            </a:r>
            <a:r>
              <a:rPr lang="sk-SK" sz="4500" dirty="0" err="1" smtClean="0"/>
              <a:t>Sci</a:t>
            </a:r>
            <a:r>
              <a:rPr lang="sk-SK" sz="4500" dirty="0" smtClean="0"/>
              <a:t> and </a:t>
            </a:r>
            <a:r>
              <a:rPr lang="sk-SK" sz="4500" dirty="0" err="1" smtClean="0"/>
              <a:t>Nutr</a:t>
            </a:r>
            <a:r>
              <a:rPr lang="sk-SK" sz="4500" dirty="0" smtClean="0"/>
              <a:t> 43: 357-377 (2003).</a:t>
            </a:r>
          </a:p>
          <a:p>
            <a:r>
              <a:rPr lang="sk-SK" sz="4500" dirty="0" err="1" smtClean="0"/>
              <a:t>Bell</a:t>
            </a:r>
            <a:r>
              <a:rPr lang="sk-SK" sz="4500" dirty="0" smtClean="0"/>
              <a:t> SJ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 “</a:t>
            </a:r>
            <a:r>
              <a:rPr lang="sk-SK" sz="4500" dirty="0" smtClean="0">
                <a:hlinkClick r:id="rId3"/>
              </a:rPr>
              <a:t>A </a:t>
            </a:r>
            <a:r>
              <a:rPr lang="sk-SK" sz="4500" dirty="0" err="1" smtClean="0">
                <a:hlinkClick r:id="rId3"/>
              </a:rPr>
              <a:t>Proposal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for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a</a:t>
            </a:r>
            <a:r>
              <a:rPr lang="sk-SK" sz="4500" dirty="0" smtClean="0">
                <a:hlinkClick r:id="rId3"/>
              </a:rPr>
              <a:t> New </a:t>
            </a:r>
            <a:r>
              <a:rPr lang="sk-SK" sz="4500" dirty="0" err="1" smtClean="0">
                <a:hlinkClick r:id="rId3"/>
              </a:rPr>
              <a:t>National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Diet</a:t>
            </a:r>
            <a:r>
              <a:rPr lang="sk-SK" sz="4500" dirty="0" smtClean="0">
                <a:hlinkClick r:id="rId3"/>
              </a:rPr>
              <a:t>: A </a:t>
            </a:r>
            <a:r>
              <a:rPr lang="sk-SK" sz="4500" dirty="0" err="1" smtClean="0">
                <a:hlinkClick r:id="rId3"/>
              </a:rPr>
              <a:t>Low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Glycemic</a:t>
            </a:r>
            <a:r>
              <a:rPr lang="sk-SK" sz="4500" dirty="0" smtClean="0">
                <a:hlinkClick r:id="rId3"/>
              </a:rPr>
              <a:t>- </a:t>
            </a:r>
            <a:r>
              <a:rPr lang="sk-SK" sz="4500" dirty="0" err="1" smtClean="0">
                <a:hlinkClick r:id="rId3"/>
              </a:rPr>
              <a:t>Load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Diet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with</a:t>
            </a:r>
            <a:r>
              <a:rPr lang="sk-SK" sz="4500" dirty="0" smtClean="0">
                <a:hlinkClick r:id="rId3"/>
              </a:rPr>
              <a:t> a </a:t>
            </a:r>
            <a:r>
              <a:rPr lang="sk-SK" sz="4500" dirty="0" err="1" smtClean="0">
                <a:hlinkClick r:id="rId3"/>
              </a:rPr>
              <a:t>Unique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Macronutrient</a:t>
            </a:r>
            <a:r>
              <a:rPr lang="sk-SK" sz="4500" dirty="0" smtClean="0">
                <a:hlinkClick r:id="rId3"/>
              </a:rPr>
              <a:t> </a:t>
            </a:r>
            <a:r>
              <a:rPr lang="sk-SK" sz="4500" dirty="0" err="1" smtClean="0">
                <a:hlinkClick r:id="rId3"/>
              </a:rPr>
              <a:t>Composition</a:t>
            </a:r>
            <a:r>
              <a:rPr lang="sk-SK" sz="4500" dirty="0" smtClean="0">
                <a:hlinkClick r:id="rId3"/>
              </a:rPr>
              <a:t>.</a:t>
            </a:r>
            <a:r>
              <a:rPr lang="sk-SK" sz="4500" dirty="0" smtClean="0"/>
              <a:t>” </a:t>
            </a:r>
            <a:r>
              <a:rPr lang="sk-SK" sz="4500" dirty="0" err="1" smtClean="0"/>
              <a:t>Metabol</a:t>
            </a:r>
            <a:r>
              <a:rPr lang="sk-SK" sz="4500" dirty="0" smtClean="0"/>
              <a:t> </a:t>
            </a:r>
            <a:r>
              <a:rPr lang="sk-SK" sz="4500" dirty="0" err="1" smtClean="0"/>
              <a:t>Synd</a:t>
            </a:r>
            <a:r>
              <a:rPr lang="sk-SK" sz="4500" dirty="0" smtClean="0"/>
              <a:t> and </a:t>
            </a:r>
            <a:r>
              <a:rPr lang="sk-SK" sz="4500" dirty="0" err="1" smtClean="0"/>
              <a:t>Related</a:t>
            </a:r>
            <a:r>
              <a:rPr lang="sk-SK" sz="4500" dirty="0" smtClean="0"/>
              <a:t> </a:t>
            </a:r>
            <a:r>
              <a:rPr lang="sk-SK" sz="4500" dirty="0" err="1" smtClean="0"/>
              <a:t>Disord</a:t>
            </a:r>
            <a:r>
              <a:rPr lang="sk-SK" sz="4500" dirty="0" smtClean="0"/>
              <a:t> 1:199-208 (2003).</a:t>
            </a:r>
          </a:p>
          <a:p>
            <a:r>
              <a:rPr lang="sk-SK" sz="4500" dirty="0" err="1" smtClean="0"/>
              <a:t>Bell</a:t>
            </a:r>
            <a:r>
              <a:rPr lang="sk-SK" sz="4500" dirty="0" smtClean="0"/>
              <a:t> SJ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 “</a:t>
            </a:r>
            <a:r>
              <a:rPr lang="sk-SK" sz="4500" dirty="0" err="1" smtClean="0">
                <a:hlinkClick r:id="rId4"/>
              </a:rPr>
              <a:t>The</a:t>
            </a:r>
            <a:r>
              <a:rPr lang="sk-SK" sz="4500" dirty="0" smtClean="0">
                <a:hlinkClick r:id="rId4"/>
              </a:rPr>
              <a:t> </a:t>
            </a:r>
            <a:r>
              <a:rPr lang="sk-SK" sz="4500" dirty="0" err="1" smtClean="0">
                <a:hlinkClick r:id="rId4"/>
              </a:rPr>
              <a:t>Zone</a:t>
            </a:r>
            <a:r>
              <a:rPr lang="sk-SK" sz="4500" dirty="0" smtClean="0">
                <a:hlinkClick r:id="rId4"/>
              </a:rPr>
              <a:t> </a:t>
            </a:r>
            <a:r>
              <a:rPr lang="sk-SK" sz="4500" dirty="0" err="1" smtClean="0">
                <a:hlinkClick r:id="rId4"/>
              </a:rPr>
              <a:t>Diet</a:t>
            </a:r>
            <a:r>
              <a:rPr lang="sk-SK" sz="4500" dirty="0" smtClean="0">
                <a:hlinkClick r:id="rId4"/>
              </a:rPr>
              <a:t>: </a:t>
            </a:r>
            <a:r>
              <a:rPr lang="sk-SK" sz="4500" dirty="0" err="1" smtClean="0">
                <a:hlinkClick r:id="rId4"/>
              </a:rPr>
              <a:t>An</a:t>
            </a:r>
            <a:r>
              <a:rPr lang="sk-SK" sz="4500" dirty="0" smtClean="0">
                <a:hlinkClick r:id="rId4"/>
              </a:rPr>
              <a:t> </a:t>
            </a:r>
            <a:r>
              <a:rPr lang="sk-SK" sz="4500" dirty="0" err="1" smtClean="0">
                <a:hlinkClick r:id="rId4"/>
              </a:rPr>
              <a:t>Anti-Inflammatory</a:t>
            </a:r>
            <a:r>
              <a:rPr lang="sk-SK" sz="4500" dirty="0" smtClean="0">
                <a:hlinkClick r:id="rId4"/>
              </a:rPr>
              <a:t>, </a:t>
            </a:r>
            <a:r>
              <a:rPr lang="sk-SK" sz="4500" dirty="0" err="1" smtClean="0">
                <a:hlinkClick r:id="rId4"/>
              </a:rPr>
              <a:t>Low</a:t>
            </a:r>
            <a:r>
              <a:rPr lang="sk-SK" sz="4500" dirty="0" smtClean="0">
                <a:hlinkClick r:id="rId4"/>
              </a:rPr>
              <a:t> </a:t>
            </a:r>
            <a:r>
              <a:rPr lang="sk-SK" sz="4500" dirty="0" err="1" smtClean="0">
                <a:hlinkClick r:id="rId4"/>
              </a:rPr>
              <a:t>Glycemic-Load</a:t>
            </a:r>
            <a:r>
              <a:rPr lang="sk-SK" sz="4500" dirty="0" smtClean="0">
                <a:hlinkClick r:id="rId4"/>
              </a:rPr>
              <a:t> </a:t>
            </a:r>
            <a:r>
              <a:rPr lang="sk-SK" sz="4500" dirty="0" err="1" smtClean="0">
                <a:hlinkClick r:id="rId4"/>
              </a:rPr>
              <a:t>Diet</a:t>
            </a:r>
            <a:r>
              <a:rPr lang="sk-SK" sz="4500" dirty="0" smtClean="0">
                <a:hlinkClick r:id="rId4"/>
              </a:rPr>
              <a:t>.</a:t>
            </a:r>
            <a:r>
              <a:rPr lang="sk-SK" sz="4500" dirty="0" smtClean="0"/>
              <a:t>” </a:t>
            </a:r>
            <a:r>
              <a:rPr lang="sk-SK" sz="4500" dirty="0" err="1" smtClean="0"/>
              <a:t>Metabol</a:t>
            </a:r>
            <a:r>
              <a:rPr lang="sk-SK" sz="4500" dirty="0" smtClean="0"/>
              <a:t> </a:t>
            </a:r>
            <a:r>
              <a:rPr lang="sk-SK" sz="4500" dirty="0" err="1" smtClean="0"/>
              <a:t>Synd</a:t>
            </a:r>
            <a:r>
              <a:rPr lang="sk-SK" sz="4500" dirty="0" smtClean="0"/>
              <a:t> and </a:t>
            </a:r>
            <a:r>
              <a:rPr lang="sk-SK" sz="4500" dirty="0" err="1" smtClean="0"/>
              <a:t>Related</a:t>
            </a:r>
            <a:r>
              <a:rPr lang="sk-SK" sz="4500" dirty="0" smtClean="0"/>
              <a:t> </a:t>
            </a:r>
            <a:r>
              <a:rPr lang="sk-SK" sz="4500" dirty="0" err="1" smtClean="0"/>
              <a:t>Disord</a:t>
            </a:r>
            <a:r>
              <a:rPr lang="sk-SK" sz="4500" dirty="0" smtClean="0"/>
              <a:t> 2:24-38 (2004).</a:t>
            </a:r>
          </a:p>
          <a:p>
            <a:r>
              <a:rPr lang="sk-SK" sz="4500" dirty="0" err="1" smtClean="0"/>
              <a:t>Johnston</a:t>
            </a:r>
            <a:r>
              <a:rPr lang="sk-SK" sz="4500" dirty="0" smtClean="0"/>
              <a:t> CS, </a:t>
            </a:r>
            <a:r>
              <a:rPr lang="sk-SK" sz="4500" dirty="0" err="1" smtClean="0"/>
              <a:t>Tjonn</a:t>
            </a:r>
            <a:r>
              <a:rPr lang="sk-SK" sz="4500" dirty="0" smtClean="0"/>
              <a:t> SL, </a:t>
            </a:r>
            <a:r>
              <a:rPr lang="sk-SK" sz="4500" dirty="0" err="1" smtClean="0"/>
              <a:t>Swan</a:t>
            </a:r>
            <a:r>
              <a:rPr lang="sk-SK" sz="4500" dirty="0" smtClean="0"/>
              <a:t> PD, </a:t>
            </a:r>
            <a:r>
              <a:rPr lang="sk-SK" sz="4500" dirty="0" err="1" smtClean="0"/>
              <a:t>White</a:t>
            </a:r>
            <a:r>
              <a:rPr lang="sk-SK" sz="4500" dirty="0" smtClean="0"/>
              <a:t> A,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 “</a:t>
            </a:r>
            <a:r>
              <a:rPr lang="sk-SK" sz="4500" dirty="0" err="1" smtClean="0">
                <a:hlinkClick r:id="rId5"/>
              </a:rPr>
              <a:t>Low-carbohydrate</a:t>
            </a:r>
            <a:r>
              <a:rPr lang="sk-SK" sz="4500" dirty="0" smtClean="0">
                <a:hlinkClick r:id="rId5"/>
              </a:rPr>
              <a:t>, </a:t>
            </a:r>
            <a:r>
              <a:rPr lang="sk-SK" sz="4500" dirty="0" err="1" smtClean="0">
                <a:hlinkClick r:id="rId5"/>
              </a:rPr>
              <a:t>high-protein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diets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that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restrict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potassium-rich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fruits</a:t>
            </a:r>
            <a:r>
              <a:rPr lang="sk-SK" sz="4500" dirty="0" smtClean="0">
                <a:hlinkClick r:id="rId5"/>
              </a:rPr>
              <a:t> and </a:t>
            </a:r>
            <a:r>
              <a:rPr lang="sk-SK" sz="4500" dirty="0" err="1" smtClean="0">
                <a:hlinkClick r:id="rId5"/>
              </a:rPr>
              <a:t>vegetables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promote</a:t>
            </a:r>
            <a:r>
              <a:rPr lang="sk-SK" sz="4500" dirty="0" smtClean="0">
                <a:hlinkClick r:id="rId5"/>
              </a:rPr>
              <a:t> </a:t>
            </a:r>
            <a:r>
              <a:rPr lang="sk-SK" sz="4500" dirty="0" err="1" smtClean="0">
                <a:hlinkClick r:id="rId5"/>
              </a:rPr>
              <a:t>calciuria</a:t>
            </a:r>
            <a:r>
              <a:rPr lang="sk-SK" sz="4500" dirty="0" smtClean="0">
                <a:hlinkClick r:id="rId5"/>
              </a:rPr>
              <a:t>.</a:t>
            </a:r>
            <a:r>
              <a:rPr lang="sk-SK" sz="4500" dirty="0" smtClean="0"/>
              <a:t>” </a:t>
            </a:r>
            <a:r>
              <a:rPr lang="sk-SK" sz="4500" dirty="0" err="1" smtClean="0"/>
              <a:t>Osteoporos</a:t>
            </a:r>
            <a:r>
              <a:rPr lang="sk-SK" sz="4500" dirty="0" smtClean="0"/>
              <a:t> </a:t>
            </a:r>
            <a:r>
              <a:rPr lang="sk-SK" sz="4500" dirty="0" err="1" smtClean="0"/>
              <a:t>Int</a:t>
            </a:r>
            <a:r>
              <a:rPr lang="sk-SK" sz="4500" dirty="0" smtClean="0"/>
              <a:t> 17: 1820-1821 (2006).</a:t>
            </a:r>
          </a:p>
          <a:p>
            <a:r>
              <a:rPr lang="sk-SK" sz="4500" dirty="0" err="1" smtClean="0"/>
              <a:t>Johnston</a:t>
            </a:r>
            <a:r>
              <a:rPr lang="sk-SK" sz="4500" dirty="0" smtClean="0"/>
              <a:t>, CS, </a:t>
            </a:r>
            <a:r>
              <a:rPr lang="sk-SK" sz="4500" dirty="0" err="1" smtClean="0"/>
              <a:t>White</a:t>
            </a:r>
            <a:r>
              <a:rPr lang="sk-SK" sz="4500" dirty="0" smtClean="0"/>
              <a:t> AM, </a:t>
            </a:r>
            <a:r>
              <a:rPr lang="sk-SK" sz="4500" dirty="0" err="1" smtClean="0"/>
              <a:t>Tjonn</a:t>
            </a:r>
            <a:r>
              <a:rPr lang="sk-SK" sz="4500" dirty="0" smtClean="0"/>
              <a:t>, S, </a:t>
            </a:r>
            <a:r>
              <a:rPr lang="sk-SK" sz="4500" dirty="0" err="1" smtClean="0"/>
              <a:t>Swan</a:t>
            </a:r>
            <a:r>
              <a:rPr lang="sk-SK" sz="4500" dirty="0" smtClean="0"/>
              <a:t> PD, </a:t>
            </a:r>
            <a:r>
              <a:rPr lang="sk-SK" sz="4500" dirty="0" err="1" smtClean="0"/>
              <a:t>Hutchins</a:t>
            </a:r>
            <a:r>
              <a:rPr lang="sk-SK" sz="4500" dirty="0" smtClean="0"/>
              <a:t> H,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 </a:t>
            </a:r>
            <a:r>
              <a:rPr lang="sk-SK" sz="4500" dirty="0" smtClean="0">
                <a:hlinkClick r:id="rId6"/>
              </a:rPr>
              <a:t>“</a:t>
            </a:r>
            <a:r>
              <a:rPr lang="sk-SK" sz="4500" dirty="0" err="1" smtClean="0">
                <a:hlinkClick r:id="rId6"/>
              </a:rPr>
              <a:t>Ketogenic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low-carbohydrate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diets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have</a:t>
            </a:r>
            <a:r>
              <a:rPr lang="sk-SK" sz="4500" dirty="0" smtClean="0">
                <a:hlinkClick r:id="rId6"/>
              </a:rPr>
              <a:t> no </a:t>
            </a:r>
            <a:r>
              <a:rPr lang="sk-SK" sz="4500" dirty="0" err="1" smtClean="0">
                <a:hlinkClick r:id="rId6"/>
              </a:rPr>
              <a:t>metabolic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advantage</a:t>
            </a:r>
            <a:r>
              <a:rPr lang="sk-SK" sz="4500" dirty="0" smtClean="0">
                <a:hlinkClick r:id="rId6"/>
              </a:rPr>
              <a:t> over </a:t>
            </a:r>
            <a:r>
              <a:rPr lang="sk-SK" sz="4500" dirty="0" err="1" smtClean="0">
                <a:hlinkClick r:id="rId6"/>
              </a:rPr>
              <a:t>nonketogenic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low-carbohydrate</a:t>
            </a:r>
            <a:r>
              <a:rPr lang="sk-SK" sz="4500" dirty="0" smtClean="0">
                <a:hlinkClick r:id="rId6"/>
              </a:rPr>
              <a:t> </a:t>
            </a:r>
            <a:r>
              <a:rPr lang="sk-SK" sz="4500" dirty="0" err="1" smtClean="0">
                <a:hlinkClick r:id="rId6"/>
              </a:rPr>
              <a:t>diets</a:t>
            </a:r>
            <a:r>
              <a:rPr lang="sk-SK" sz="4500" dirty="0" smtClean="0">
                <a:hlinkClick r:id="rId6"/>
              </a:rPr>
              <a:t>.</a:t>
            </a:r>
            <a:r>
              <a:rPr lang="sk-SK" sz="4500" dirty="0" smtClean="0"/>
              <a:t>” Am J </a:t>
            </a:r>
            <a:r>
              <a:rPr lang="sk-SK" sz="4500" dirty="0" err="1" smtClean="0"/>
              <a:t>Clin</a:t>
            </a:r>
            <a:r>
              <a:rPr lang="sk-SK" sz="4500" dirty="0" smtClean="0"/>
              <a:t> </a:t>
            </a:r>
            <a:r>
              <a:rPr lang="sk-SK" sz="4500" dirty="0" err="1" smtClean="0"/>
              <a:t>Nutr</a:t>
            </a:r>
            <a:r>
              <a:rPr lang="sk-SK" sz="4500" dirty="0" smtClean="0"/>
              <a:t> 85: 239 (2007).</a:t>
            </a:r>
          </a:p>
          <a:p>
            <a:r>
              <a:rPr lang="sk-SK" sz="4500" dirty="0" err="1" smtClean="0"/>
              <a:t>Sorgi</a:t>
            </a:r>
            <a:r>
              <a:rPr lang="sk-SK" sz="4500" dirty="0" smtClean="0"/>
              <a:t> PJ, </a:t>
            </a:r>
            <a:r>
              <a:rPr lang="sk-SK" sz="4500" dirty="0" err="1" smtClean="0"/>
              <a:t>Hallowell</a:t>
            </a:r>
            <a:r>
              <a:rPr lang="sk-SK" sz="4500" dirty="0" smtClean="0"/>
              <a:t> EM, </a:t>
            </a:r>
            <a:r>
              <a:rPr lang="sk-SK" sz="4500" dirty="0" err="1" smtClean="0"/>
              <a:t>Hutchins</a:t>
            </a:r>
            <a:r>
              <a:rPr lang="sk-SK" sz="4500" dirty="0" smtClean="0"/>
              <a:t> HL,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 “</a:t>
            </a:r>
            <a:r>
              <a:rPr lang="sk-SK" sz="4500" dirty="0" err="1" smtClean="0">
                <a:hlinkClick r:id="rId7"/>
              </a:rPr>
              <a:t>Effects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of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an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open-label</a:t>
            </a:r>
            <a:r>
              <a:rPr lang="sk-SK" sz="4500" dirty="0" smtClean="0">
                <a:hlinkClick r:id="rId7"/>
              </a:rPr>
              <a:t> pilot study </a:t>
            </a:r>
            <a:r>
              <a:rPr lang="sk-SK" sz="4500" dirty="0" err="1" smtClean="0">
                <a:hlinkClick r:id="rId7"/>
              </a:rPr>
              <a:t>with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high-dose</a:t>
            </a:r>
            <a:r>
              <a:rPr lang="sk-SK" sz="4500" dirty="0" smtClean="0">
                <a:hlinkClick r:id="rId7"/>
              </a:rPr>
              <a:t> EPA/DHA </a:t>
            </a:r>
            <a:r>
              <a:rPr lang="sk-SK" sz="4500" dirty="0" err="1" smtClean="0">
                <a:hlinkClick r:id="rId7"/>
              </a:rPr>
              <a:t>concentrates</a:t>
            </a:r>
            <a:r>
              <a:rPr lang="sk-SK" sz="4500" dirty="0" smtClean="0">
                <a:hlinkClick r:id="rId7"/>
              </a:rPr>
              <a:t> on </a:t>
            </a:r>
            <a:r>
              <a:rPr lang="sk-SK" sz="4500" dirty="0" err="1" smtClean="0">
                <a:hlinkClick r:id="rId7"/>
              </a:rPr>
              <a:t>plasma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phospholipids</a:t>
            </a:r>
            <a:r>
              <a:rPr lang="sk-SK" sz="4500" dirty="0" smtClean="0">
                <a:hlinkClick r:id="rId7"/>
              </a:rPr>
              <a:t> and </a:t>
            </a:r>
            <a:r>
              <a:rPr lang="sk-SK" sz="4500" dirty="0" err="1" smtClean="0">
                <a:hlinkClick r:id="rId7"/>
              </a:rPr>
              <a:t>behavior</a:t>
            </a:r>
            <a:r>
              <a:rPr lang="sk-SK" sz="4500" dirty="0" smtClean="0">
                <a:hlinkClick r:id="rId7"/>
              </a:rPr>
              <a:t> in </a:t>
            </a:r>
            <a:r>
              <a:rPr lang="sk-SK" sz="4500" dirty="0" err="1" smtClean="0">
                <a:hlinkClick r:id="rId7"/>
              </a:rPr>
              <a:t>children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with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attention</a:t>
            </a:r>
            <a:r>
              <a:rPr lang="sk-SK" sz="4500" dirty="0" smtClean="0">
                <a:hlinkClick r:id="rId7"/>
              </a:rPr>
              <a:t> deficit </a:t>
            </a:r>
            <a:r>
              <a:rPr lang="sk-SK" sz="4500" dirty="0" err="1" smtClean="0">
                <a:hlinkClick r:id="rId7"/>
              </a:rPr>
              <a:t>hyperactivity</a:t>
            </a:r>
            <a:r>
              <a:rPr lang="sk-SK" sz="4500" dirty="0" smtClean="0">
                <a:hlinkClick r:id="rId7"/>
              </a:rPr>
              <a:t> </a:t>
            </a:r>
            <a:r>
              <a:rPr lang="sk-SK" sz="4500" dirty="0" err="1" smtClean="0">
                <a:hlinkClick r:id="rId7"/>
              </a:rPr>
              <a:t>disorder</a:t>
            </a:r>
            <a:r>
              <a:rPr lang="sk-SK" sz="4500" dirty="0" smtClean="0">
                <a:hlinkClick r:id="rId7"/>
              </a:rPr>
              <a:t>.</a:t>
            </a:r>
            <a:r>
              <a:rPr lang="sk-SK" sz="4500" dirty="0" smtClean="0"/>
              <a:t>” </a:t>
            </a:r>
            <a:r>
              <a:rPr lang="sk-SK" sz="4500" dirty="0" err="1" smtClean="0"/>
              <a:t>Nutr</a:t>
            </a:r>
            <a:r>
              <a:rPr lang="sk-SK" sz="4500" dirty="0" smtClean="0"/>
              <a:t> J 13:16 (2007).</a:t>
            </a:r>
          </a:p>
          <a:p>
            <a:r>
              <a:rPr lang="sk-SK" sz="4500" dirty="0" err="1" smtClean="0"/>
              <a:t>White</a:t>
            </a:r>
            <a:r>
              <a:rPr lang="sk-SK" sz="4500" dirty="0" smtClean="0"/>
              <a:t> AM, </a:t>
            </a:r>
            <a:r>
              <a:rPr lang="sk-SK" sz="4500" dirty="0" err="1" smtClean="0"/>
              <a:t>Johnston</a:t>
            </a:r>
            <a:r>
              <a:rPr lang="sk-SK" sz="4500" dirty="0" smtClean="0"/>
              <a:t> CS, </a:t>
            </a:r>
            <a:r>
              <a:rPr lang="sk-SK" sz="4500" dirty="0" err="1" smtClean="0"/>
              <a:t>Swan</a:t>
            </a:r>
            <a:r>
              <a:rPr lang="sk-SK" sz="4500" dirty="0" smtClean="0"/>
              <a:t> PD, </a:t>
            </a:r>
            <a:r>
              <a:rPr lang="sk-SK" sz="4500" dirty="0" err="1" smtClean="0"/>
              <a:t>Tjonn</a:t>
            </a:r>
            <a:r>
              <a:rPr lang="sk-SK" sz="4500" dirty="0" smtClean="0"/>
              <a:t> SL, and </a:t>
            </a:r>
            <a:r>
              <a:rPr lang="sk-SK" sz="4500" dirty="0" err="1" smtClean="0"/>
              <a:t>Sears</a:t>
            </a:r>
            <a:r>
              <a:rPr lang="sk-SK" sz="4500" dirty="0" smtClean="0"/>
              <a:t> B. “</a:t>
            </a:r>
            <a:r>
              <a:rPr lang="sk-SK" sz="4500" dirty="0" err="1" smtClean="0">
                <a:hlinkClick r:id="rId8"/>
              </a:rPr>
              <a:t>Blood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ketones</a:t>
            </a:r>
            <a:r>
              <a:rPr lang="sk-SK" sz="4500" dirty="0" smtClean="0">
                <a:hlinkClick r:id="rId8"/>
              </a:rPr>
              <a:t> are </a:t>
            </a:r>
            <a:r>
              <a:rPr lang="sk-SK" sz="4500" dirty="0" err="1" smtClean="0">
                <a:hlinkClick r:id="rId8"/>
              </a:rPr>
              <a:t>directly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related</a:t>
            </a:r>
            <a:r>
              <a:rPr lang="sk-SK" sz="4500" dirty="0" smtClean="0">
                <a:hlinkClick r:id="rId8"/>
              </a:rPr>
              <a:t> to </a:t>
            </a:r>
            <a:r>
              <a:rPr lang="sk-SK" sz="4500" dirty="0" err="1" smtClean="0">
                <a:hlinkClick r:id="rId8"/>
              </a:rPr>
              <a:t>fatigue</a:t>
            </a:r>
            <a:r>
              <a:rPr lang="sk-SK" sz="4500" dirty="0" smtClean="0">
                <a:hlinkClick r:id="rId8"/>
              </a:rPr>
              <a:t> and </a:t>
            </a:r>
            <a:r>
              <a:rPr lang="sk-SK" sz="4500" dirty="0" err="1" smtClean="0">
                <a:hlinkClick r:id="rId8"/>
              </a:rPr>
              <a:t>perceived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effort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during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exercise</a:t>
            </a:r>
            <a:r>
              <a:rPr lang="sk-SK" sz="4500" dirty="0" smtClean="0">
                <a:hlinkClick r:id="rId8"/>
              </a:rPr>
              <a:t> in </a:t>
            </a:r>
            <a:r>
              <a:rPr lang="sk-SK" sz="4500" dirty="0" err="1" smtClean="0">
                <a:hlinkClick r:id="rId8"/>
              </a:rPr>
              <a:t>overweight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adults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adhering</a:t>
            </a:r>
            <a:r>
              <a:rPr lang="sk-SK" sz="4500" dirty="0" smtClean="0">
                <a:hlinkClick r:id="rId8"/>
              </a:rPr>
              <a:t> to </a:t>
            </a:r>
            <a:r>
              <a:rPr lang="sk-SK" sz="4500" dirty="0" err="1" smtClean="0">
                <a:hlinkClick r:id="rId8"/>
              </a:rPr>
              <a:t>low-carbohydrate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diets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for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weight</a:t>
            </a:r>
            <a:r>
              <a:rPr lang="sk-SK" sz="4500" dirty="0" smtClean="0">
                <a:hlinkClick r:id="rId8"/>
              </a:rPr>
              <a:t> </a:t>
            </a:r>
            <a:r>
              <a:rPr lang="sk-SK" sz="4500" dirty="0" err="1" smtClean="0">
                <a:hlinkClick r:id="rId8"/>
              </a:rPr>
              <a:t>loss</a:t>
            </a:r>
            <a:r>
              <a:rPr lang="sk-SK" sz="4500" dirty="0" smtClean="0">
                <a:hlinkClick r:id="rId8"/>
              </a:rPr>
              <a:t>: A pilot study.</a:t>
            </a:r>
            <a:r>
              <a:rPr lang="sk-SK" sz="4500" dirty="0" smtClean="0"/>
              <a:t>” J Am </a:t>
            </a:r>
            <a:r>
              <a:rPr lang="sk-SK" sz="4500" dirty="0" err="1" smtClean="0"/>
              <a:t>Diet</a:t>
            </a:r>
            <a:r>
              <a:rPr lang="sk-SK" sz="4500" dirty="0" smtClean="0"/>
              <a:t> </a:t>
            </a:r>
            <a:r>
              <a:rPr lang="sk-SK" sz="4500" dirty="0" err="1" smtClean="0"/>
              <a:t>Assoc</a:t>
            </a:r>
            <a:r>
              <a:rPr lang="sk-SK" sz="4500" dirty="0" smtClean="0"/>
              <a:t> 107: 1792-1796 (2007).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6172200"/>
          </a:xfrm>
        </p:spPr>
        <p:txBody>
          <a:bodyPr>
            <a:normAutofit fontScale="55000" lnSpcReduction="20000"/>
          </a:bodyPr>
          <a:lstStyle/>
          <a:p>
            <a:r>
              <a:rPr lang="sk-SK" dirty="0" err="1" smtClean="0"/>
              <a:t>Sears</a:t>
            </a:r>
            <a:r>
              <a:rPr lang="sk-SK" dirty="0" smtClean="0"/>
              <a:t> B. “</a:t>
            </a:r>
            <a:r>
              <a:rPr lang="sk-SK" dirty="0" err="1" smtClean="0">
                <a:hlinkClick r:id="rId2"/>
              </a:rPr>
              <a:t>Anti-inflammatory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diets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for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obesity</a:t>
            </a:r>
            <a:r>
              <a:rPr lang="sk-SK" dirty="0" smtClean="0">
                <a:hlinkClick r:id="rId2"/>
              </a:rPr>
              <a:t> and diabetes.</a:t>
            </a:r>
            <a:r>
              <a:rPr lang="sk-SK" dirty="0" smtClean="0"/>
              <a:t>” J </a:t>
            </a:r>
            <a:r>
              <a:rPr lang="sk-SK" dirty="0" err="1" smtClean="0"/>
              <a:t>Coll</a:t>
            </a:r>
            <a:r>
              <a:rPr lang="sk-SK" dirty="0" smtClean="0"/>
              <a:t> </a:t>
            </a:r>
            <a:r>
              <a:rPr lang="sk-SK" dirty="0" err="1" smtClean="0"/>
              <a:t>Amer</a:t>
            </a:r>
            <a:r>
              <a:rPr lang="sk-SK" dirty="0" smtClean="0"/>
              <a:t> </a:t>
            </a:r>
            <a:r>
              <a:rPr lang="sk-SK" dirty="0" err="1" smtClean="0"/>
              <a:t>Nutr</a:t>
            </a:r>
            <a:r>
              <a:rPr lang="sk-SK" dirty="0" smtClean="0"/>
              <a:t> 28: 482S-491S (2009).</a:t>
            </a:r>
          </a:p>
          <a:p>
            <a:r>
              <a:rPr lang="sk-SK" dirty="0" err="1" smtClean="0"/>
              <a:t>Mills</a:t>
            </a:r>
            <a:r>
              <a:rPr lang="sk-SK" dirty="0" smtClean="0"/>
              <a:t> JD, </a:t>
            </a:r>
            <a:r>
              <a:rPr lang="sk-SK" dirty="0" err="1" smtClean="0"/>
              <a:t>Bailes</a:t>
            </a:r>
            <a:r>
              <a:rPr lang="sk-SK" dirty="0" smtClean="0"/>
              <a:t> JE, </a:t>
            </a:r>
            <a:r>
              <a:rPr lang="sk-SK" dirty="0" err="1" smtClean="0"/>
              <a:t>Sedney</a:t>
            </a:r>
            <a:r>
              <a:rPr lang="sk-SK" dirty="0" smtClean="0"/>
              <a:t> CL, </a:t>
            </a:r>
            <a:r>
              <a:rPr lang="sk-SK" dirty="0" err="1" smtClean="0"/>
              <a:t>Hutchins</a:t>
            </a:r>
            <a:r>
              <a:rPr lang="sk-SK" dirty="0" smtClean="0"/>
              <a:t> H, and </a:t>
            </a:r>
            <a:r>
              <a:rPr lang="sk-SK" dirty="0" err="1" smtClean="0"/>
              <a:t>Sears</a:t>
            </a:r>
            <a:r>
              <a:rPr lang="sk-SK" dirty="0" smtClean="0"/>
              <a:t> B. “Omega-3 </a:t>
            </a:r>
            <a:r>
              <a:rPr lang="sk-SK" dirty="0" err="1" smtClean="0"/>
              <a:t>dietary</a:t>
            </a:r>
            <a:r>
              <a:rPr lang="sk-SK" dirty="0" smtClean="0"/>
              <a:t> </a:t>
            </a:r>
            <a:r>
              <a:rPr lang="sk-SK" dirty="0" err="1" smtClean="0"/>
              <a:t>supplementation</a:t>
            </a:r>
            <a:r>
              <a:rPr lang="sk-SK" dirty="0" smtClean="0"/>
              <a:t> </a:t>
            </a:r>
            <a:r>
              <a:rPr lang="sk-SK" dirty="0" err="1" smtClean="0"/>
              <a:t>reduces</a:t>
            </a:r>
            <a:r>
              <a:rPr lang="sk-SK" dirty="0" smtClean="0"/>
              <a:t> </a:t>
            </a:r>
            <a:r>
              <a:rPr lang="sk-SK" dirty="0" err="1" smtClean="0"/>
              <a:t>traumatic</a:t>
            </a:r>
            <a:r>
              <a:rPr lang="sk-SK" dirty="0" smtClean="0"/>
              <a:t> </a:t>
            </a:r>
            <a:r>
              <a:rPr lang="sk-SK" dirty="0" err="1" smtClean="0"/>
              <a:t>axonal</a:t>
            </a:r>
            <a:r>
              <a:rPr lang="sk-SK" dirty="0" smtClean="0"/>
              <a:t> </a:t>
            </a:r>
            <a:r>
              <a:rPr lang="sk-SK" dirty="0" err="1" smtClean="0"/>
              <a:t>injury</a:t>
            </a:r>
            <a:r>
              <a:rPr lang="sk-SK" dirty="0" smtClean="0"/>
              <a:t> in a </a:t>
            </a:r>
            <a:r>
              <a:rPr lang="sk-SK" dirty="0" err="1" smtClean="0"/>
              <a:t>rodent</a:t>
            </a:r>
            <a:r>
              <a:rPr lang="sk-SK" dirty="0" smtClean="0"/>
              <a:t> </a:t>
            </a:r>
            <a:r>
              <a:rPr lang="sk-SK" dirty="0" err="1" smtClean="0"/>
              <a:t>head</a:t>
            </a:r>
            <a:r>
              <a:rPr lang="sk-SK" dirty="0" smtClean="0"/>
              <a:t> </a:t>
            </a:r>
            <a:r>
              <a:rPr lang="sk-SK" dirty="0" err="1" smtClean="0"/>
              <a:t>injury</a:t>
            </a:r>
            <a:r>
              <a:rPr lang="sk-SK" dirty="0" smtClean="0"/>
              <a:t> model.” J </a:t>
            </a:r>
            <a:r>
              <a:rPr lang="sk-SK" dirty="0" err="1" smtClean="0"/>
              <a:t>Neurosurgery</a:t>
            </a:r>
            <a:r>
              <a:rPr lang="sk-SK" dirty="0" smtClean="0"/>
              <a:t> 114: 77-84 (2011).</a:t>
            </a:r>
          </a:p>
          <a:p>
            <a:r>
              <a:rPr lang="sk-SK" dirty="0" err="1" smtClean="0"/>
              <a:t>Sears</a:t>
            </a:r>
            <a:r>
              <a:rPr lang="sk-SK" dirty="0" smtClean="0"/>
              <a:t> B and </a:t>
            </a:r>
            <a:r>
              <a:rPr lang="sk-SK" dirty="0" err="1" smtClean="0"/>
              <a:t>Ricordi</a:t>
            </a:r>
            <a:r>
              <a:rPr lang="sk-SK" dirty="0" smtClean="0"/>
              <a:t> C. “</a:t>
            </a:r>
            <a:r>
              <a:rPr lang="sk-SK" dirty="0" err="1" smtClean="0">
                <a:hlinkClick r:id="rId3"/>
              </a:rPr>
              <a:t>Anti-inflammatory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nutrition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as</a:t>
            </a:r>
            <a:r>
              <a:rPr lang="sk-SK" dirty="0" smtClean="0">
                <a:hlinkClick r:id="rId3"/>
              </a:rPr>
              <a:t> a </a:t>
            </a:r>
            <a:r>
              <a:rPr lang="sk-SK" dirty="0" err="1" smtClean="0">
                <a:hlinkClick r:id="rId3"/>
              </a:rPr>
              <a:t>pharmacological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approach</a:t>
            </a:r>
            <a:r>
              <a:rPr lang="sk-SK" dirty="0" smtClean="0">
                <a:hlinkClick r:id="rId3"/>
              </a:rPr>
              <a:t> to </a:t>
            </a:r>
            <a:r>
              <a:rPr lang="sk-SK" dirty="0" err="1" smtClean="0">
                <a:hlinkClick r:id="rId3"/>
              </a:rPr>
              <a:t>treat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obesity</a:t>
            </a:r>
            <a:r>
              <a:rPr lang="sk-SK" dirty="0" smtClean="0">
                <a:hlinkClick r:id="rId3"/>
              </a:rPr>
              <a:t>.</a:t>
            </a:r>
            <a:r>
              <a:rPr lang="sk-SK" dirty="0" smtClean="0"/>
              <a:t>” J </a:t>
            </a:r>
            <a:r>
              <a:rPr lang="sk-SK" dirty="0" err="1" smtClean="0"/>
              <a:t>Obesity</a:t>
            </a:r>
            <a:r>
              <a:rPr lang="sk-SK" dirty="0" smtClean="0"/>
              <a:t> 2011: 431985 (2011).</a:t>
            </a:r>
          </a:p>
          <a:p>
            <a:r>
              <a:rPr lang="sk-SK" dirty="0" err="1" smtClean="0"/>
              <a:t>Sears</a:t>
            </a:r>
            <a:r>
              <a:rPr lang="sk-SK" dirty="0" smtClean="0"/>
              <a:t> B and </a:t>
            </a:r>
            <a:r>
              <a:rPr lang="sk-SK" dirty="0" err="1" smtClean="0"/>
              <a:t>Ricordi</a:t>
            </a:r>
            <a:r>
              <a:rPr lang="sk-SK" dirty="0" smtClean="0"/>
              <a:t> C. “</a:t>
            </a:r>
            <a:r>
              <a:rPr lang="sk-SK" dirty="0" smtClean="0">
                <a:hlinkClick r:id="rId4"/>
              </a:rPr>
              <a:t>Role </a:t>
            </a:r>
            <a:r>
              <a:rPr lang="sk-SK" dirty="0" err="1" smtClean="0">
                <a:hlinkClick r:id="rId4"/>
              </a:rPr>
              <a:t>of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fatty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acids</a:t>
            </a:r>
            <a:r>
              <a:rPr lang="sk-SK" dirty="0" smtClean="0">
                <a:hlinkClick r:id="rId4"/>
              </a:rPr>
              <a:t> and </a:t>
            </a:r>
            <a:r>
              <a:rPr lang="sk-SK" dirty="0" err="1" smtClean="0">
                <a:hlinkClick r:id="rId4"/>
              </a:rPr>
              <a:t>polyphenols</a:t>
            </a:r>
            <a:r>
              <a:rPr lang="sk-SK" dirty="0" smtClean="0">
                <a:hlinkClick r:id="rId4"/>
              </a:rPr>
              <a:t> in </a:t>
            </a:r>
            <a:r>
              <a:rPr lang="sk-SK" dirty="0" err="1" smtClean="0">
                <a:hlinkClick r:id="rId4"/>
              </a:rPr>
              <a:t>inflammatory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gene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transcription</a:t>
            </a:r>
            <a:r>
              <a:rPr lang="sk-SK" dirty="0" smtClean="0">
                <a:hlinkClick r:id="rId4"/>
              </a:rPr>
              <a:t> and </a:t>
            </a:r>
            <a:r>
              <a:rPr lang="sk-SK" dirty="0" err="1" smtClean="0">
                <a:hlinkClick r:id="rId4"/>
              </a:rPr>
              <a:t>their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impact</a:t>
            </a:r>
            <a:r>
              <a:rPr lang="sk-SK" dirty="0" smtClean="0">
                <a:hlinkClick r:id="rId4"/>
              </a:rPr>
              <a:t> on </a:t>
            </a:r>
            <a:r>
              <a:rPr lang="sk-SK" dirty="0" err="1" smtClean="0">
                <a:hlinkClick r:id="rId4"/>
              </a:rPr>
              <a:t>obesity</a:t>
            </a:r>
            <a:r>
              <a:rPr lang="sk-SK" dirty="0" smtClean="0">
                <a:hlinkClick r:id="rId4"/>
              </a:rPr>
              <a:t>, </a:t>
            </a:r>
            <a:r>
              <a:rPr lang="sk-SK" dirty="0" err="1" smtClean="0">
                <a:hlinkClick r:id="rId4"/>
              </a:rPr>
              <a:t>metabolic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syndrome</a:t>
            </a:r>
            <a:r>
              <a:rPr lang="sk-SK" dirty="0" smtClean="0">
                <a:hlinkClick r:id="rId4"/>
              </a:rPr>
              <a:t>, and diabetes.</a:t>
            </a:r>
            <a:r>
              <a:rPr lang="sk-SK" dirty="0" smtClean="0"/>
              <a:t>” Eur Rev Med </a:t>
            </a:r>
            <a:r>
              <a:rPr lang="sk-SK" dirty="0" err="1" smtClean="0"/>
              <a:t>Pharmacol</a:t>
            </a:r>
            <a:r>
              <a:rPr lang="sk-SK" dirty="0" smtClean="0"/>
              <a:t> </a:t>
            </a:r>
            <a:r>
              <a:rPr lang="sk-SK" dirty="0" err="1" smtClean="0"/>
              <a:t>Sci</a:t>
            </a:r>
            <a:r>
              <a:rPr lang="sk-SK" dirty="0" smtClean="0"/>
              <a:t> 16: 1137-1154 (2012).</a:t>
            </a:r>
          </a:p>
          <a:p>
            <a:r>
              <a:rPr lang="sk-SK" dirty="0" err="1" smtClean="0"/>
              <a:t>Lotrich</a:t>
            </a:r>
            <a:r>
              <a:rPr lang="sk-SK" dirty="0" smtClean="0"/>
              <a:t>, FE, </a:t>
            </a:r>
            <a:r>
              <a:rPr lang="sk-SK" dirty="0" err="1" smtClean="0"/>
              <a:t>Sears</a:t>
            </a:r>
            <a:r>
              <a:rPr lang="sk-SK" dirty="0" smtClean="0"/>
              <a:t>, B, and </a:t>
            </a:r>
            <a:r>
              <a:rPr lang="sk-SK" dirty="0" err="1" smtClean="0"/>
              <a:t>McNamara</a:t>
            </a:r>
            <a:r>
              <a:rPr lang="sk-SK" dirty="0" smtClean="0"/>
              <a:t> RK. “</a:t>
            </a:r>
            <a:r>
              <a:rPr lang="sk-SK" dirty="0" err="1" smtClean="0">
                <a:hlinkClick r:id="rId5"/>
              </a:rPr>
              <a:t>Elevated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ratio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of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arachidonic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acid</a:t>
            </a:r>
            <a:r>
              <a:rPr lang="sk-SK" dirty="0" smtClean="0">
                <a:hlinkClick r:id="rId5"/>
              </a:rPr>
              <a:t> to </a:t>
            </a:r>
            <a:r>
              <a:rPr lang="sk-SK" dirty="0" err="1" smtClean="0">
                <a:hlinkClick r:id="rId5"/>
              </a:rPr>
              <a:t>long-chain</a:t>
            </a:r>
            <a:r>
              <a:rPr lang="sk-SK" dirty="0" smtClean="0">
                <a:hlinkClick r:id="rId5"/>
              </a:rPr>
              <a:t> omega-3 </a:t>
            </a:r>
            <a:r>
              <a:rPr lang="sk-SK" dirty="0" err="1" smtClean="0">
                <a:hlinkClick r:id="rId5"/>
              </a:rPr>
              <a:t>fatty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acids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predicts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depression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development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following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interferon</a:t>
            </a:r>
            <a:r>
              <a:rPr lang="sk-SK" dirty="0" smtClean="0">
                <a:hlinkClick r:id="rId5"/>
              </a:rPr>
              <a:t>- </a:t>
            </a:r>
            <a:r>
              <a:rPr lang="sk-SK" dirty="0" err="1" smtClean="0">
                <a:hlinkClick r:id="rId5"/>
              </a:rPr>
              <a:t>alpha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treatment</a:t>
            </a:r>
            <a:r>
              <a:rPr lang="sk-SK" dirty="0" smtClean="0">
                <a:hlinkClick r:id="rId5"/>
              </a:rPr>
              <a:t>: </a:t>
            </a:r>
            <a:r>
              <a:rPr lang="sk-SK" dirty="0" err="1" smtClean="0">
                <a:hlinkClick r:id="rId5"/>
              </a:rPr>
              <a:t>Relationship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with</a:t>
            </a:r>
            <a:r>
              <a:rPr lang="sk-SK" dirty="0" smtClean="0">
                <a:hlinkClick r:id="rId5"/>
              </a:rPr>
              <a:t> interleukin-6.</a:t>
            </a:r>
            <a:r>
              <a:rPr lang="sk-SK" dirty="0" smtClean="0"/>
              <a:t>” </a:t>
            </a:r>
            <a:r>
              <a:rPr lang="sk-SK" dirty="0" err="1" smtClean="0"/>
              <a:t>Brain</a:t>
            </a:r>
            <a:r>
              <a:rPr lang="sk-SK" dirty="0" smtClean="0"/>
              <a:t>, </a:t>
            </a:r>
            <a:r>
              <a:rPr lang="sk-SK" dirty="0" err="1" smtClean="0"/>
              <a:t>Behavior</a:t>
            </a:r>
            <a:r>
              <a:rPr lang="sk-SK" dirty="0" smtClean="0"/>
              <a:t>, and </a:t>
            </a:r>
            <a:r>
              <a:rPr lang="sk-SK" dirty="0" err="1" smtClean="0"/>
              <a:t>Immunity</a:t>
            </a:r>
            <a:r>
              <a:rPr lang="sk-SK" dirty="0" smtClean="0"/>
              <a:t> 31: 48-53 (2013).</a:t>
            </a:r>
          </a:p>
          <a:p>
            <a:r>
              <a:rPr lang="sk-SK" dirty="0" err="1" smtClean="0"/>
              <a:t>Sears</a:t>
            </a:r>
            <a:r>
              <a:rPr lang="sk-SK" dirty="0" smtClean="0"/>
              <a:t> B, </a:t>
            </a:r>
            <a:r>
              <a:rPr lang="sk-SK" dirty="0" err="1" smtClean="0"/>
              <a:t>Bailes</a:t>
            </a:r>
            <a:r>
              <a:rPr lang="sk-SK" dirty="0" smtClean="0"/>
              <a:t> J, and </a:t>
            </a:r>
            <a:r>
              <a:rPr lang="sk-SK" dirty="0" err="1" smtClean="0"/>
              <a:t>Asselin</a:t>
            </a:r>
            <a:r>
              <a:rPr lang="sk-SK" dirty="0" smtClean="0"/>
              <a:t> B. “</a:t>
            </a:r>
            <a:r>
              <a:rPr lang="sk-SK" dirty="0" err="1" smtClean="0">
                <a:hlinkClick r:id="rId6"/>
              </a:rPr>
              <a:t>Therapeutic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uses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of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high-dose</a:t>
            </a:r>
            <a:r>
              <a:rPr lang="sk-SK" dirty="0" smtClean="0">
                <a:hlinkClick r:id="rId6"/>
              </a:rPr>
              <a:t> omega-3 </a:t>
            </a:r>
            <a:r>
              <a:rPr lang="sk-SK" dirty="0" err="1" smtClean="0">
                <a:hlinkClick r:id="rId6"/>
              </a:rPr>
              <a:t>fatty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acids</a:t>
            </a:r>
            <a:r>
              <a:rPr lang="sk-SK" dirty="0" smtClean="0">
                <a:hlinkClick r:id="rId6"/>
              </a:rPr>
              <a:t> to </a:t>
            </a:r>
            <a:r>
              <a:rPr lang="sk-SK" dirty="0" err="1" smtClean="0">
                <a:hlinkClick r:id="rId6"/>
              </a:rPr>
              <a:t>treat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comatose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patients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with</a:t>
            </a:r>
            <a:r>
              <a:rPr lang="sk-SK" dirty="0" smtClean="0">
                <a:hlinkClick r:id="rId6"/>
              </a:rPr>
              <a:t> severe </a:t>
            </a:r>
            <a:r>
              <a:rPr lang="sk-SK" dirty="0" err="1" smtClean="0">
                <a:hlinkClick r:id="rId6"/>
              </a:rPr>
              <a:t>brain</a:t>
            </a:r>
            <a:r>
              <a:rPr lang="sk-SK" dirty="0" smtClean="0">
                <a:hlinkClick r:id="rId6"/>
              </a:rPr>
              <a:t> </a:t>
            </a:r>
            <a:r>
              <a:rPr lang="sk-SK" dirty="0" err="1" smtClean="0">
                <a:hlinkClick r:id="rId6"/>
              </a:rPr>
              <a:t>injury</a:t>
            </a:r>
            <a:r>
              <a:rPr lang="sk-SK" dirty="0" smtClean="0">
                <a:hlinkClick r:id="rId6"/>
              </a:rPr>
              <a:t>.</a:t>
            </a:r>
            <a:r>
              <a:rPr lang="sk-SK" dirty="0" smtClean="0"/>
              <a:t>” </a:t>
            </a:r>
            <a:r>
              <a:rPr lang="sk-SK" dirty="0" err="1" smtClean="0"/>
              <a:t>PharmaNutrition</a:t>
            </a:r>
            <a:r>
              <a:rPr lang="sk-SK" dirty="0" smtClean="0"/>
              <a:t> 1: 86-89 (2013).</a:t>
            </a:r>
          </a:p>
          <a:p>
            <a:r>
              <a:rPr lang="sk-SK" dirty="0" err="1" smtClean="0"/>
              <a:t>Lotrich</a:t>
            </a:r>
            <a:r>
              <a:rPr lang="sk-SK" dirty="0" smtClean="0"/>
              <a:t> FE, </a:t>
            </a:r>
            <a:r>
              <a:rPr lang="sk-SK" dirty="0" err="1" smtClean="0"/>
              <a:t>Sears</a:t>
            </a:r>
            <a:r>
              <a:rPr lang="sk-SK" dirty="0" smtClean="0"/>
              <a:t> B, and </a:t>
            </a:r>
            <a:r>
              <a:rPr lang="sk-SK" dirty="0" err="1" smtClean="0"/>
              <a:t>McNamara</a:t>
            </a:r>
            <a:r>
              <a:rPr lang="sk-SK" dirty="0" smtClean="0"/>
              <a:t> R.K. “</a:t>
            </a:r>
            <a:r>
              <a:rPr lang="sk-SK" dirty="0" err="1" smtClean="0">
                <a:hlinkClick r:id="rId7"/>
              </a:rPr>
              <a:t>Anger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induced</a:t>
            </a:r>
            <a:r>
              <a:rPr lang="sk-SK" dirty="0" smtClean="0">
                <a:hlinkClick r:id="rId7"/>
              </a:rPr>
              <a:t> by </a:t>
            </a:r>
            <a:r>
              <a:rPr lang="sk-SK" dirty="0" err="1" smtClean="0">
                <a:hlinkClick r:id="rId7"/>
              </a:rPr>
              <a:t>interferon-alpha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is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moderated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by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ratio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of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arachidonic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acid</a:t>
            </a:r>
            <a:r>
              <a:rPr lang="sk-SK" dirty="0" smtClean="0">
                <a:hlinkClick r:id="rId7"/>
              </a:rPr>
              <a:t> to omega-3 </a:t>
            </a:r>
            <a:r>
              <a:rPr lang="sk-SK" dirty="0" err="1" smtClean="0">
                <a:hlinkClick r:id="rId7"/>
              </a:rPr>
              <a:t>fatty</a:t>
            </a:r>
            <a:r>
              <a:rPr lang="sk-SK" dirty="0" smtClean="0">
                <a:hlinkClick r:id="rId7"/>
              </a:rPr>
              <a:t> </a:t>
            </a:r>
            <a:r>
              <a:rPr lang="sk-SK" dirty="0" err="1" smtClean="0">
                <a:hlinkClick r:id="rId7"/>
              </a:rPr>
              <a:t>acids</a:t>
            </a:r>
            <a:r>
              <a:rPr lang="sk-SK" dirty="0" smtClean="0">
                <a:hlinkClick r:id="rId7"/>
              </a:rPr>
              <a:t>.</a:t>
            </a:r>
            <a:r>
              <a:rPr lang="sk-SK" dirty="0" smtClean="0"/>
              <a:t>” J </a:t>
            </a:r>
            <a:r>
              <a:rPr lang="sk-SK" dirty="0" err="1" smtClean="0"/>
              <a:t>Psychosomatic</a:t>
            </a:r>
            <a:r>
              <a:rPr lang="sk-SK" dirty="0" smtClean="0"/>
              <a:t> </a:t>
            </a:r>
            <a:r>
              <a:rPr lang="sk-SK" dirty="0" err="1" smtClean="0"/>
              <a:t>Res</a:t>
            </a:r>
            <a:r>
              <a:rPr lang="sk-SK" dirty="0" smtClean="0"/>
              <a:t> 75:475-483 (2013).</a:t>
            </a:r>
          </a:p>
          <a:p>
            <a:r>
              <a:rPr lang="sk-SK" dirty="0" err="1" smtClean="0"/>
              <a:t>McNamara</a:t>
            </a:r>
            <a:r>
              <a:rPr lang="sk-SK" dirty="0" smtClean="0"/>
              <a:t> RK, </a:t>
            </a:r>
            <a:r>
              <a:rPr lang="sk-SK" dirty="0" err="1" smtClean="0"/>
              <a:t>Perry</a:t>
            </a:r>
            <a:r>
              <a:rPr lang="sk-SK" dirty="0" smtClean="0"/>
              <a:t> M, and </a:t>
            </a:r>
            <a:r>
              <a:rPr lang="sk-SK" dirty="0" err="1" smtClean="0"/>
              <a:t>Sears</a:t>
            </a:r>
            <a:r>
              <a:rPr lang="sk-SK" dirty="0" smtClean="0"/>
              <a:t>, B. “</a:t>
            </a:r>
            <a:r>
              <a:rPr lang="sk-SK" dirty="0" err="1" smtClean="0">
                <a:hlinkClick r:id="rId8"/>
              </a:rPr>
              <a:t>Dissociation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of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C-reactive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protein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levels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from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long-chain</a:t>
            </a:r>
            <a:r>
              <a:rPr lang="sk-SK" dirty="0" smtClean="0">
                <a:hlinkClick r:id="rId8"/>
              </a:rPr>
              <a:t> omega-3 </a:t>
            </a:r>
            <a:r>
              <a:rPr lang="sk-SK" dirty="0" err="1" smtClean="0">
                <a:hlinkClick r:id="rId8"/>
              </a:rPr>
              <a:t>fatty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acid</a:t>
            </a:r>
            <a:r>
              <a:rPr lang="sk-SK" dirty="0" smtClean="0">
                <a:hlinkClick r:id="rId8"/>
              </a:rPr>
              <a:t> status and </a:t>
            </a:r>
            <a:r>
              <a:rPr lang="sk-SK" dirty="0" err="1" smtClean="0">
                <a:hlinkClick r:id="rId8"/>
              </a:rPr>
              <a:t>anti-depressant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response</a:t>
            </a:r>
            <a:r>
              <a:rPr lang="sk-SK" dirty="0" smtClean="0">
                <a:hlinkClick r:id="rId8"/>
              </a:rPr>
              <a:t> in </a:t>
            </a:r>
            <a:r>
              <a:rPr lang="sk-SK" dirty="0" err="1" smtClean="0">
                <a:hlinkClick r:id="rId8"/>
              </a:rPr>
              <a:t>adolescents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with</a:t>
            </a:r>
            <a:r>
              <a:rPr lang="sk-SK" dirty="0" smtClean="0">
                <a:hlinkClick r:id="rId8"/>
              </a:rPr>
              <a:t> major </a:t>
            </a:r>
            <a:r>
              <a:rPr lang="sk-SK" dirty="0" err="1" smtClean="0">
                <a:hlinkClick r:id="rId8"/>
              </a:rPr>
              <a:t>depressive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disorder</a:t>
            </a:r>
            <a:r>
              <a:rPr lang="sk-SK" dirty="0" smtClean="0">
                <a:hlinkClick r:id="rId8"/>
              </a:rPr>
              <a:t>: </a:t>
            </a:r>
            <a:r>
              <a:rPr lang="sk-SK" dirty="0" err="1" smtClean="0">
                <a:hlinkClick r:id="rId8"/>
              </a:rPr>
              <a:t>an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open-label</a:t>
            </a:r>
            <a:r>
              <a:rPr lang="sk-SK" dirty="0" smtClean="0">
                <a:hlinkClick r:id="rId8"/>
              </a:rPr>
              <a:t> </a:t>
            </a:r>
            <a:r>
              <a:rPr lang="sk-SK" dirty="0" err="1" smtClean="0">
                <a:hlinkClick r:id="rId8"/>
              </a:rPr>
              <a:t>dose-ranging</a:t>
            </a:r>
            <a:r>
              <a:rPr lang="sk-SK" dirty="0" smtClean="0">
                <a:hlinkClick r:id="rId8"/>
              </a:rPr>
              <a:t> trial.</a:t>
            </a:r>
            <a:r>
              <a:rPr lang="sk-SK" dirty="0" smtClean="0"/>
              <a:t>” J </a:t>
            </a:r>
            <a:r>
              <a:rPr lang="sk-SK" dirty="0" err="1" smtClean="0"/>
              <a:t>Nutr</a:t>
            </a:r>
            <a:r>
              <a:rPr lang="sk-SK" dirty="0" smtClean="0"/>
              <a:t> </a:t>
            </a:r>
            <a:r>
              <a:rPr lang="sk-SK" dirty="0" err="1" smtClean="0"/>
              <a:t>Therapeutics</a:t>
            </a:r>
            <a:r>
              <a:rPr lang="sk-SK" dirty="0" smtClean="0"/>
              <a:t> 2:235-243 (2013).</a:t>
            </a:r>
          </a:p>
          <a:p>
            <a:r>
              <a:rPr lang="sk-SK" dirty="0" smtClean="0"/>
              <a:t>Georgiou T, </a:t>
            </a:r>
            <a:r>
              <a:rPr lang="sk-SK" dirty="0" err="1" smtClean="0"/>
              <a:t>Neokleous</a:t>
            </a:r>
            <a:r>
              <a:rPr lang="sk-SK" dirty="0" smtClean="0"/>
              <a:t> A, </a:t>
            </a:r>
            <a:r>
              <a:rPr lang="sk-SK" dirty="0" err="1" smtClean="0"/>
              <a:t>Nikolaou</a:t>
            </a:r>
            <a:r>
              <a:rPr lang="sk-SK" dirty="0" smtClean="0"/>
              <a:t> D, and </a:t>
            </a:r>
            <a:r>
              <a:rPr lang="sk-SK" dirty="0" err="1" smtClean="0"/>
              <a:t>Sears</a:t>
            </a:r>
            <a:r>
              <a:rPr lang="sk-SK" dirty="0" smtClean="0"/>
              <a:t> B. “</a:t>
            </a:r>
            <a:r>
              <a:rPr lang="sk-SK" dirty="0" smtClean="0">
                <a:hlinkClick r:id="rId9"/>
              </a:rPr>
              <a:t>Pilot study </a:t>
            </a:r>
            <a:r>
              <a:rPr lang="sk-SK" dirty="0" err="1" smtClean="0">
                <a:hlinkClick r:id="rId9"/>
              </a:rPr>
              <a:t>for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treating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dry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age-related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macular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degeneration</a:t>
            </a:r>
            <a:r>
              <a:rPr lang="sk-SK" dirty="0" smtClean="0">
                <a:hlinkClick r:id="rId9"/>
              </a:rPr>
              <a:t> (AMD) </a:t>
            </a:r>
            <a:r>
              <a:rPr lang="sk-SK" dirty="0" err="1" smtClean="0">
                <a:hlinkClick r:id="rId9"/>
              </a:rPr>
              <a:t>with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high-dose</a:t>
            </a:r>
            <a:r>
              <a:rPr lang="sk-SK" dirty="0" smtClean="0">
                <a:hlinkClick r:id="rId9"/>
              </a:rPr>
              <a:t> omega-3 </a:t>
            </a:r>
            <a:r>
              <a:rPr lang="sk-SK" dirty="0" err="1" smtClean="0">
                <a:hlinkClick r:id="rId9"/>
              </a:rPr>
              <a:t>fatty</a:t>
            </a:r>
            <a:r>
              <a:rPr lang="sk-SK" dirty="0" smtClean="0">
                <a:hlinkClick r:id="rId9"/>
              </a:rPr>
              <a:t> </a:t>
            </a:r>
            <a:r>
              <a:rPr lang="sk-SK" dirty="0" err="1" smtClean="0">
                <a:hlinkClick r:id="rId9"/>
              </a:rPr>
              <a:t>acids</a:t>
            </a:r>
            <a:r>
              <a:rPr lang="sk-SK" dirty="0" smtClean="0">
                <a:hlinkClick r:id="rId9"/>
              </a:rPr>
              <a:t>.</a:t>
            </a:r>
            <a:r>
              <a:rPr lang="sk-SK" dirty="0" smtClean="0"/>
              <a:t>” </a:t>
            </a:r>
            <a:r>
              <a:rPr lang="sk-SK" dirty="0" err="1" smtClean="0"/>
              <a:t>PharmaNutrition</a:t>
            </a:r>
            <a:r>
              <a:rPr lang="sk-SK" dirty="0" smtClean="0"/>
              <a:t> 2:8-11 (2014).</a:t>
            </a:r>
          </a:p>
          <a:p>
            <a:r>
              <a:rPr lang="sk-SK" dirty="0" err="1" smtClean="0"/>
              <a:t>Sears</a:t>
            </a:r>
            <a:r>
              <a:rPr lang="sk-SK" dirty="0" smtClean="0"/>
              <a:t> B and </a:t>
            </a:r>
            <a:r>
              <a:rPr lang="sk-SK" dirty="0" err="1" smtClean="0"/>
              <a:t>Perry</a:t>
            </a:r>
            <a:r>
              <a:rPr lang="sk-SK" dirty="0" smtClean="0"/>
              <a:t> M. “</a:t>
            </a:r>
            <a:r>
              <a:rPr lang="sk-SK" dirty="0" err="1" smtClean="0">
                <a:hlinkClick r:id="rId10"/>
              </a:rPr>
              <a:t>The</a:t>
            </a:r>
            <a:r>
              <a:rPr lang="sk-SK" dirty="0" smtClean="0">
                <a:hlinkClick r:id="rId10"/>
              </a:rPr>
              <a:t> role </a:t>
            </a:r>
            <a:r>
              <a:rPr lang="sk-SK" dirty="0" err="1" smtClean="0">
                <a:hlinkClick r:id="rId10"/>
              </a:rPr>
              <a:t>of</a:t>
            </a:r>
            <a:r>
              <a:rPr lang="sk-SK" dirty="0" smtClean="0">
                <a:hlinkClick r:id="rId10"/>
              </a:rPr>
              <a:t> </a:t>
            </a:r>
            <a:r>
              <a:rPr lang="sk-SK" dirty="0" err="1" smtClean="0">
                <a:hlinkClick r:id="rId10"/>
              </a:rPr>
              <a:t>fatty</a:t>
            </a:r>
            <a:r>
              <a:rPr lang="sk-SK" dirty="0" smtClean="0">
                <a:hlinkClick r:id="rId10"/>
              </a:rPr>
              <a:t> </a:t>
            </a:r>
            <a:r>
              <a:rPr lang="sk-SK" dirty="0" err="1" smtClean="0">
                <a:hlinkClick r:id="rId10"/>
              </a:rPr>
              <a:t>acids</a:t>
            </a:r>
            <a:r>
              <a:rPr lang="sk-SK" dirty="0" smtClean="0">
                <a:hlinkClick r:id="rId10"/>
              </a:rPr>
              <a:t> in </a:t>
            </a:r>
            <a:r>
              <a:rPr lang="sk-SK" dirty="0" err="1" smtClean="0">
                <a:hlinkClick r:id="rId10"/>
              </a:rPr>
              <a:t>insulin</a:t>
            </a:r>
            <a:r>
              <a:rPr lang="sk-SK" dirty="0" smtClean="0">
                <a:hlinkClick r:id="rId10"/>
              </a:rPr>
              <a:t> </a:t>
            </a:r>
            <a:r>
              <a:rPr lang="sk-SK" dirty="0" err="1" smtClean="0">
                <a:hlinkClick r:id="rId10"/>
              </a:rPr>
              <a:t>resistance</a:t>
            </a:r>
            <a:r>
              <a:rPr lang="sk-SK" dirty="0" smtClean="0">
                <a:hlinkClick r:id="rId10"/>
              </a:rPr>
              <a:t>.</a:t>
            </a:r>
            <a:r>
              <a:rPr lang="sk-SK" dirty="0" smtClean="0"/>
              <a:t>” </a:t>
            </a:r>
            <a:r>
              <a:rPr lang="sk-SK" dirty="0" err="1" smtClean="0"/>
              <a:t>Lipids</a:t>
            </a:r>
            <a:r>
              <a:rPr lang="sk-SK" dirty="0" smtClean="0"/>
              <a:t> </a:t>
            </a:r>
            <a:r>
              <a:rPr lang="sk-SK" dirty="0" err="1" smtClean="0"/>
              <a:t>Health</a:t>
            </a:r>
            <a:r>
              <a:rPr lang="sk-SK" dirty="0" smtClean="0"/>
              <a:t> </a:t>
            </a:r>
            <a:r>
              <a:rPr lang="sk-SK" dirty="0" err="1" smtClean="0"/>
              <a:t>Disease</a:t>
            </a:r>
            <a:r>
              <a:rPr lang="sk-SK" dirty="0" smtClean="0"/>
              <a:t>. 14:121 (2015).</a:t>
            </a:r>
          </a:p>
          <a:p>
            <a:r>
              <a:rPr lang="sk-SK" dirty="0" err="1" smtClean="0"/>
              <a:t>Sears</a:t>
            </a:r>
            <a:r>
              <a:rPr lang="sk-SK" dirty="0" smtClean="0"/>
              <a:t> B. “</a:t>
            </a:r>
            <a:r>
              <a:rPr lang="sk-SK" dirty="0" err="1" smtClean="0">
                <a:hlinkClick r:id="rId11"/>
              </a:rPr>
              <a:t>Anti-inflammatory</a:t>
            </a:r>
            <a:r>
              <a:rPr lang="sk-SK" dirty="0" smtClean="0">
                <a:hlinkClick r:id="rId11"/>
              </a:rPr>
              <a:t> </a:t>
            </a:r>
            <a:r>
              <a:rPr lang="sk-SK" dirty="0" err="1" smtClean="0">
                <a:hlinkClick r:id="rId11"/>
              </a:rPr>
              <a:t>diets</a:t>
            </a:r>
            <a:r>
              <a:rPr lang="sk-SK" dirty="0" smtClean="0">
                <a:hlinkClick r:id="rId11"/>
              </a:rPr>
              <a:t>.</a:t>
            </a:r>
            <a:r>
              <a:rPr lang="sk-SK" dirty="0" smtClean="0"/>
              <a:t>” J Am </a:t>
            </a:r>
            <a:r>
              <a:rPr lang="sk-SK" dirty="0" err="1" smtClean="0"/>
              <a:t>Coll</a:t>
            </a:r>
            <a:r>
              <a:rPr lang="sk-SK" dirty="0" smtClean="0"/>
              <a:t> </a:t>
            </a:r>
            <a:r>
              <a:rPr lang="sk-SK" dirty="0" err="1" smtClean="0"/>
              <a:t>Nutr</a:t>
            </a:r>
            <a:r>
              <a:rPr lang="sk-SK" dirty="0" smtClean="0"/>
              <a:t> 34: </a:t>
            </a:r>
            <a:r>
              <a:rPr lang="sk-SK" dirty="0" err="1" smtClean="0"/>
              <a:t>Suppl</a:t>
            </a:r>
            <a:r>
              <a:rPr lang="sk-SK" dirty="0" smtClean="0"/>
              <a:t> 1 14-21 (2015).</a:t>
            </a:r>
          </a:p>
          <a:p>
            <a:r>
              <a:rPr lang="sk-SK" dirty="0" err="1" smtClean="0"/>
              <a:t>Lotrich</a:t>
            </a:r>
            <a:r>
              <a:rPr lang="sk-SK" dirty="0" smtClean="0"/>
              <a:t> FE, </a:t>
            </a:r>
            <a:r>
              <a:rPr lang="sk-SK" dirty="0" err="1" smtClean="0"/>
              <a:t>Sears</a:t>
            </a:r>
            <a:r>
              <a:rPr lang="sk-SK" dirty="0" smtClean="0"/>
              <a:t> B, and </a:t>
            </a:r>
            <a:r>
              <a:rPr lang="sk-SK" dirty="0" err="1" smtClean="0"/>
              <a:t>McNamara</a:t>
            </a:r>
            <a:r>
              <a:rPr lang="sk-SK" dirty="0" smtClean="0"/>
              <a:t> RK. “</a:t>
            </a:r>
            <a:r>
              <a:rPr lang="sk-SK" dirty="0" err="1" smtClean="0">
                <a:hlinkClick r:id="rId12"/>
              </a:rPr>
              <a:t>Polyunsaturated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fatty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acids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moderate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the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effect</a:t>
            </a:r>
            <a:r>
              <a:rPr lang="sk-SK" dirty="0" smtClean="0">
                <a:hlinkClick r:id="rId12"/>
              </a:rPr>
              <a:t> </a:t>
            </a:r>
            <a:r>
              <a:rPr lang="sk-SK" dirty="0" err="1" smtClean="0">
                <a:hlinkClick r:id="rId12"/>
              </a:rPr>
              <a:t>of</a:t>
            </a:r>
            <a:r>
              <a:rPr lang="sk-SK" dirty="0" smtClean="0">
                <a:hlinkClick r:id="rId12"/>
              </a:rPr>
              <a:t> poor </a:t>
            </a:r>
            <a:r>
              <a:rPr lang="sk-SK" dirty="0" err="1" smtClean="0">
                <a:hlinkClick r:id="rId12"/>
              </a:rPr>
              <a:t>sleep</a:t>
            </a:r>
            <a:r>
              <a:rPr lang="sk-SK" dirty="0" smtClean="0">
                <a:hlinkClick r:id="rId12"/>
              </a:rPr>
              <a:t> on </a:t>
            </a:r>
            <a:r>
              <a:rPr lang="sk-SK" dirty="0" err="1" smtClean="0">
                <a:hlinkClick r:id="rId12"/>
              </a:rPr>
              <a:t>depression</a:t>
            </a:r>
            <a:r>
              <a:rPr lang="sk-SK" dirty="0" smtClean="0">
                <a:hlinkClick r:id="rId12"/>
              </a:rPr>
              <a:t> risk.</a:t>
            </a:r>
            <a:r>
              <a:rPr lang="sk-SK" dirty="0" smtClean="0"/>
              <a:t>” </a:t>
            </a:r>
            <a:r>
              <a:rPr lang="sk-SK" dirty="0" err="1" smtClean="0"/>
              <a:t>Prostaglandins</a:t>
            </a:r>
            <a:r>
              <a:rPr lang="sk-SK" dirty="0" smtClean="0"/>
              <a:t> </a:t>
            </a:r>
            <a:r>
              <a:rPr lang="sk-SK" dirty="0" err="1" smtClean="0"/>
              <a:t>Leukot</a:t>
            </a:r>
            <a:r>
              <a:rPr lang="sk-SK" dirty="0" smtClean="0"/>
              <a:t> </a:t>
            </a:r>
            <a:r>
              <a:rPr lang="sk-SK" dirty="0" err="1" smtClean="0"/>
              <a:t>Fatty</a:t>
            </a:r>
            <a:r>
              <a:rPr lang="sk-SK" dirty="0" smtClean="0"/>
              <a:t> </a:t>
            </a:r>
            <a:r>
              <a:rPr lang="sk-SK" dirty="0" err="1" smtClean="0"/>
              <a:t>Acids</a:t>
            </a:r>
            <a:r>
              <a:rPr lang="sk-SK" dirty="0" smtClean="0"/>
              <a:t> 106: 19-25 (2016).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300 </a:t>
            </a:r>
            <a:r>
              <a:rPr lang="sk-SK" dirty="0" err="1" smtClean="0"/>
              <a:t>ludí</a:t>
            </a:r>
            <a:r>
              <a:rPr lang="sk-SK" dirty="0" smtClean="0"/>
              <a:t> s nadváhou</a:t>
            </a:r>
          </a:p>
          <a:p>
            <a:pPr lvl="1"/>
            <a:r>
              <a:rPr lang="en-US" dirty="0" smtClean="0"/>
              <a:t>low-</a:t>
            </a:r>
            <a:r>
              <a:rPr lang="en-US" dirty="0" err="1" smtClean="0"/>
              <a:t>carb</a:t>
            </a:r>
            <a:r>
              <a:rPr lang="en-US" dirty="0" smtClean="0"/>
              <a:t> (Atkins), </a:t>
            </a:r>
            <a:endParaRPr lang="sk-SK" dirty="0" smtClean="0"/>
          </a:p>
          <a:p>
            <a:pPr lvl="1"/>
            <a:r>
              <a:rPr lang="en-US" dirty="0" smtClean="0"/>
              <a:t>low-fat (</a:t>
            </a:r>
            <a:r>
              <a:rPr lang="en-US" dirty="0" err="1" smtClean="0"/>
              <a:t>Ornish</a:t>
            </a:r>
            <a:r>
              <a:rPr lang="en-US" dirty="0" smtClean="0"/>
              <a:t>), </a:t>
            </a:r>
            <a:endParaRPr lang="sk-SK" dirty="0" smtClean="0"/>
          </a:p>
          <a:p>
            <a:pPr lvl="1"/>
            <a:r>
              <a:rPr lang="en-US" dirty="0" smtClean="0"/>
              <a:t>low-saturated-fat/moderate-</a:t>
            </a:r>
            <a:r>
              <a:rPr lang="en-US" dirty="0" err="1" smtClean="0"/>
              <a:t>carb</a:t>
            </a:r>
            <a:r>
              <a:rPr lang="en-US" dirty="0" smtClean="0"/>
              <a:t> (LEARN) </a:t>
            </a:r>
            <a:endParaRPr lang="sk-SK" dirty="0" smtClean="0"/>
          </a:p>
          <a:p>
            <a:pPr lvl="1"/>
            <a:r>
              <a:rPr lang="en-US" dirty="0" smtClean="0"/>
              <a:t>Zone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dirty="0" smtClean="0"/>
              <a:t>Dva mesiace: všetci schudli o cca 3 kilá – </a:t>
            </a:r>
            <a:r>
              <a:rPr lang="sk-SK" dirty="0" err="1" smtClean="0"/>
              <a:t>Atkins</a:t>
            </a:r>
            <a:r>
              <a:rPr lang="sk-SK" dirty="0" smtClean="0"/>
              <a:t> 4,5kg</a:t>
            </a:r>
            <a:r>
              <a:rPr lang="en-US" dirty="0" smtClean="0"/>
              <a:t> 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dirty="0" smtClean="0"/>
              <a:t>Rok:</a:t>
            </a:r>
          </a:p>
          <a:p>
            <a:pPr lvl="1"/>
            <a:r>
              <a:rPr lang="en-US" dirty="0" smtClean="0"/>
              <a:t>low-</a:t>
            </a:r>
            <a:r>
              <a:rPr lang="en-US" dirty="0" err="1" smtClean="0"/>
              <a:t>carb</a:t>
            </a:r>
            <a:r>
              <a:rPr lang="en-US" dirty="0" smtClean="0"/>
              <a:t> (Atkins)</a:t>
            </a:r>
            <a:r>
              <a:rPr lang="sk-SK" dirty="0" smtClean="0"/>
              <a:t> – 5kg</a:t>
            </a:r>
          </a:p>
          <a:p>
            <a:pPr lvl="1"/>
            <a:r>
              <a:rPr lang="en-US" dirty="0" smtClean="0"/>
              <a:t>low-fat (</a:t>
            </a:r>
            <a:r>
              <a:rPr lang="en-US" dirty="0" err="1" smtClean="0"/>
              <a:t>Ornish</a:t>
            </a:r>
            <a:r>
              <a:rPr lang="en-US" dirty="0" smtClean="0"/>
              <a:t>)</a:t>
            </a:r>
            <a:r>
              <a:rPr lang="sk-SK" dirty="0" smtClean="0"/>
              <a:t> – 2,5kg</a:t>
            </a:r>
          </a:p>
          <a:p>
            <a:pPr lvl="1"/>
            <a:r>
              <a:rPr lang="en-US" dirty="0" smtClean="0"/>
              <a:t>low-saturated-fat/moderate-</a:t>
            </a:r>
            <a:r>
              <a:rPr lang="en-US" dirty="0" err="1" smtClean="0"/>
              <a:t>carb</a:t>
            </a:r>
            <a:r>
              <a:rPr lang="en-US" dirty="0" smtClean="0"/>
              <a:t> (LEARN)</a:t>
            </a:r>
            <a:r>
              <a:rPr lang="sk-SK" dirty="0" smtClean="0"/>
              <a:t> – 3kg</a:t>
            </a:r>
          </a:p>
          <a:p>
            <a:pPr lvl="1"/>
            <a:r>
              <a:rPr lang="en-US" dirty="0" smtClean="0"/>
              <a:t>Zone</a:t>
            </a:r>
            <a:r>
              <a:rPr lang="sk-SK" dirty="0" smtClean="0"/>
              <a:t> - 2,3kg</a:t>
            </a:r>
          </a:p>
          <a:p>
            <a:pPr lvl="1"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300 </a:t>
            </a:r>
            <a:r>
              <a:rPr lang="sk-SK" dirty="0" err="1" smtClean="0"/>
              <a:t>ludí</a:t>
            </a:r>
            <a:r>
              <a:rPr lang="sk-SK" dirty="0" smtClean="0"/>
              <a:t> s nadváhou</a:t>
            </a:r>
          </a:p>
          <a:p>
            <a:pPr lvl="1"/>
            <a:r>
              <a:rPr lang="en-US" dirty="0" smtClean="0"/>
              <a:t>low-</a:t>
            </a:r>
            <a:r>
              <a:rPr lang="en-US" dirty="0" err="1" smtClean="0"/>
              <a:t>carb</a:t>
            </a:r>
            <a:r>
              <a:rPr lang="en-US" dirty="0" smtClean="0"/>
              <a:t> (Atkins) </a:t>
            </a:r>
            <a:endParaRPr lang="sk-SK" dirty="0" smtClean="0"/>
          </a:p>
          <a:p>
            <a:pPr lvl="1"/>
            <a:r>
              <a:rPr lang="sk-SK" dirty="0" err="1" smtClean="0"/>
              <a:t>Weight</a:t>
            </a:r>
            <a:r>
              <a:rPr lang="sk-SK" dirty="0" smtClean="0"/>
              <a:t> </a:t>
            </a:r>
            <a:r>
              <a:rPr lang="sk-SK" dirty="0" err="1" smtClean="0"/>
              <a:t>Watchers</a:t>
            </a:r>
            <a:endParaRPr lang="sk-SK" dirty="0" smtClean="0"/>
          </a:p>
          <a:p>
            <a:pPr lvl="1"/>
            <a:r>
              <a:rPr lang="en-US" dirty="0" smtClean="0"/>
              <a:t>low-fat (</a:t>
            </a:r>
            <a:r>
              <a:rPr lang="en-US" dirty="0" err="1" smtClean="0"/>
              <a:t>Ornish</a:t>
            </a:r>
            <a:r>
              <a:rPr lang="en-US" dirty="0" smtClean="0"/>
              <a:t>)</a:t>
            </a:r>
            <a:endParaRPr lang="sk-SK" dirty="0" smtClean="0"/>
          </a:p>
          <a:p>
            <a:pPr lvl="1"/>
            <a:r>
              <a:rPr lang="en-US" dirty="0" smtClean="0"/>
              <a:t>Zone</a:t>
            </a:r>
            <a:endParaRPr lang="sk-SK" dirty="0" smtClean="0"/>
          </a:p>
          <a:p>
            <a:pPr lvl="1"/>
            <a:endParaRPr lang="sk-SK" dirty="0" smtClean="0"/>
          </a:p>
          <a:p>
            <a:pPr lvl="1">
              <a:buNone/>
            </a:pPr>
            <a:r>
              <a:rPr lang="sk-SK" dirty="0" smtClean="0"/>
              <a:t>Po roku:</a:t>
            </a:r>
          </a:p>
          <a:p>
            <a:pPr lvl="1"/>
            <a:r>
              <a:rPr lang="en-US" dirty="0" smtClean="0"/>
              <a:t>low-</a:t>
            </a:r>
            <a:r>
              <a:rPr lang="en-US" dirty="0" err="1" smtClean="0"/>
              <a:t>carb</a:t>
            </a:r>
            <a:r>
              <a:rPr lang="en-US" dirty="0" smtClean="0"/>
              <a:t> (Atkins) </a:t>
            </a:r>
            <a:r>
              <a:rPr lang="sk-SK" dirty="0" smtClean="0"/>
              <a:t>– 2,5kg</a:t>
            </a:r>
          </a:p>
          <a:p>
            <a:pPr lvl="1"/>
            <a:r>
              <a:rPr lang="sk-SK" dirty="0" err="1" smtClean="0"/>
              <a:t>Weight</a:t>
            </a:r>
            <a:r>
              <a:rPr lang="sk-SK" dirty="0" smtClean="0"/>
              <a:t> </a:t>
            </a:r>
            <a:r>
              <a:rPr lang="sk-SK" dirty="0" err="1" smtClean="0"/>
              <a:t>Watchers</a:t>
            </a:r>
            <a:r>
              <a:rPr lang="sk-SK" dirty="0" smtClean="0"/>
              <a:t> – 3kg</a:t>
            </a:r>
          </a:p>
          <a:p>
            <a:pPr lvl="1"/>
            <a:r>
              <a:rPr lang="en-US" dirty="0" smtClean="0"/>
              <a:t>low-fat (</a:t>
            </a:r>
            <a:r>
              <a:rPr lang="en-US" dirty="0" err="1" smtClean="0"/>
              <a:t>Ornish</a:t>
            </a:r>
            <a:r>
              <a:rPr lang="en-US" dirty="0" smtClean="0"/>
              <a:t>)</a:t>
            </a:r>
            <a:r>
              <a:rPr lang="sk-SK" dirty="0" smtClean="0"/>
              <a:t> - 4kg</a:t>
            </a:r>
          </a:p>
          <a:p>
            <a:pPr lvl="1"/>
            <a:r>
              <a:rPr lang="en-US" dirty="0" smtClean="0"/>
              <a:t>Zone</a:t>
            </a:r>
            <a:r>
              <a:rPr lang="sk-SK" dirty="0" smtClean="0"/>
              <a:t> - 3,5kg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Všetky skupiny u 10% sledovaných znížili o 8-10% telesnej hmotnosti</a:t>
            </a:r>
          </a:p>
          <a:p>
            <a:pPr lvl="1"/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endParaRPr lang="sk-SK" dirty="0"/>
          </a:p>
        </p:txBody>
      </p:sp>
      <p:sp>
        <p:nvSpPr>
          <p:cNvPr id="3074" name="AutoShape 2" descr="Image result for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Image result for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Image result for 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551" y="1036093"/>
            <a:ext cx="4775049" cy="285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Štúdia z roku 2014 – </a:t>
            </a:r>
            <a:r>
              <a:rPr lang="en-US" dirty="0" smtClean="0"/>
              <a:t>Circulation: Cardiovascular Quality and Outcomes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en-US" dirty="0" smtClean="0"/>
              <a:t> Atkins, South Beach, Weight Watchers </a:t>
            </a:r>
            <a:r>
              <a:rPr lang="sk-SK" dirty="0" smtClean="0"/>
              <a:t>a</a:t>
            </a:r>
            <a:r>
              <a:rPr lang="en-US" dirty="0" smtClean="0"/>
              <a:t> the Zone diet</a:t>
            </a:r>
            <a:r>
              <a:rPr lang="sk-SK" dirty="0" smtClean="0"/>
              <a:t>:</a:t>
            </a:r>
          </a:p>
          <a:p>
            <a:endParaRPr lang="sk-SK" dirty="0" smtClean="0"/>
          </a:p>
          <a:p>
            <a:r>
              <a:rPr lang="sk-SK" dirty="0" smtClean="0"/>
              <a:t>Ani jedna nepreukázala viac ako 5% stratu hmotnosti y dlhodobého hľadiska (2roky+)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Finančný rozbor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Výber potravín!</a:t>
            </a:r>
          </a:p>
          <a:p>
            <a:endParaRPr lang="sk-SK" dirty="0" smtClean="0"/>
          </a:p>
          <a:p>
            <a:r>
              <a:rPr lang="sk-SK" dirty="0" smtClean="0"/>
              <a:t>Vstupné náklady (váha, odmerky)</a:t>
            </a:r>
          </a:p>
          <a:p>
            <a:endParaRPr lang="sk-SK" dirty="0" smtClean="0"/>
          </a:p>
          <a:p>
            <a:r>
              <a:rPr lang="sk-SK" dirty="0" smtClean="0"/>
              <a:t>Denne: 220kc (zelenina, ovocie, orechy, losos, </a:t>
            </a:r>
            <a:r>
              <a:rPr lang="sk-SK" dirty="0" err="1" smtClean="0"/>
              <a:t>vajicka</a:t>
            </a:r>
            <a:r>
              <a:rPr lang="sk-SK" dirty="0" smtClean="0"/>
              <a:t>, kura)</a:t>
            </a:r>
          </a:p>
          <a:p>
            <a:r>
              <a:rPr lang="sk-SK" dirty="0" smtClean="0"/>
              <a:t>2 týždne cca 2800</a:t>
            </a:r>
          </a:p>
          <a:p>
            <a:endParaRPr lang="sk-SK" dirty="0"/>
          </a:p>
        </p:txBody>
      </p:sp>
      <p:pic>
        <p:nvPicPr>
          <p:cNvPr id="1026" name="Picture 2" descr="Image result for euro vs 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333750" cy="2211917"/>
          </a:xfrm>
          <a:prstGeom prst="rect">
            <a:avLst/>
          </a:prstGeom>
          <a:noFill/>
        </p:spPr>
      </p:pic>
      <p:sp>
        <p:nvSpPr>
          <p:cNvPr id="1028" name="AutoShape 4" descr="Image result for coins e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Image result for coins eu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0"/>
            <a:ext cx="3276600" cy="2195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80488"/>
            <a:ext cx="8229600" cy="4325112"/>
          </a:xfrm>
        </p:spPr>
        <p:txBody>
          <a:bodyPr/>
          <a:lstStyle/>
          <a:p>
            <a:r>
              <a:rPr lang="sk-SK" dirty="0" smtClean="0"/>
              <a:t>Protizápalová </a:t>
            </a:r>
            <a:r>
              <a:rPr lang="sk-SK" dirty="0" err="1" smtClean="0"/>
              <a:t>dieta</a:t>
            </a:r>
            <a:endParaRPr lang="sk-SK" dirty="0" smtClean="0"/>
          </a:p>
          <a:p>
            <a:r>
              <a:rPr lang="sk-SK" dirty="0" smtClean="0"/>
              <a:t>Kvalita a MNOŽSTVO</a:t>
            </a:r>
          </a:p>
          <a:p>
            <a:r>
              <a:rPr lang="en-US" dirty="0" smtClean="0"/>
              <a:t> 0.75 </a:t>
            </a:r>
            <a:r>
              <a:rPr lang="sk-SK" dirty="0" smtClean="0"/>
              <a:t>– </a:t>
            </a:r>
            <a:r>
              <a:rPr lang="sk-SK" sz="1800" dirty="0" smtClean="0"/>
              <a:t>“</a:t>
            </a:r>
            <a:r>
              <a:rPr lang="en-US" sz="1800" dirty="0" smtClean="0"/>
              <a:t>ratio between proteins and carbohydrates</a:t>
            </a:r>
            <a:r>
              <a:rPr lang="sk-SK" sz="1800" dirty="0" smtClean="0"/>
              <a:t>“</a:t>
            </a:r>
            <a:r>
              <a:rPr lang="sk-SK" dirty="0" smtClean="0"/>
              <a:t> = pomer bielkovín so sacharidmi (rovnováha </a:t>
            </a:r>
            <a:r>
              <a:rPr lang="sk-SK" dirty="0" err="1" smtClean="0"/>
              <a:t>inzulin-glukagon</a:t>
            </a:r>
            <a:r>
              <a:rPr lang="sk-SK" dirty="0" smtClean="0"/>
              <a:t>)</a:t>
            </a:r>
          </a:p>
          <a:p>
            <a:r>
              <a:rPr lang="sk-SK" dirty="0" smtClean="0"/>
              <a:t>Nízky glykemický index</a:t>
            </a:r>
          </a:p>
          <a:p>
            <a:r>
              <a:rPr lang="sk-SK" dirty="0" smtClean="0"/>
              <a:t>3+2=5 – stabilná hladina inzulínu</a:t>
            </a:r>
          </a:p>
          <a:p>
            <a:r>
              <a:rPr lang="sk-SK" dirty="0" smtClean="0"/>
              <a:t> B-S-T = 30%-40%-30%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1295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r>
              <a:rPr kumimoji="0" lang="sk-SK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áklad</a:t>
            </a:r>
            <a:endParaRPr kumimoji="0" lang="sk-SK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Image result for zone die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722" y="762000"/>
            <a:ext cx="447367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k-SK" dirty="0" err="1" smtClean="0"/>
              <a:t>áklad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Image result for zone die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15000" cy="4215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2057400"/>
            <a:ext cx="3733800" cy="3276600"/>
          </a:xfrm>
        </p:spPr>
        <p:txBody>
          <a:bodyPr/>
          <a:lstStyle/>
          <a:p>
            <a:r>
              <a:rPr lang="sk-SK" dirty="0" smtClean="0"/>
              <a:t>7g </a:t>
            </a:r>
            <a:r>
              <a:rPr lang="sk-SK" dirty="0" err="1" smtClean="0"/>
              <a:t>proteinov</a:t>
            </a:r>
            <a:endParaRPr lang="sk-SK" dirty="0" smtClean="0"/>
          </a:p>
          <a:p>
            <a:r>
              <a:rPr lang="sk-SK" dirty="0" smtClean="0"/>
              <a:t>9g sacharidov</a:t>
            </a:r>
          </a:p>
          <a:p>
            <a:r>
              <a:rPr lang="sk-SK" dirty="0" smtClean="0"/>
              <a:t>3g tuku</a:t>
            </a:r>
          </a:p>
          <a:p>
            <a:endParaRPr lang="sk-SK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3924" t="13542" r="22694" b="18750"/>
          <a:stretch>
            <a:fillRect/>
          </a:stretch>
        </p:blipFill>
        <p:spPr bwMode="auto">
          <a:xfrm>
            <a:off x="3581400" y="459874"/>
            <a:ext cx="5410200" cy="61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sk-SK" dirty="0" err="1" smtClean="0"/>
              <a:t>ýpočet</a:t>
            </a:r>
            <a:r>
              <a:rPr lang="sk-SK" dirty="0" smtClean="0"/>
              <a:t> </a:t>
            </a:r>
            <a:r>
              <a:rPr lang="en-US" dirty="0" err="1" smtClean="0"/>
              <a:t>blokov</a:t>
            </a:r>
            <a:endParaRPr lang="sk-SK" dirty="0"/>
          </a:p>
        </p:txBody>
      </p:sp>
      <p:sp>
        <p:nvSpPr>
          <p:cNvPr id="4" name="Zástupný symbol obsahu 2"/>
          <p:cNvSpPr txBox="1">
            <a:spLocks noGrp="1"/>
          </p:cNvSpPr>
          <p:nvPr>
            <p:ph idx="1"/>
          </p:nvPr>
        </p:nvSpPr>
        <p:spPr>
          <a:xfrm>
            <a:off x="152400" y="3733800"/>
            <a:ext cx="6553200" cy="2932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Lean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Body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lb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2800" noProof="0" dirty="0" smtClean="0"/>
              <a:t>*</a:t>
            </a:r>
            <a:r>
              <a:rPr kumimoji="0" lang="sk-SK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(0-1)</a:t>
            </a:r>
            <a:endParaRPr lang="sk-SK" dirty="0" smtClean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tabLst/>
              <a:defRPr/>
            </a:pPr>
            <a:r>
              <a:rPr lang="sk-SK" sz="2800" noProof="0" dirty="0" smtClean="0"/>
              <a:t>/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None/>
              <a:tabLst/>
              <a:defRPr/>
            </a:pPr>
            <a:r>
              <a:rPr lang="en-US" sz="2800" dirty="0" smtClean="0"/>
              <a:t>7 (gram </a:t>
            </a:r>
            <a:r>
              <a:rPr lang="en-US" sz="2800" dirty="0" err="1" smtClean="0"/>
              <a:t>proteinu</a:t>
            </a:r>
            <a:r>
              <a:rPr lang="en-US" sz="2800" dirty="0" smtClean="0"/>
              <a:t> v 1 </a:t>
            </a:r>
            <a:r>
              <a:rPr lang="en-US" sz="2800" dirty="0" err="1" smtClean="0"/>
              <a:t>bloku</a:t>
            </a:r>
            <a:r>
              <a:rPr lang="en-US" sz="2800" dirty="0" smtClean="0"/>
              <a:t>)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AutoShape 2" descr="Image result for m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48" name="Picture 4" descr="Image result for 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648200" cy="2905125"/>
          </a:xfrm>
          <a:prstGeom prst="rect">
            <a:avLst/>
          </a:prstGeom>
          <a:noFill/>
        </p:spPr>
      </p:pic>
      <p:pic>
        <p:nvPicPr>
          <p:cNvPr id="31752" name="Picture 8" descr="Image result for 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325112"/>
          </a:xfrm>
        </p:spPr>
        <p:txBody>
          <a:bodyPr/>
          <a:lstStyle/>
          <a:p>
            <a:r>
              <a:rPr lang="sk-SK" dirty="0" err="1" smtClean="0"/>
              <a:t>Proteiny</a:t>
            </a:r>
            <a:r>
              <a:rPr lang="sk-SK" dirty="0" smtClean="0"/>
              <a:t> 	</a:t>
            </a:r>
            <a:r>
              <a:rPr lang="sk-SK" b="1" dirty="0" smtClean="0"/>
              <a:t>15 blokov </a:t>
            </a:r>
            <a:r>
              <a:rPr lang="sk-SK" dirty="0" smtClean="0"/>
              <a:t>* 7 g = 105 g (420 cal) </a:t>
            </a:r>
          </a:p>
          <a:p>
            <a:pPr>
              <a:buNone/>
            </a:pPr>
            <a:r>
              <a:rPr lang="sk-SK" dirty="0" smtClean="0"/>
              <a:t>	</a:t>
            </a:r>
          </a:p>
          <a:p>
            <a:r>
              <a:rPr lang="sk-SK" dirty="0" smtClean="0"/>
              <a:t>Sacharidy </a:t>
            </a:r>
            <a:r>
              <a:rPr lang="sk-SK" b="1" dirty="0" smtClean="0"/>
              <a:t>15 blokov </a:t>
            </a:r>
            <a:r>
              <a:rPr lang="sk-SK" dirty="0" smtClean="0"/>
              <a:t>* 9 g = 135 g (540 cal) 	</a:t>
            </a:r>
          </a:p>
          <a:p>
            <a:endParaRPr lang="sk-SK" dirty="0" smtClean="0"/>
          </a:p>
          <a:p>
            <a:r>
              <a:rPr lang="sk-SK" dirty="0" smtClean="0"/>
              <a:t>Tuky </a:t>
            </a:r>
            <a:r>
              <a:rPr lang="en-US" b="1" dirty="0" smtClean="0"/>
              <a:t>15 </a:t>
            </a:r>
            <a:r>
              <a:rPr lang="en-US" b="1" dirty="0" err="1" smtClean="0"/>
              <a:t>bl</a:t>
            </a:r>
            <a:r>
              <a:rPr lang="sk-SK" b="1" dirty="0" smtClean="0"/>
              <a:t>okov</a:t>
            </a:r>
            <a:r>
              <a:rPr lang="en-US" b="1" dirty="0" smtClean="0"/>
              <a:t> </a:t>
            </a:r>
            <a:r>
              <a:rPr lang="en-US" dirty="0" smtClean="0"/>
              <a:t>* 3 g = 45 g (405 cal) 	</a:t>
            </a:r>
          </a:p>
          <a:p>
            <a:endParaRPr lang="sk-SK" dirty="0" smtClean="0"/>
          </a:p>
          <a:p>
            <a:r>
              <a:rPr lang="sk-SK" dirty="0" err="1" smtClean="0"/>
              <a:t>Total</a:t>
            </a:r>
            <a:r>
              <a:rPr lang="sk-SK" dirty="0" smtClean="0"/>
              <a:t> Cal = </a:t>
            </a:r>
            <a:r>
              <a:rPr lang="sk-SK" b="1" dirty="0" smtClean="0"/>
              <a:t>1,365 (+ skryté cal)</a:t>
            </a:r>
            <a:r>
              <a:rPr lang="sk-SK" dirty="0" smtClean="0"/>
              <a:t>	</a:t>
            </a:r>
          </a:p>
          <a:p>
            <a:endParaRPr lang="sk-SK" dirty="0"/>
          </a:p>
        </p:txBody>
      </p:sp>
      <p:pic>
        <p:nvPicPr>
          <p:cNvPr id="32770" name="Picture 2" descr="Image result for diet balance"/>
          <p:cNvPicPr>
            <a:picLocks noChangeAspect="1" noChangeArrowheads="1"/>
          </p:cNvPicPr>
          <p:nvPr/>
        </p:nvPicPr>
        <p:blipFill>
          <a:blip r:embed="rId2" cstate="print"/>
          <a:srcRect t="17583"/>
          <a:stretch>
            <a:fillRect/>
          </a:stretch>
        </p:blipFill>
        <p:spPr bwMode="auto">
          <a:xfrm>
            <a:off x="1905000" y="533400"/>
            <a:ext cx="4850680" cy="2652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Príklad jedla: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-270g Kuracích pŕs</a:t>
            </a:r>
          </a:p>
          <a:p>
            <a:pPr>
              <a:buNone/>
            </a:pPr>
            <a:r>
              <a:rPr lang="sk-SK" dirty="0" smtClean="0"/>
              <a:t>- 1 </a:t>
            </a:r>
            <a:r>
              <a:rPr lang="sk-SK" dirty="0" err="1" smtClean="0"/>
              <a:t>Artyčok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- 250ml (OBJEM!) </a:t>
            </a:r>
          </a:p>
          <a:p>
            <a:pPr>
              <a:buNone/>
            </a:pPr>
            <a:r>
              <a:rPr lang="sk-SK" dirty="0" smtClean="0"/>
              <a:t>Dusenej zeleniny </a:t>
            </a:r>
          </a:p>
          <a:p>
            <a:pPr>
              <a:buNone/>
            </a:pPr>
            <a:r>
              <a:rPr lang="sk-SK" dirty="0" smtClean="0"/>
              <a:t>- 24 Arašidov</a:t>
            </a:r>
          </a:p>
          <a:p>
            <a:pPr>
              <a:buNone/>
            </a:pPr>
            <a:r>
              <a:rPr lang="sk-SK" dirty="0" smtClean="0"/>
              <a:t>- 1 Jablko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dirty="0" smtClean="0"/>
              <a:t>28g protein</a:t>
            </a:r>
            <a:r>
              <a:rPr lang="sk-SK" dirty="0" smtClean="0"/>
              <a:t>y</a:t>
            </a:r>
            <a:r>
              <a:rPr lang="en-US" dirty="0" smtClean="0"/>
              <a:t>, 36</a:t>
            </a:r>
            <a:r>
              <a:rPr lang="sk-SK" dirty="0" smtClean="0"/>
              <a:t>g sacharidy </a:t>
            </a:r>
            <a:r>
              <a:rPr lang="en-US" dirty="0" smtClean="0"/>
              <a:t>12g </a:t>
            </a:r>
            <a:r>
              <a:rPr lang="sk-SK" dirty="0" smtClean="0"/>
              <a:t>tuky</a:t>
            </a:r>
            <a:r>
              <a:rPr lang="en-US" dirty="0" smtClean="0"/>
              <a:t>.</a:t>
            </a:r>
            <a:endParaRPr lang="sk-SK" dirty="0" smtClean="0"/>
          </a:p>
          <a:p>
            <a:pPr>
              <a:buNone/>
            </a:pPr>
            <a:r>
              <a:rPr lang="en-US" dirty="0" smtClean="0"/>
              <a:t>4-blo</a:t>
            </a:r>
            <a:r>
              <a:rPr lang="sk-SK" dirty="0" err="1" smtClean="0"/>
              <a:t>kové</a:t>
            </a:r>
            <a:r>
              <a:rPr lang="sk-SK" dirty="0" smtClean="0"/>
              <a:t> jedlo</a:t>
            </a:r>
            <a:r>
              <a:rPr lang="en-US" dirty="0" smtClean="0"/>
              <a:t> </a:t>
            </a:r>
            <a:endParaRPr lang="sk-SK" dirty="0" smtClean="0"/>
          </a:p>
        </p:txBody>
      </p:sp>
      <p:sp>
        <p:nvSpPr>
          <p:cNvPr id="30722" name="AutoShape 2" descr="Image result for kuracie pr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4" name="AutoShape 4" descr="Image result for kuracie pr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6" name="Picture 6" descr="Image result for kuracie pr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5257800" cy="375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zone die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0" cy="667966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743351" y="4646474"/>
            <a:ext cx="3324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5400" dirty="0" smtClean="0"/>
              <a:t>10 OZ =</a:t>
            </a:r>
          </a:p>
          <a:p>
            <a:pPr algn="ctr"/>
            <a:r>
              <a:rPr lang="sk-SK" sz="5400" dirty="0" smtClean="0"/>
              <a:t>280 g</a:t>
            </a:r>
            <a:endParaRPr lang="sk-SK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sk-SK" dirty="0" smtClean="0"/>
              <a:t>Zmeny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5791200" cy="4325112"/>
          </a:xfrm>
        </p:spPr>
        <p:txBody>
          <a:bodyPr/>
          <a:lstStyle/>
          <a:p>
            <a:r>
              <a:rPr lang="sk-SK" dirty="0" smtClean="0"/>
              <a:t>Zvýšený príjem </a:t>
            </a:r>
            <a:r>
              <a:rPr lang="sk-SK" dirty="0" err="1" smtClean="0"/>
              <a:t>mononenasýtených</a:t>
            </a:r>
            <a:r>
              <a:rPr lang="sk-SK" dirty="0" smtClean="0"/>
              <a:t> </a:t>
            </a:r>
            <a:r>
              <a:rPr lang="sk-SK" dirty="0" err="1" smtClean="0"/>
              <a:t>mastých</a:t>
            </a:r>
            <a:r>
              <a:rPr lang="sk-SK" dirty="0" smtClean="0"/>
              <a:t> kyselín</a:t>
            </a:r>
          </a:p>
          <a:p>
            <a:r>
              <a:rPr lang="sk-SK" dirty="0" smtClean="0"/>
              <a:t>(Doporučený) zvýšený príjem Omega-3</a:t>
            </a:r>
          </a:p>
          <a:p>
            <a:r>
              <a:rPr lang="sk-SK" dirty="0" smtClean="0"/>
              <a:t>Zvýšený príjem zeleniny (?)</a:t>
            </a:r>
          </a:p>
          <a:p>
            <a:r>
              <a:rPr lang="sk-SK" u="sng" dirty="0" smtClean="0"/>
              <a:t>Znížený</a:t>
            </a:r>
            <a:r>
              <a:rPr lang="sk-SK" dirty="0" smtClean="0"/>
              <a:t> príjem zložených sacharidov</a:t>
            </a:r>
          </a:p>
          <a:p>
            <a:r>
              <a:rPr lang="sk-SK" dirty="0" smtClean="0"/>
              <a:t>Meranie &amp; váženie (+/-)</a:t>
            </a:r>
            <a:endParaRPr lang="sk-SK" dirty="0"/>
          </a:p>
        </p:txBody>
      </p:sp>
      <p:sp>
        <p:nvSpPr>
          <p:cNvPr id="34818" name="AutoShape 2" descr="Image result for monounsaturated f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4820" name="Picture 4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2209800" cy="336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</TotalTime>
  <Words>861</Words>
  <Application>Microsoft Office PowerPoint</Application>
  <PresentationFormat>Předvádění na obrazovce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Mestský</vt:lpstr>
      <vt:lpstr>Zone diet</vt:lpstr>
      <vt:lpstr>Prezentace aplikace PowerPoint</vt:lpstr>
      <vt:lpstr>Základ</vt:lpstr>
      <vt:lpstr>BLOK</vt:lpstr>
      <vt:lpstr>Výpočet blokov</vt:lpstr>
      <vt:lpstr>Prezentace aplikace PowerPoint</vt:lpstr>
      <vt:lpstr>Prezentace aplikace PowerPoint</vt:lpstr>
      <vt:lpstr>Prezentace aplikace PowerPoint</vt:lpstr>
      <vt:lpstr>Zmeny</vt:lpstr>
      <vt:lpstr>Výskumy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Finančný rozbor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diet</dc:title>
  <dc:creator>Palo</dc:creator>
  <cp:lastModifiedBy>Iva Hrnčiříková</cp:lastModifiedBy>
  <cp:revision>13</cp:revision>
  <dcterms:created xsi:type="dcterms:W3CDTF">2017-03-16T09:41:07Z</dcterms:created>
  <dcterms:modified xsi:type="dcterms:W3CDTF">2017-04-03T14:10:03Z</dcterms:modified>
</cp:coreProperties>
</file>