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7" r:id="rId21"/>
    <p:sldId id="278" r:id="rId22"/>
    <p:sldId id="276" r:id="rId23"/>
    <p:sldId id="279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E231A-8850-40F2-B04A-AB0954F8CBC5}" type="datetimeFigureOut">
              <a:rPr lang="cs-CZ" smtClean="0"/>
              <a:t>23.2.2018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9C7A4-5D9C-4C2A-B8F8-CCDD985A6B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17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Soubor nástrojů, které organizaci umožňují upravit nabídku podle přání zákazníků na cílovém trhu.“ (Kotler &amp; Armstrong, 2006)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9C7A4-5D9C-4C2A-B8F8-CCDD985A6BA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44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B5CAF02-11F9-40DD-95EF-FB003C329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2470BF60-37F4-42EC-9DC6-3BD24C1EF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0A45968D-B18C-48B4-AABA-02C1AC341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23.2.2018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583709B-8618-4448-9BB5-D31FBCF63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Michal Jilka - Marketing sportu (bk2447)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C2A6688-DDD8-4911-9F3F-5E56FF71F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886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C121A60-7C6B-4327-8550-0B941C7AF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3AE6FE5B-3B8F-427D-876B-8330EFA0C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3AA3F36-5F21-4641-93DA-708DE3063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23.2.2018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0E6FA49-FC17-4687-8F3E-A630335E2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Michal Jilka - Marketing sportu (bk2447)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CDF714D-801C-42EE-BA15-0EABDF887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2562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9E620C34-D19F-4C84-86E7-F6CF43C2B7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FB17B4A0-B039-4F6D-B922-16F6DDB71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64579D5-2421-496E-ADCF-617FCC8F4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23.2.2018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7436D16-B980-4823-990B-8136CB543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Michal Jilka - Marketing sportu (bk2447)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9C536E1-9BEA-4B68-B44C-C60C6D6D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7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5D8ADD0-39CB-4135-8755-8D38DE89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092FEA5-CCAB-48E2-A6D6-78394CB60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9A02E71-5135-435C-BAC1-1228B45E3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23.2.2018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3664E20-219F-4837-ADCC-2D5AE0F72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Michal Jilka - Marketing sportu (bk2447)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B4560F9-12DD-476A-9C44-4B5F66398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74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ED873D7-7D10-42F9-9AFB-9C805E083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F05C8B3C-3B49-4F30-A521-478A1A7B0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BD9E0AD-9E63-424A-AF85-2E6EDB155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23.2.2018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C8BCF0B-90AD-49D3-ACC2-63B120096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Michal Jilka - Marketing sportu (bk2447)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B6EFDE0-4313-4EDE-B7C5-7B26580F6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84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D159B77-ED1B-4588-A753-92324BFF8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E7EAF92-9055-4A6C-A9C4-BBB767E66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4D9E4676-3060-4BF3-8F23-2A8B17DA8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32F926A1-9850-4A6D-B755-66B17F5CD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23.2.2018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B2A549BB-08F9-49BD-895E-BE4A6F2C6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Michal Jilka - Marketing sportu (bk2447)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075A3E3C-9495-490B-9072-192D0ED6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473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C9CF02F-65D2-4D93-883D-2DABD52D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76F2E3B9-2C05-41C1-9B5D-1FB3B9F50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9BB50AD7-6B32-45F7-9DA1-16F1CF8E7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FCC0EF34-4636-40FF-8D43-75B067C14E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A76F864E-58A4-4024-B7B1-41EDEAA00D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3DEF39A2-200B-41B9-A664-6787D7C72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23.2.2018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1BD660A9-841C-48B8-9267-2AA61CF4D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Michal Jilka - Marketing sportu (bk2447)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7FE9FF06-5B77-4CCE-9551-3C4F68A6B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43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722CA21-A40F-4C9D-85C4-4041EF3AC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EA5CF8A3-DA80-483F-A510-E476B8A90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23.2.2018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B2B5606C-233A-44C3-8B23-878196118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Michal Jilka - Marketing sportu (bk2447)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231941D4-19C3-4C33-99DF-D98D8E485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032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5F87B909-6BB6-4A4E-8CA2-4FA3A8E4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23.2.2018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234A1EBC-51E8-445E-88D1-01D921516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Michal Jilka - Marketing sportu (bk2447)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9F74BDC3-E7E4-4F73-ACBC-0FAD5AE19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56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88A0468-26F3-46C0-ABE8-964F2BB02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D780748-DAC6-4088-A541-39651368A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D9DB85BF-7883-4914-8ED0-4BD43AF23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82E06F35-21FA-4F57-9566-0B585DED9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23.2.2018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D3163BE3-13D8-43FA-B14E-A2F87BE7E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Michal Jilka - Marketing sportu (bk2447)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3F651EBE-3011-4C01-9F9D-90A68AE09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643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540E516-419D-4971-AD36-7B2E9946A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52D1DABE-C790-4450-BF30-D285F947D2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F9C73FB6-D79B-42AC-8173-7EC8BB106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A33EE3E3-10F8-4DAB-911B-47968983A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23.2.2018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8FC6C2EC-F9FC-4409-9693-DF952D202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Michal Jilka - Marketing sportu (bk2447)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3D419658-2ABB-4693-B4A4-50D745E8E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7531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B3C60309-21B1-4405-A806-4888C887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561C6237-4B27-46BB-9D2F-91CD69B51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259FDAAF-5EF1-4334-96E5-747BF5BF2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23.2.2018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3D089ED-7DA6-4E91-996F-1BA757F9B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Michal Jilka - Marketing sportu (bk2447)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21C32D3-20D0-4E96-A356-CA5B66D08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4824C-BA04-4D2C-9288-DED783F4B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83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26jlK8bUSY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hyperlink" Target="http://bit.ly/2oherC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goal/videos/10156254671098598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2EXbf6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9A57C31-46E8-4922-89CC-7B3B2B197D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Marketing sportu (bk2447)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6D9A6159-0DF4-422A-833C-E7F587D70C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Michal Jilka</a:t>
            </a:r>
          </a:p>
        </p:txBody>
      </p:sp>
    </p:spTree>
    <p:extLst>
      <p:ext uri="{BB962C8B-B14F-4D97-AF65-F5344CB8AC3E}">
        <p14:creationId xmlns:p14="http://schemas.microsoft.com/office/powerpoint/2010/main" val="64866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33696"/>
            <a:ext cx="10515600" cy="1124041"/>
          </a:xfrm>
        </p:spPr>
        <p:txBody>
          <a:bodyPr>
            <a:normAutofit/>
          </a:bodyPr>
          <a:lstStyle/>
          <a:p>
            <a:r>
              <a:rPr lang="cs-CZ" sz="3200" dirty="0" err="1"/>
              <a:t>Corporate</a:t>
            </a:r>
            <a:r>
              <a:rPr lang="cs-CZ" sz="3200" dirty="0"/>
              <a:t> </a:t>
            </a:r>
            <a:r>
              <a:rPr lang="cs-CZ" sz="3200" dirty="0" err="1"/>
              <a:t>communications</a:t>
            </a:r>
            <a:r>
              <a:rPr lang="cs-CZ" sz="3200" dirty="0"/>
              <a:t> (Vysekalová &amp; Mikeš, 2009)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0364"/>
            <a:ext cx="10515600" cy="2181497"/>
          </a:xfrm>
        </p:spPr>
        <p:txBody>
          <a:bodyPr/>
          <a:lstStyle/>
          <a:p>
            <a:r>
              <a:rPr lang="cs-CZ" dirty="0"/>
              <a:t>Všechny komunikační prostředky jakožto komplex chování, kterými firma o sobě něco sděluje – komunikace s vnitřním i vnějším prostředím</a:t>
            </a:r>
          </a:p>
          <a:p>
            <a:r>
              <a:rPr lang="cs-CZ" dirty="0"/>
              <a:t>Hlavním cílem je budování pozitivních dlouhodobých postojů k organizaci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9.3.2017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838200" y="3659277"/>
            <a:ext cx="10515600" cy="1124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err="1"/>
              <a:t>Corporate</a:t>
            </a:r>
            <a:r>
              <a:rPr lang="cs-CZ" sz="3200" dirty="0"/>
              <a:t> </a:t>
            </a:r>
            <a:r>
              <a:rPr lang="cs-CZ" sz="3200" dirty="0" err="1"/>
              <a:t>culture</a:t>
            </a:r>
            <a:r>
              <a:rPr lang="cs-CZ" sz="3200" dirty="0"/>
              <a:t> (Vysekalová &amp; Mikeš, 2009)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838200" y="4616085"/>
            <a:ext cx="10515600" cy="1103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Vyjadřuje charakter organizace, celkovou atmosféru, chování pracovníků, vzorce chování, myšlení, sdílené hodnoty atd.</a:t>
            </a:r>
          </a:p>
        </p:txBody>
      </p:sp>
    </p:spTree>
    <p:extLst>
      <p:ext uri="{BB962C8B-B14F-4D97-AF65-F5344CB8AC3E}">
        <p14:creationId xmlns:p14="http://schemas.microsoft.com/office/powerpoint/2010/main" val="376539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Značka vs. </a:t>
            </a:r>
            <a:r>
              <a:rPr lang="cs-CZ" dirty="0" err="1"/>
              <a:t>brand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ZNAČKA </a:t>
            </a:r>
            <a:r>
              <a:rPr lang="cs-CZ" dirty="0"/>
              <a:t>= jméno, symbol, barva, design a jejich kombinace pro takovou identifikaci výrobků nebo služeb, která je bude odlišovat od zboží a služeb konkurentů.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BRAND</a:t>
            </a:r>
            <a:r>
              <a:rPr lang="cs-CZ" dirty="0"/>
              <a:t> = nese v sobě schopnost odlišit „své“ výrobky od ostatních. Je s výrobkem/službou pevně spjatý, je jedinečný, zapamatovatelný a srozumitelný. Zákazníci jsou za „logo“ ochotni více zaplatit.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9.3.2017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70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9.3.2017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pic>
        <p:nvPicPr>
          <p:cNvPr id="1028" name="Picture 4" descr="Banner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063" y="234057"/>
            <a:ext cx="5584372" cy="612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uventus Logo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11" y="271040"/>
            <a:ext cx="5576054" cy="371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anner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5" b="28522"/>
          <a:stretch/>
        </p:blipFill>
        <p:spPr bwMode="auto">
          <a:xfrm>
            <a:off x="210911" y="4397180"/>
            <a:ext cx="5541031" cy="154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68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26jlK8bUSY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02855" y="55416"/>
            <a:ext cx="10116127" cy="6763958"/>
          </a:xfrm>
          <a:prstGeom prst="rect">
            <a:avLst/>
          </a:prstGeo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9.3.2017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39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9.3.2017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pic>
        <p:nvPicPr>
          <p:cNvPr id="2050" name="Picture 2" descr="banner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76" y="3814759"/>
            <a:ext cx="3667095" cy="244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nner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86" y="431595"/>
            <a:ext cx="4186276" cy="235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anner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604" y="3911466"/>
            <a:ext cx="4001552" cy="22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anner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604" y="275421"/>
            <a:ext cx="4001552" cy="266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thesun.co.uk/wp-content/uploads/2017/06/nintchdbpict000329735038.jpg?strip=all&amp;w=960">
            <a:extLst>
              <a:ext uri="{FF2B5EF4-FFF2-40B4-BE49-F238E27FC236}">
                <a16:creationId xmlns:a16="http://schemas.microsoft.com/office/drawing/2014/main" xmlns="" id="{02D7E17D-AFD5-4170-9EB5-CD05C56E2F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3" r="11716"/>
          <a:stretch/>
        </p:blipFill>
        <p:spPr bwMode="auto">
          <a:xfrm>
            <a:off x="4795557" y="1714500"/>
            <a:ext cx="259815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8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80222D6-FC7F-48BC-916F-051CEFF39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Cena (Čáslavová, 2009)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6F851F4-34C6-44DC-9F46-894587B2C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Může výrazně ovlivnit chování zákazníka</a:t>
            </a:r>
          </a:p>
          <a:p>
            <a:r>
              <a:rPr lang="cs-CZ" dirty="0"/>
              <a:t>Cena sportovních služeb i výrobků</a:t>
            </a:r>
          </a:p>
          <a:p>
            <a:r>
              <a:rPr lang="cs-CZ" dirty="0"/>
              <a:t>Cena za transfery hráčů</a:t>
            </a:r>
          </a:p>
          <a:p>
            <a:r>
              <a:rPr lang="cs-CZ" dirty="0"/>
              <a:t>Startovné, členské příspěvky, vstupy na utkání, náklady na dopravu, náklady na sportovní vybavení…</a:t>
            </a:r>
          </a:p>
          <a:p>
            <a:r>
              <a:rPr lang="cs-CZ" dirty="0"/>
              <a:t>Cenotvorba za pomoci marketingových nástrojů – balení, značka, distribuce, propagace…</a:t>
            </a:r>
          </a:p>
          <a:p>
            <a:r>
              <a:rPr lang="cs-CZ" dirty="0"/>
              <a:t>Role sponzoringu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D83E3DF-6564-4610-A36C-1ACBA6288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26.2.2018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A238DB71-E4FB-4A9E-869C-A6C99FBB1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Michal Jilka - Marketing sportu (bp2447)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76D99AF-A2C0-4240-BFD6-6F2278393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43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CCE01E7-77E3-430E-8707-710BDEE5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Umístění/Distribuce (Čáslavová, 2009)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70A36A1-099F-41A9-801A-320625F3D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Aneb jak dostat produkt/službu ke klientovi/zákazníkovi</a:t>
            </a:r>
          </a:p>
          <a:p>
            <a:r>
              <a:rPr lang="cs-CZ" dirty="0"/>
              <a:t>Výběr vhodného distribučního kanálu vč. nákladů na to spojených</a:t>
            </a:r>
          </a:p>
          <a:p>
            <a:r>
              <a:rPr lang="cs-CZ" dirty="0"/>
              <a:t>Hmotný produkt vs. Nehmotný produkt (služba)</a:t>
            </a:r>
          </a:p>
          <a:p>
            <a:r>
              <a:rPr lang="cs-CZ" dirty="0"/>
              <a:t>Sportovní konkurence v daném městě nebo v oblasti</a:t>
            </a:r>
          </a:p>
          <a:p>
            <a:r>
              <a:rPr lang="cs-CZ" dirty="0"/>
              <a:t>Tradice konkrétních sportů v daném místě</a:t>
            </a:r>
          </a:p>
          <a:p>
            <a:r>
              <a:rPr lang="cs-CZ" dirty="0"/>
              <a:t>Úzká návaznost na marketingovou komunikaci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30D47A57-4831-4259-91BC-00877091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26.2.2018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AF94A903-632F-4190-9089-5C0B560D4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Michal Jilka - Marketing sportu (bp2447)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6014890-6E4C-4146-B430-EA1D6DA6D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32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Propagace /marketingová komunikace/ (Přikrylová &amp; Jahodová, 2010)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Poskytnout informaci</a:t>
            </a:r>
          </a:p>
          <a:p>
            <a:r>
              <a:rPr lang="cs-CZ" dirty="0"/>
              <a:t>Vytvořit a stimulovat poptávku</a:t>
            </a:r>
          </a:p>
          <a:p>
            <a:r>
              <a:rPr lang="cs-CZ" dirty="0"/>
              <a:t>Odlišit produkt</a:t>
            </a:r>
          </a:p>
          <a:p>
            <a:r>
              <a:rPr lang="cs-CZ" dirty="0"/>
              <a:t>Zdůraznit užitek a hodnotu produktu</a:t>
            </a:r>
          </a:p>
          <a:p>
            <a:r>
              <a:rPr lang="cs-CZ" dirty="0"/>
              <a:t>Stabilizovat obrat</a:t>
            </a:r>
          </a:p>
          <a:p>
            <a:r>
              <a:rPr lang="cs-CZ" dirty="0"/>
              <a:t>Vybudovat a pěstovat značku</a:t>
            </a:r>
          </a:p>
          <a:p>
            <a:r>
              <a:rPr lang="cs-CZ" dirty="0"/>
              <a:t>Posílit firemní image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http://bit.ly/2oherCU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Michal Jilka - Propagace a média (np2285)</a:t>
            </a:r>
            <a:endParaRPr lang="cs-CZ" dirty="0"/>
          </a:p>
        </p:txBody>
      </p:sp>
      <p:pic>
        <p:nvPicPr>
          <p:cNvPr id="6" name="Obrázek 5" descr="Biathlon NMNM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4" t="24652" r="46997" b="23429"/>
          <a:stretch/>
        </p:blipFill>
        <p:spPr>
          <a:xfrm>
            <a:off x="6890994" y="1651901"/>
            <a:ext cx="5108787" cy="470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6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Komunikační mix (</a:t>
            </a:r>
            <a:r>
              <a:rPr lang="cs-CZ" dirty="0" err="1"/>
              <a:t>Vaštíková</a:t>
            </a:r>
            <a:r>
              <a:rPr lang="cs-CZ" dirty="0"/>
              <a:t>, 2008)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864273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Reklama (dresy, oděvy, start. čísla, mantinely, nářadí, náčiní, tabule, panely)</a:t>
            </a:r>
          </a:p>
          <a:p>
            <a:r>
              <a:rPr lang="cs-CZ" dirty="0"/>
              <a:t>Podpora prodeje (snížení cen, programy pro věrné zákazníky, kupóny)</a:t>
            </a:r>
          </a:p>
          <a:p>
            <a:r>
              <a:rPr lang="cs-CZ" dirty="0"/>
              <a:t>Osobní prodej</a:t>
            </a:r>
          </a:p>
          <a:p>
            <a:r>
              <a:rPr lang="cs-CZ" dirty="0"/>
              <a:t>Direct marketing (e-mailing, telemarketing, SMS marketing, katalogy)</a:t>
            </a:r>
          </a:p>
          <a:p>
            <a:r>
              <a:rPr lang="cs-CZ" dirty="0"/>
              <a:t>Event marketing (program pro zákazníky – sport, umění, gastro, dětské)</a:t>
            </a:r>
          </a:p>
          <a:p>
            <a:r>
              <a:rPr lang="cs-CZ" dirty="0"/>
              <a:t>Guerilla marketing (netradiční využívání </a:t>
            </a:r>
            <a:r>
              <a:rPr lang="cs-CZ" dirty="0" err="1"/>
              <a:t>mark</a:t>
            </a:r>
            <a:r>
              <a:rPr lang="cs-CZ" dirty="0"/>
              <a:t>. prostředků, maximální efekt za minimum nákladů)</a:t>
            </a:r>
          </a:p>
          <a:p>
            <a:r>
              <a:rPr lang="cs-CZ" dirty="0"/>
              <a:t>Virální marketing (sociální sítě, pošta, mobilní telefon)</a:t>
            </a:r>
          </a:p>
          <a:p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err="1"/>
              <a:t>placement</a:t>
            </a:r>
            <a:endParaRPr lang="cs-CZ" dirty="0"/>
          </a:p>
          <a:p>
            <a:r>
              <a:rPr lang="cs-CZ" dirty="0"/>
              <a:t>Public relations </a:t>
            </a:r>
          </a:p>
          <a:p>
            <a:r>
              <a:rPr lang="cs-CZ" dirty="0"/>
              <a:t>Internetová komunikace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2.3.2017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46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7D7F13F-2DB2-4494-BF1D-3B888EECB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Lidé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B773BE4-35EB-4C0F-B0D3-F95E9E4A2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Všechny úrovně – předseda, místopředseda, pokladník, správce…</a:t>
            </a:r>
          </a:p>
          <a:p>
            <a:r>
              <a:rPr lang="cs-CZ" dirty="0"/>
              <a:t>HR a </a:t>
            </a:r>
            <a:r>
              <a:rPr lang="cs-CZ" dirty="0" err="1"/>
              <a:t>recruitment</a:t>
            </a:r>
            <a:endParaRPr lang="cs-CZ" dirty="0"/>
          </a:p>
          <a:p>
            <a:r>
              <a:rPr lang="cs-CZ" dirty="0"/>
              <a:t>Firemní kultura, hodnoty, postoje, názory</a:t>
            </a:r>
          </a:p>
          <a:p>
            <a:r>
              <a:rPr lang="cs-CZ" dirty="0"/>
              <a:t>Dobrovolníci – v malých klubech často funkcionáři i trenéři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6F16EBE-EC6B-4008-839B-2C5F8A554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26.2.2018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44520CE-C0D3-4288-AB8D-973754F37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Michal Jilka - Marketing sportu (bp2447)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469A0A2-06C4-4E9D-AA6C-4DB0DD75D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99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2793457-52F7-4F21-A82A-9DCE31039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Požadavky na splnění předmětu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C7509BD-7A44-42FA-BCDC-F1F63ED57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Účast na seminářích – 1 možná absence</a:t>
            </a:r>
          </a:p>
          <a:p>
            <a:r>
              <a:rPr lang="cs-CZ" dirty="0"/>
              <a:t>Seminární práce - SWOT analýza vybraného fotbalového klubu z JMK</a:t>
            </a:r>
          </a:p>
          <a:p>
            <a:pPr lvl="1"/>
            <a:r>
              <a:rPr lang="cs-CZ" dirty="0"/>
              <a:t>Zpracování ve dvojicích</a:t>
            </a:r>
          </a:p>
          <a:p>
            <a:pPr lvl="1"/>
            <a:r>
              <a:rPr lang="cs-CZ" dirty="0"/>
              <a:t>Libovolná úroveň (4. třída – 1. liga)</a:t>
            </a:r>
          </a:p>
          <a:p>
            <a:pPr lvl="1"/>
            <a:r>
              <a:rPr lang="cs-CZ" dirty="0"/>
              <a:t>Rozbor marketingového mixu 7P daného klubu</a:t>
            </a:r>
          </a:p>
          <a:p>
            <a:pPr lvl="1"/>
            <a:r>
              <a:rPr lang="cs-CZ" dirty="0"/>
              <a:t>SWOT analýza a vypracování strategie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Zkouška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D0707D5-E7B3-4647-8DD9-5E2A96E5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23.2.2018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8C15C7E-DB38-4E07-8F06-94C85EC2C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Michal Jilka - Marketing sportu (bk2447)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E67C576-A265-42FB-9C76-F2636B3DA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710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72E2758-5F8A-4A04-BB9A-79EAC47E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322813E-E8A1-4736-89E9-7667FCB81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Nastavení komunikace uvnitř klubu napříč managementem</a:t>
            </a:r>
          </a:p>
          <a:p>
            <a:r>
              <a:rPr lang="cs-CZ" dirty="0"/>
              <a:t>Nastavení komunikace vůči partnerům a sponzorům (</a:t>
            </a:r>
            <a:r>
              <a:rPr lang="cs-CZ" dirty="0">
                <a:hlinkClick r:id="rId2"/>
              </a:rPr>
              <a:t>https://www.facebook.com/goal/videos/10156254671098598/</a:t>
            </a:r>
            <a:r>
              <a:rPr lang="cs-CZ" dirty="0"/>
              <a:t>)</a:t>
            </a:r>
          </a:p>
          <a:p>
            <a:r>
              <a:rPr lang="cs-CZ" dirty="0"/>
              <a:t>Nastavení externí komunikace k fanouškům</a:t>
            </a:r>
          </a:p>
          <a:p>
            <a:r>
              <a:rPr lang="cs-CZ" dirty="0"/>
              <a:t>CRM procesy (</a:t>
            </a:r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relationship</a:t>
            </a:r>
            <a:r>
              <a:rPr lang="cs-CZ" dirty="0"/>
              <a:t> management) – aktivní tvorba udržování dlouhodobě významných vztahů se zákazníky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40A188D-405C-43C2-B462-896370032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26.2.2018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2C8ED7C-A2C3-4309-B607-E11F6886E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Michal Jilka - Marketing sportu (bp2447)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824D9F0-DF7A-4182-A857-984E24137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67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F0805B5-EB14-45CF-9E91-15D38D8F2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23.2.2018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D9CE17D-98F6-4497-BE3A-740BFC6A6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Michal Jilka - Marketing sportu (bk2447)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D8B4803-88F7-4443-93D7-FD7B133BE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21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531B98BB-A3DA-43AF-AFCF-3DB7D28043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"/>
          <a:stretch/>
        </p:blipFill>
        <p:spPr>
          <a:xfrm>
            <a:off x="753978" y="96475"/>
            <a:ext cx="5085348" cy="6665047"/>
          </a:xfrm>
          <a:prstGeom prst="rect">
            <a:avLst/>
          </a:prstGeom>
        </p:spPr>
      </p:pic>
      <p:pic>
        <p:nvPicPr>
          <p:cNvPr id="3074" name="Picture 2" descr="Fotka uživatele SportBiz.">
            <a:extLst>
              <a:ext uri="{FF2B5EF4-FFF2-40B4-BE49-F238E27FC236}">
                <a16:creationId xmlns:a16="http://schemas.microsoft.com/office/drawing/2014/main" xmlns="" id="{5C31EB5B-510C-4341-97ED-AD166BB7E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727" y="1006258"/>
            <a:ext cx="3785073" cy="484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97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10C62C4-3E56-4897-8A26-0F36273F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Materiálové prostředí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E4F40AE-0B7D-48F5-89EE-560C826A1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Veškeré vybavení klubu pro sportovní účely</a:t>
            </a:r>
          </a:p>
          <a:p>
            <a:r>
              <a:rPr lang="cs-CZ" dirty="0"/>
              <a:t>Vybavení klubu, které využívá zákazník/fanoušek</a:t>
            </a:r>
          </a:p>
          <a:p>
            <a:pPr lvl="1"/>
            <a:r>
              <a:rPr lang="cs-CZ" dirty="0"/>
              <a:t>Pohodlí</a:t>
            </a:r>
          </a:p>
          <a:p>
            <a:pPr lvl="1"/>
            <a:r>
              <a:rPr lang="cs-CZ" dirty="0"/>
              <a:t>Bezpečnost na stadionu</a:t>
            </a:r>
          </a:p>
          <a:p>
            <a:pPr lvl="1"/>
            <a:r>
              <a:rPr lang="cs-CZ" dirty="0"/>
              <a:t>Umístění výtahů</a:t>
            </a:r>
          </a:p>
          <a:p>
            <a:pPr lvl="1"/>
            <a:r>
              <a:rPr lang="cs-CZ" dirty="0"/>
              <a:t>WC</a:t>
            </a:r>
          </a:p>
          <a:p>
            <a:pPr lvl="1"/>
            <a:r>
              <a:rPr lang="cs-CZ" dirty="0"/>
              <a:t>Výběr občerstvení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51D4B1C3-61C9-40C5-954B-650F1236F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26.2.2018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E9CA525-9B69-4F79-B351-C15A5B786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Michal Jilka - Marketing sportu (bp2447)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8A91260-A8CF-4EBA-9DB2-C56713D3F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76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54F8F4D-6FA7-4266-93D3-228B51480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23.2.2018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7E70732-173D-4095-A314-70CB62C1C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Michal Jilka - Marketing sportu (bk2447)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4E689E2-50C7-4563-95F3-8447B9B5C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23</a:t>
            </a:fld>
            <a:endParaRPr lang="cs-CZ"/>
          </a:p>
        </p:txBody>
      </p:sp>
      <p:pic>
        <p:nvPicPr>
          <p:cNvPr id="7" name="Picture 2" descr="Fotka uživatele SportBiz.">
            <a:extLst>
              <a:ext uri="{FF2B5EF4-FFF2-40B4-BE49-F238E27FC236}">
                <a16:creationId xmlns:a16="http://schemas.microsoft.com/office/drawing/2014/main" xmlns="" id="{6D0B4B7A-AA1F-4566-84E0-6289D010D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50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90C9D7-4674-4428-8EB3-7606D4879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Požadavky na seminární práci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335B848-FF8E-4A32-9598-4B7A93B5B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Výběr fotbalového klubu </a:t>
            </a:r>
            <a:r>
              <a:rPr lang="cs-CZ" dirty="0" smtClean="0"/>
              <a:t>- </a:t>
            </a:r>
            <a:r>
              <a:rPr lang="cs-CZ" dirty="0">
                <a:hlinkClick r:id="rId2"/>
              </a:rPr>
              <a:t>http://bit.ly/2EXbf6E</a:t>
            </a:r>
            <a:r>
              <a:rPr lang="cs-CZ" dirty="0"/>
              <a:t> </a:t>
            </a:r>
          </a:p>
          <a:p>
            <a:r>
              <a:rPr lang="cs-CZ" dirty="0"/>
              <a:t>Vypracování marketingového mixu 7P</a:t>
            </a:r>
          </a:p>
          <a:p>
            <a:pPr lvl="1"/>
            <a:r>
              <a:rPr lang="cs-CZ" dirty="0"/>
              <a:t>Produkt, Cena, Propagace, Místo, Lidé, Materiálové prostředí, Procesy</a:t>
            </a:r>
          </a:p>
          <a:p>
            <a:r>
              <a:rPr lang="cs-CZ" dirty="0"/>
              <a:t>Na základě rozboru marketingového mixu zpracování SWOT analýzy, jejímž výsledkem bude </a:t>
            </a:r>
            <a:r>
              <a:rPr lang="cs-CZ" dirty="0" smtClean="0"/>
              <a:t>do</a:t>
            </a:r>
          </a:p>
          <a:p>
            <a:pPr marL="0" indent="0">
              <a:buNone/>
            </a:pPr>
            <a:r>
              <a:rPr lang="cs-CZ" dirty="0" err="1" smtClean="0"/>
              <a:t>oručení</a:t>
            </a:r>
            <a:r>
              <a:rPr lang="cs-CZ" dirty="0" smtClean="0"/>
              <a:t> </a:t>
            </a:r>
            <a:r>
              <a:rPr lang="cs-CZ" dirty="0"/>
              <a:t>jednotlivých marketingových strategií</a:t>
            </a:r>
          </a:p>
          <a:p>
            <a:r>
              <a:rPr lang="cs-CZ" dirty="0"/>
              <a:t>Odevzdání kvalitativního výzkumu (rozhovoru) a seminární práce do odevzdávárny</a:t>
            </a:r>
          </a:p>
          <a:p>
            <a:r>
              <a:rPr lang="cs-CZ" dirty="0"/>
              <a:t>Identifikace bariér bránící zapojení dětí do fotbalu </a:t>
            </a:r>
          </a:p>
          <a:p>
            <a:r>
              <a:rPr lang="cs-CZ" dirty="0"/>
              <a:t>Prezentace na semináři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5ECC3F7F-CBF7-4E5E-9427-CAACA76B6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23.2.2018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016F9D5-E789-44BE-8F6D-91E7F6B5A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Michal Jilka - Marketing sportu (bk2447)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0F44034E-E083-46C3-A0BF-2FFAF6873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189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33D7186-236A-4314-ADC7-A9242CF00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Náplň seminářů</a:t>
            </a:r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xmlns="" id="{D3A690AD-F56F-41DB-98A8-5548B2964B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175254"/>
              </p:ext>
            </p:extLst>
          </p:nvPr>
        </p:nvGraphicFramePr>
        <p:xfrm>
          <a:off x="899604" y="2020934"/>
          <a:ext cx="1023225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823">
                  <a:extLst>
                    <a:ext uri="{9D8B030D-6E8A-4147-A177-3AD203B41FA5}">
                      <a16:colId xmlns:a16="http://schemas.microsoft.com/office/drawing/2014/main" xmlns="" val="3856396906"/>
                    </a:ext>
                  </a:extLst>
                </a:gridCol>
                <a:gridCol w="9242431">
                  <a:extLst>
                    <a:ext uri="{9D8B030D-6E8A-4147-A177-3AD203B41FA5}">
                      <a16:colId xmlns:a16="http://schemas.microsoft.com/office/drawing/2014/main" xmlns="" val="4284057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Náplň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2751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23.2.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Úvod do předmětu, sdělení požadavků ke splnění předmětu, Marketingový mix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5392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27.4.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Marketingový mix, SWOT analýza, kvalitativní výzkum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8509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4.5.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Příprava seminárních prací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8760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11.5.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Prezentace seminárních prací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1072006"/>
                  </a:ext>
                </a:extLst>
              </a:tr>
            </a:tbl>
          </a:graphicData>
        </a:graphic>
      </p:graphicFrame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A4910F4-6553-4045-80F3-AF60FE1E7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23.2.2018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0818C46-9A06-4C93-9ACB-EA4E284C9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Michal Jilka - Marketing sportu (bk2447)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B99D97E-68A6-4B9F-A4D3-4BEE76964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69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755FB2B-6F4C-45F3-A5CD-DDAA0EF68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46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400" dirty="0"/>
              <a:t>Teď něco o vás… :-)</a:t>
            </a:r>
          </a:p>
        </p:txBody>
      </p:sp>
    </p:spTree>
    <p:extLst>
      <p:ext uri="{BB962C8B-B14F-4D97-AF65-F5344CB8AC3E}">
        <p14:creationId xmlns:p14="http://schemas.microsoft.com/office/powerpoint/2010/main" val="252521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Marketing sportu (bp2447)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26.2.2018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57" r="42644"/>
          <a:stretch/>
        </p:blipFill>
        <p:spPr>
          <a:xfrm>
            <a:off x="1464673" y="1580605"/>
            <a:ext cx="5312645" cy="362244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0" b="68089"/>
          <a:stretch/>
        </p:blipFill>
        <p:spPr>
          <a:xfrm>
            <a:off x="1454253" y="666205"/>
            <a:ext cx="9286058" cy="9144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97" t="31757" r="452"/>
          <a:stretch/>
        </p:blipFill>
        <p:spPr>
          <a:xfrm>
            <a:off x="6766432" y="1580605"/>
            <a:ext cx="3895036" cy="3622440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1464673" y="5595031"/>
            <a:ext cx="27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Kar (2010)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2AD7BB89-0BAA-49C6-AA3E-FFAF8499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04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618" y="262158"/>
            <a:ext cx="10515600" cy="1325563"/>
          </a:xfrm>
        </p:spPr>
        <p:txBody>
          <a:bodyPr/>
          <a:lstStyle/>
          <a:p>
            <a:r>
              <a:rPr lang="cs-CZ" dirty="0"/>
              <a:t>Sportovní produkt (Čáslavová, 2009)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26.2.2018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Marketing sportu (bp2447)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85618" y="1650914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Sportovní hra</a:t>
            </a:r>
          </a:p>
          <a:p>
            <a:r>
              <a:rPr lang="cs-CZ" dirty="0"/>
              <a:t>Přitažlivost sportovních hvězd</a:t>
            </a:r>
          </a:p>
          <a:p>
            <a:r>
              <a:rPr lang="cs-CZ" dirty="0"/>
              <a:t>Výbava a výstroj, </a:t>
            </a:r>
            <a:r>
              <a:rPr lang="cs-CZ" dirty="0" err="1"/>
              <a:t>merchandising</a:t>
            </a:r>
            <a:endParaRPr lang="cs-CZ" dirty="0"/>
          </a:p>
          <a:p>
            <a:r>
              <a:rPr lang="cs-CZ" dirty="0"/>
              <a:t>Novinky a nápady</a:t>
            </a:r>
          </a:p>
          <a:p>
            <a:r>
              <a:rPr lang="cs-CZ" dirty="0"/>
              <a:t>Místo</a:t>
            </a:r>
          </a:p>
          <a:p>
            <a:r>
              <a:rPr lang="cs-CZ" dirty="0"/>
              <a:t>Personál a proces</a:t>
            </a:r>
          </a:p>
          <a:p>
            <a:r>
              <a:rPr lang="cs-CZ" dirty="0"/>
              <a:t>Vstupenky a tiskové materiály</a:t>
            </a:r>
          </a:p>
          <a:p>
            <a:r>
              <a:rPr lang="cs-CZ" dirty="0"/>
              <a:t>Elektronické produkty</a:t>
            </a:r>
          </a:p>
          <a:p>
            <a:r>
              <a:rPr lang="cs-CZ" dirty="0"/>
              <a:t>Organizace</a:t>
            </a:r>
          </a:p>
        </p:txBody>
      </p:sp>
      <p:pic>
        <p:nvPicPr>
          <p:cNvPr id="1026" name="Picture 2" descr="http://www.francetvsport.fr/sites/default/files/styles/header_image_style/public/images/photos/2015/11/15/308365/fed-cup-2015-republique-tcheque-tennis-fed-cup_952ed8cdc7868609e3a67eed84a957de.jpg?itok=ewaPl_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449">
            <a:off x="5445262" y="1928416"/>
            <a:ext cx="4351338" cy="217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anshop.fczbrno.cz/foto/male/na.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2770">
            <a:off x="9922838" y="611175"/>
            <a:ext cx="2159026" cy="215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6.hyperinzerce.cz/x-cz/inz/12079/12079406-prodam-dve-pekne-3-denni-permanentky-na-davis-cup-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571" b="36762"/>
          <a:stretch/>
        </p:blipFill>
        <p:spPr bwMode="auto">
          <a:xfrm rot="179691">
            <a:off x="4311970" y="5056613"/>
            <a:ext cx="3809203" cy="133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 descr="BiathlonNMNM.cz - Google Chrome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" t="14936" r="10614" b="5389"/>
          <a:stretch/>
        </p:blipFill>
        <p:spPr>
          <a:xfrm>
            <a:off x="8208490" y="4435977"/>
            <a:ext cx="3813693" cy="2272435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BC8B3B60-A1E6-4051-A3F2-CA5E49F1B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824C-BA04-4D2C-9288-DED783F4BED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846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09366" cy="1325563"/>
          </a:xfrm>
        </p:spPr>
        <p:txBody>
          <a:bodyPr/>
          <a:lstStyle/>
          <a:p>
            <a:r>
              <a:rPr lang="cs-CZ" dirty="0" err="1"/>
              <a:t>Corporate</a:t>
            </a:r>
            <a:r>
              <a:rPr lang="cs-CZ" dirty="0"/>
              <a:t> identity (Vysekalová &amp; Mikeš, 2009)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206" y="1455849"/>
            <a:ext cx="5770691" cy="4508605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9.3.2017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155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r>
              <a:rPr lang="cs-CZ" sz="3600" dirty="0" err="1"/>
              <a:t>Corporate</a:t>
            </a:r>
            <a:r>
              <a:rPr lang="cs-CZ" sz="3600" dirty="0"/>
              <a:t> design (Black, 1994; </a:t>
            </a:r>
            <a:r>
              <a:rPr lang="cs-CZ" sz="3600" dirty="0" err="1"/>
              <a:t>Clow</a:t>
            </a:r>
            <a:r>
              <a:rPr lang="cs-CZ" sz="3600" dirty="0"/>
              <a:t> &amp; </a:t>
            </a:r>
            <a:r>
              <a:rPr lang="cs-CZ" sz="3600" dirty="0" err="1"/>
              <a:t>Baack</a:t>
            </a:r>
            <a:r>
              <a:rPr lang="cs-CZ" sz="3600" dirty="0"/>
              <a:t>, 2008; Svoboda, 2009; Voráček, 2012; Vysekalová &amp; Mikeš, 2009)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Název organizace</a:t>
            </a:r>
          </a:p>
          <a:p>
            <a:r>
              <a:rPr lang="cs-CZ" dirty="0"/>
              <a:t>Logo a jeho zkratka (písmo + typografie)</a:t>
            </a:r>
          </a:p>
          <a:p>
            <a:r>
              <a:rPr lang="cs-CZ" dirty="0"/>
              <a:t>Emblém nebo symbol</a:t>
            </a:r>
          </a:p>
          <a:p>
            <a:r>
              <a:rPr lang="cs-CZ" dirty="0"/>
              <a:t>Uniformy a oblečení</a:t>
            </a:r>
          </a:p>
          <a:p>
            <a:r>
              <a:rPr lang="cs-CZ" dirty="0"/>
              <a:t>Firemní produkty a jejich grafika</a:t>
            </a:r>
          </a:p>
          <a:p>
            <a:r>
              <a:rPr lang="cs-CZ" dirty="0"/>
              <a:t>Interiér, označení budov, </a:t>
            </a:r>
            <a:r>
              <a:rPr lang="cs-CZ" dirty="0" err="1"/>
              <a:t>fanshopů</a:t>
            </a:r>
            <a:endParaRPr lang="cs-CZ" dirty="0"/>
          </a:p>
          <a:p>
            <a:r>
              <a:rPr lang="cs-CZ" dirty="0"/>
              <a:t>Tiskoviny</a:t>
            </a:r>
          </a:p>
          <a:p>
            <a:r>
              <a:rPr lang="cs-CZ" dirty="0"/>
              <a:t>Fotografie, videa</a:t>
            </a:r>
          </a:p>
          <a:p>
            <a:r>
              <a:rPr lang="cs-CZ" dirty="0"/>
              <a:t>Webové stránky, online prezentace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9.3.2017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46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978</Words>
  <Application>Microsoft Office PowerPoint</Application>
  <PresentationFormat>Širokoúhlá obrazovka</PresentationFormat>
  <Paragraphs>172</Paragraphs>
  <Slides>23</Slides>
  <Notes>1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Motiv Office</vt:lpstr>
      <vt:lpstr>Marketing sportu (bk2447)</vt:lpstr>
      <vt:lpstr>Požadavky na splnění předmětu</vt:lpstr>
      <vt:lpstr>Požadavky na seminární práci</vt:lpstr>
      <vt:lpstr>Náplň seminářů</vt:lpstr>
      <vt:lpstr>Teď něco o vás… :-)</vt:lpstr>
      <vt:lpstr>Prezentace aplikace PowerPoint</vt:lpstr>
      <vt:lpstr>Sportovní produkt (Čáslavová, 2009)</vt:lpstr>
      <vt:lpstr>Corporate identity (Vysekalová &amp; Mikeš, 2009)</vt:lpstr>
      <vt:lpstr>Corporate design (Black, 1994; Clow &amp; Baack, 2008; Svoboda, 2009; Voráček, 2012; Vysekalová &amp; Mikeš, 2009)</vt:lpstr>
      <vt:lpstr>Corporate communications (Vysekalová &amp; Mikeš, 2009)</vt:lpstr>
      <vt:lpstr>Značka vs. brand</vt:lpstr>
      <vt:lpstr>Prezentace aplikace PowerPoint</vt:lpstr>
      <vt:lpstr>Prezentace aplikace PowerPoint</vt:lpstr>
      <vt:lpstr>Prezentace aplikace PowerPoint</vt:lpstr>
      <vt:lpstr>Cena (Čáslavová, 2009)</vt:lpstr>
      <vt:lpstr>Umístění/Distribuce (Čáslavová, 2009)</vt:lpstr>
      <vt:lpstr>Propagace /marketingová komunikace/ (Přikrylová &amp; Jahodová, 2010)</vt:lpstr>
      <vt:lpstr>Komunikační mix (Vaštíková, 2008)</vt:lpstr>
      <vt:lpstr>Lidé</vt:lpstr>
      <vt:lpstr>Procesy</vt:lpstr>
      <vt:lpstr>Prezentace aplikace PowerPoint</vt:lpstr>
      <vt:lpstr>Materiálové prostředí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sportu (bp2447)</dc:title>
  <dc:creator>Michal Jilka</dc:creator>
  <cp:lastModifiedBy>LF Lektor</cp:lastModifiedBy>
  <cp:revision>25</cp:revision>
  <dcterms:created xsi:type="dcterms:W3CDTF">2018-02-10T10:35:16Z</dcterms:created>
  <dcterms:modified xsi:type="dcterms:W3CDTF">2018-02-23T11:33:39Z</dcterms:modified>
</cp:coreProperties>
</file>