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74" r:id="rId17"/>
    <p:sldId id="273" r:id="rId18"/>
    <p:sldId id="275" r:id="rId19"/>
  </p:sldIdLst>
  <p:sldSz cx="12192000" cy="6858000"/>
  <p:notesSz cx="6858000" cy="9144000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E231A-8850-40F2-B04A-AB0954F8CBC5}" type="datetimeFigureOut">
              <a:rPr lang="cs-CZ" smtClean="0"/>
              <a:t>27.4.2018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9C7A4-5D9C-4C2A-B8F8-CCDD985A6B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17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CAF02-11F9-40DD-95EF-FB003C329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70BF60-37F4-42EC-9DC6-3BD24C1EF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45968D-B18C-48B4-AABA-02C1AC34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29EA-7843-42C6-B03C-DD2948E68B05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83709B-8618-4448-9BB5-D31FBCF6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2A6688-DDD8-4911-9F3F-5E56FF71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8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1A60-7C6B-4327-8550-0B941C7A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E6FE5B-3B8F-427D-876B-8330EFA0C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AA3F36-5F21-4641-93DA-708DE306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4EEB-E106-411A-A27A-330AF68A0F4F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E6FA49-FC17-4687-8F3E-A630335E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DF714D-801C-42EE-BA15-0EABDF88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56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620C34-D19F-4C84-86E7-F6CF43C2B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17B4A0-B039-4F6D-B922-16F6DDB71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579D5-2421-496E-ADCF-617FCC8F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0738-25CC-4B44-9A4B-AF6C9AF4858F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436D16-B980-4823-990B-8136CB54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C536E1-9BEA-4B68-B44C-C60C6D6D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8ADD0-39CB-4135-8755-8D38DE89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92FEA5-CCAB-48E2-A6D6-78394CB60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A02E71-5135-435C-BAC1-1228B45E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CD9A-21C9-483B-B19D-E0C078EE7250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664E20-219F-4837-ADCC-2D5AE0F7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4560F9-12DD-476A-9C44-4B5F6639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74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873D7-7D10-42F9-9AFB-9C805E08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5C8B3C-3B49-4F30-A521-478A1A7B0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9E0AD-9E63-424A-AF85-2E6EDB15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48F0-CEB0-45DA-AE96-C0B147836AD1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8BCF0B-90AD-49D3-ACC2-63B12009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6EFDE0-4313-4EDE-B7C5-7B26580F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84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59B77-ED1B-4588-A753-92324BFF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7EAF92-9055-4A6C-A9C4-BBB767E66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9E4676-3060-4BF3-8F23-2A8B17DA8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F926A1-9850-4A6D-B755-66B17F5CD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81BD-6674-4822-9842-D8F745268CD8}" type="datetime1">
              <a:rPr lang="cs-CZ" smtClean="0"/>
              <a:t>27.4.2018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A549BB-08F9-49BD-895E-BE4A6F2C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5A3E3C-9495-490B-9072-192D0ED6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47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CF02F-65D2-4D93-883D-2DABD52D5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F2E3B9-2C05-41C1-9B5D-1FB3B9F50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BB50AD7-6B32-45F7-9DA1-16F1CF8E7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C0EF34-4636-40FF-8D43-75B067C14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76F864E-58A4-4024-B7B1-41EDEAA00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EF39A2-200B-41B9-A664-6787D7C7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0E11-0AB6-474D-8818-BE7C6D06C311}" type="datetime1">
              <a:rPr lang="cs-CZ" smtClean="0"/>
              <a:t>27.4.2018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D660A9-841C-48B8-9267-2AA61CF4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E9FF06-5B77-4CCE-9551-3C4F68A6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43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2CA21-A40F-4C9D-85C4-4041EF3A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5CF8A3-DA80-483F-A510-E476B8A9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BC53-3C73-472F-ACB9-CF734F75C260}" type="datetime1">
              <a:rPr lang="cs-CZ" smtClean="0"/>
              <a:t>27.4.2018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B5606C-233A-44C3-8B23-87819611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1941D4-19C3-4C33-99DF-D98D8E48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3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87B909-6BB6-4A4E-8CA2-4FA3A8E4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844-3079-4114-AA3F-006ED811A67B}" type="datetime1">
              <a:rPr lang="cs-CZ" smtClean="0"/>
              <a:t>27.4.2018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4A1EBC-51E8-445E-88D1-01D92151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74BDC3-E7E4-4F73-ACBC-0FAD5AE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56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A0468-26F3-46C0-ABE8-964F2BB0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780748-DAC6-4088-A541-39651368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9DB85BF-7883-4914-8ED0-4BD43AF23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E06F35-21FA-4F57-9566-0B585DED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0DFB-0098-40B3-A36A-00CCABE10CCA}" type="datetime1">
              <a:rPr lang="cs-CZ" smtClean="0"/>
              <a:t>27.4.2018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163BE3-13D8-43FA-B14E-A2F87BE7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651EBE-3011-4C01-9F9D-90A68AE0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64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0E516-419D-4971-AD36-7B2E9946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D1DABE-C790-4450-BF30-D285F947D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9C73FB6-D79B-42AC-8173-7EC8BB106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3EE3E3-10F8-4DAB-911B-47968983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23C3-60F1-412E-AB64-D33D62D671A4}" type="datetime1">
              <a:rPr lang="cs-CZ" smtClean="0"/>
              <a:t>27.4.2018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C6C2EC-F9FC-4409-9693-DF952D20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419658-2ABB-4693-B4A4-50D745E8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53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C60309-21B1-4405-A806-4888C887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1C6237-4B27-46BB-9D2F-91CD69B51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FDAAF-5EF1-4334-96E5-747BF5BF2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6165-E09F-421C-8E10-3889AAA4322E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089ED-7DA6-4E91-996F-1BA757F9B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1C32D3-20D0-4E96-A356-CA5B66D08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3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Ax6i5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57C31-46E8-4922-89CC-7B3B2B197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Marketing sportu (bk2447)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9A6159-0DF4-422A-833C-E7F587D70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8668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A7AF10-185B-497A-9413-3E0E2A9F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CF65-061D-4378-AC34-F4B5017D2941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A03039-AF79-43A7-A3B9-B32826C2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23BFDD-621F-4F11-8C90-E32A24EA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10</a:t>
            </a:fld>
            <a:endParaRPr lang="cs-CZ"/>
          </a:p>
        </p:txBody>
      </p:sp>
      <p:pic>
        <p:nvPicPr>
          <p:cNvPr id="8" name="Obrázek 7" descr="Výřez obrazovky">
            <a:extLst>
              <a:ext uri="{FF2B5EF4-FFF2-40B4-BE49-F238E27FC236}">
                <a16:creationId xmlns:a16="http://schemas.microsoft.com/office/drawing/2014/main" id="{13D2B93A-C072-4AE5-8E87-9D9A52871E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62"/>
          <a:stretch/>
        </p:blipFill>
        <p:spPr>
          <a:xfrm>
            <a:off x="2944857" y="373115"/>
            <a:ext cx="6302286" cy="603450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5064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B8067-D195-4260-9BA1-7C5A698C2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C774A0-7D33-43C1-8967-5AAAB0A39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Nástroj k získání rychlého přehledu o strategické situaci firmy.</a:t>
            </a:r>
          </a:p>
          <a:p>
            <a:r>
              <a:rPr lang="cs-CZ" altLang="cs-CZ" dirty="0"/>
              <a:t>Princip harmonie mezi vnitřními schopnostmi organizace a vnější situací na trhu.</a:t>
            </a:r>
          </a:p>
          <a:p>
            <a:r>
              <a:rPr lang="cs-CZ" altLang="cs-CZ" dirty="0"/>
              <a:t>Nejdůležitější fází strategického plánu  rozvoje neziskové organizace (</a:t>
            </a:r>
            <a:r>
              <a:rPr lang="cs-CZ" altLang="cs-CZ" dirty="0" err="1"/>
              <a:t>Rektořík</a:t>
            </a:r>
            <a:r>
              <a:rPr lang="cs-CZ" altLang="cs-CZ" dirty="0"/>
              <a:t>, 2001)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B2DCBB-53D8-4BE7-9834-43F62482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8134-C370-473E-9D66-8403F6833600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11EA57-33A1-44AA-A7F8-66B43EEE5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7E2EDE-5D2D-40AE-AA0E-1A7A423A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11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72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06FA2-AC3A-4570-9BE9-D97B3BF57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D08DE2-8AEA-43F2-B0B3-01E7DC581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A9CE-BF94-4969-BE4F-74FB53FC16A3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B66DFF-E0B7-41A1-AF7E-B59587BD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337B8D-0943-4A5F-B654-DFF8BC56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65711F69-2B8A-48ED-BECC-3A6B654FC4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537960"/>
              </p:ext>
            </p:extLst>
          </p:nvPr>
        </p:nvGraphicFramePr>
        <p:xfrm>
          <a:off x="2095500" y="1690688"/>
          <a:ext cx="8001000" cy="4084638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2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                      </a:t>
                      </a:r>
                    </a:p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                    Interní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Externí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Silné stránky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Strenghts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Slabé stránky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(Weaknesses)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4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Příležitosti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Opportunities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– Maxi 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Maxi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WO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Mini Maxi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20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Hrozby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(Threats)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Maxi Mini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WT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– Mini 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10048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E40C-7D41-479E-B8F8-7E685E206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teď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23F3B3-4EC4-4C1D-B756-EFD097AD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přiloženého dokumentu + nově dostupných informací identifikovat silné a slabé stránky, a příležitosti a hrozby</a:t>
            </a:r>
          </a:p>
          <a:p>
            <a:r>
              <a:rPr lang="cs-CZ" dirty="0"/>
              <a:t>Zaměření nejenom na marketing</a:t>
            </a:r>
          </a:p>
          <a:p>
            <a:r>
              <a:rPr lang="cs-CZ" dirty="0">
                <a:hlinkClick r:id="rId3"/>
              </a:rPr>
              <a:t>http://bit.ly/2tAx6i5</a:t>
            </a:r>
            <a:r>
              <a:rPr lang="cs-CZ" dirty="0"/>
              <a:t>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A667A0-C512-4975-A229-8360307E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ECF6-2D58-44E3-8235-15FBA47C39DD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CFB2D2-2E60-4B20-97E5-5573DD79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7CB1D-D532-45ED-9791-DA676829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13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618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441F6-930D-4034-B862-8D913C32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Marketingový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0EF42-547F-4B80-B558-58FFCD5F1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Marketingový průzkum je systematické shromažďování a vyhodnocování informací, které vedou k pochopení požadavků trhu (Matula, 2016).</a:t>
            </a:r>
          </a:p>
          <a:p>
            <a:r>
              <a:rPr lang="cs-CZ" dirty="0"/>
              <a:t>Získávání informací o konkurenci, tržních příležitostech, rizicích, cílové skupině atd.</a:t>
            </a:r>
          </a:p>
          <a:p>
            <a:r>
              <a:rPr lang="cs-CZ" dirty="0"/>
              <a:t>Na základě výzkumu tvorba strategií (marketingových i napříč organizací)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FF63FE-188B-419F-BE85-712322B2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1A9B-44FA-4E37-A1ED-4F39BF65DCE5}" type="datetime1">
              <a:rPr lang="cs-CZ" smtClean="0"/>
              <a:t>27.4.2018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D226DA-CA98-49C3-8ED7-F1C8574D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2C083-3746-4AD9-8F4E-2D51FEF2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14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086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86077-1A2E-4A52-A89E-4FA6703E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marketingového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E3525-BE5F-478D-B32B-270724245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Definice problému – co chci získat, kdo bude informace získávat a od koho, jaké využijeme metody, výše nákladů…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Plán výzkumu – metodika, vzorek, příprava podkladů pro výzkum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Sběr informací – realizace výzkumu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Zpracování, analýza a vyhodnocení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Závěry, doporučení, přijetí marketingových opatření – komplexní zhodnocení výzkumu a následná tvorba jednotlivých strategií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0BB10A-BD32-4A28-A571-550FBE22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8776-0B84-4BF1-86F8-FE5566B20A73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F051C3-0253-4DD6-9E4D-0A38C287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094E1-F39E-4657-9100-D48ABE863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15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31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75FB3-269F-4CCA-9D66-F124B987B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výzkumů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DE1B89-7FE2-4163-8E20-5E4819BCF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</a:t>
            </a:r>
          </a:p>
          <a:p>
            <a:pPr lvl="1"/>
            <a:r>
              <a:rPr lang="cs-CZ" dirty="0"/>
              <a:t>Zjišťuje důvody a příčiny chování lidí</a:t>
            </a:r>
          </a:p>
          <a:p>
            <a:pPr lvl="1"/>
            <a:r>
              <a:rPr lang="cs-CZ" dirty="0"/>
              <a:t>Důraz na podrobné zkoumání názorů představitelů cílové skupiny na zkoumaný problém</a:t>
            </a:r>
          </a:p>
          <a:p>
            <a:pPr lvl="1"/>
            <a:r>
              <a:rPr lang="cs-CZ" dirty="0"/>
              <a:t>Nejčastější metody: hloubkový rozhovor, skupinový rozhovor</a:t>
            </a:r>
          </a:p>
          <a:p>
            <a:r>
              <a:rPr lang="cs-CZ" dirty="0"/>
              <a:t>Kvantitativní</a:t>
            </a:r>
          </a:p>
          <a:p>
            <a:pPr lvl="1"/>
            <a:r>
              <a:rPr lang="cs-CZ" dirty="0"/>
              <a:t>Zkoumá přístup, postoje, názory ke konkrétním výrobkům/službám</a:t>
            </a:r>
          </a:p>
          <a:p>
            <a:pPr lvl="1"/>
            <a:r>
              <a:rPr lang="cs-CZ" dirty="0"/>
              <a:t>Prováděn na větším počtu respondentů</a:t>
            </a:r>
          </a:p>
          <a:p>
            <a:pPr lvl="1"/>
            <a:r>
              <a:rPr lang="cs-CZ" dirty="0"/>
              <a:t>Často zaměřen na označení odpovědí či škálování</a:t>
            </a:r>
          </a:p>
          <a:p>
            <a:pPr lvl="1"/>
            <a:r>
              <a:rPr lang="cs-CZ" dirty="0"/>
              <a:t>Nejčastější metody: dotazník (písemný, elektronický), pozorování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77162-A4E9-46B9-9584-EF3928DD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10C4-C2E1-4CF1-BBA5-F8F9682A1258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D6ACE3-C5A8-4A1E-8775-0A5AD2F2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B5F677-0313-43D8-9BEB-6911B51C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16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306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1FCF8-A92C-4E09-BC58-4AB00742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do projektů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3C3A60-AD75-4526-BA2D-309588C9C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marketingového výzkumu: Identifikujte bariéry, které brání zapojení dětí do fotbalu a na základě výzkumu vytvořte vhodné strategie a aktivity</a:t>
            </a:r>
          </a:p>
          <a:p>
            <a:endParaRPr lang="cs-CZ" dirty="0"/>
          </a:p>
          <a:p>
            <a:r>
              <a:rPr lang="cs-CZ" dirty="0"/>
              <a:t>Rozhovor s členem vybraného fotbalového klubu</a:t>
            </a:r>
          </a:p>
          <a:p>
            <a:r>
              <a:rPr lang="cs-CZ" dirty="0"/>
              <a:t>Přepis rozhovoru a odevzdání v příloze</a:t>
            </a:r>
          </a:p>
          <a:p>
            <a:r>
              <a:rPr lang="cs-CZ" dirty="0"/>
              <a:t>Vyhodnocení rozhovoru a návrh vhodných marketingových strategií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D8CECF-8D79-4F96-8F49-B9C36E22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9592-62E3-4F45-874E-005ECACF9DAC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AAEFCC-607F-478E-B423-4C5F66EB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224A2B-BC70-4A61-9BF5-7B45ED4B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17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011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E40C-7D41-479E-B8F8-7E685E206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teď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23F3B3-4EC4-4C1D-B756-EFD097AD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Příprava rozhovoru</a:t>
            </a:r>
          </a:p>
          <a:p>
            <a:endParaRPr lang="cs-CZ" dirty="0"/>
          </a:p>
          <a:p>
            <a:r>
              <a:rPr lang="cs-CZ" dirty="0"/>
              <a:t>Strukturovaný vs. Polostrukturovaný</a:t>
            </a:r>
          </a:p>
          <a:p>
            <a:endParaRPr lang="cs-CZ" dirty="0"/>
          </a:p>
          <a:p>
            <a:r>
              <a:rPr lang="cs-CZ" dirty="0"/>
              <a:t>Představení dotyčné osoby, jeho funkce a úkoly v rámci klubu</a:t>
            </a:r>
          </a:p>
          <a:p>
            <a:endParaRPr lang="cs-CZ" dirty="0"/>
          </a:p>
          <a:p>
            <a:r>
              <a:rPr lang="cs-CZ" dirty="0"/>
              <a:t>Cokoliv ze 7P a cokoliv vám pomůže vytvořit vhodné strategie na dané zadání</a:t>
            </a:r>
          </a:p>
          <a:p>
            <a:endParaRPr lang="cs-CZ" dirty="0"/>
          </a:p>
          <a:p>
            <a:r>
              <a:rPr lang="cs-CZ" dirty="0"/>
              <a:t>Nenavádět k odpovědím, nechat rozpovídat zkoumanou osobu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A667A0-C512-4975-A229-8360307E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6DF7-8A7E-4247-B759-933A63AC3522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CFB2D2-2E60-4B20-97E5-5573DD79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7CB1D-D532-45ED-9791-DA676829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18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357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7186-236A-4314-ADC7-A9242CF0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seminářů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4910F4-6553-4045-80F3-AF60FE1E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0027-FF53-44DC-879A-0D94C00C2D60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818C46-9A06-4C93-9ACB-EA4E284C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99D97E-68A6-4B9F-A4D3-4BEE7696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2</a:t>
            </a:fld>
            <a:endParaRPr lang="cs-CZ"/>
          </a:p>
        </p:txBody>
      </p:sp>
      <p:graphicFrame>
        <p:nvGraphicFramePr>
          <p:cNvPr id="9" name="Zástupný symbol pro obsah 6">
            <a:extLst>
              <a:ext uri="{FF2B5EF4-FFF2-40B4-BE49-F238E27FC236}">
                <a16:creationId xmlns:a16="http://schemas.microsoft.com/office/drawing/2014/main" id="{7A965666-7290-4E9C-84EE-366B6F3D9A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849260"/>
              </p:ext>
            </p:extLst>
          </p:nvPr>
        </p:nvGraphicFramePr>
        <p:xfrm>
          <a:off x="899604" y="2020934"/>
          <a:ext cx="1023225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23">
                  <a:extLst>
                    <a:ext uri="{9D8B030D-6E8A-4147-A177-3AD203B41FA5}">
                      <a16:colId xmlns:a16="http://schemas.microsoft.com/office/drawing/2014/main" val="3856396906"/>
                    </a:ext>
                  </a:extLst>
                </a:gridCol>
                <a:gridCol w="9242431">
                  <a:extLst>
                    <a:ext uri="{9D8B030D-6E8A-4147-A177-3AD203B41FA5}">
                      <a16:colId xmlns:a16="http://schemas.microsoft.com/office/drawing/2014/main" val="4284057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Náplň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7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23.2.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Úvod do předmětu, sdělení požadavků ke splnění předmětu, Marketingový mix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392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Marketingový mix, SWOT analýza, kvalitativní výzkum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0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76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11.5.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072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3694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A8D84-D1BD-4A6E-9C45-67BA3D11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Prostředí managementu (</a:t>
            </a:r>
            <a:r>
              <a:rPr lang="cs-CZ" dirty="0" err="1"/>
              <a:t>Pošvář</a:t>
            </a:r>
            <a:r>
              <a:rPr lang="cs-CZ" dirty="0"/>
              <a:t>, </a:t>
            </a:r>
            <a:r>
              <a:rPr lang="cs-CZ" dirty="0" err="1"/>
              <a:t>Erbes</a:t>
            </a:r>
            <a:r>
              <a:rPr lang="cs-CZ" dirty="0"/>
              <a:t>, 2002)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A2D4EA-CB15-4288-87E3-F8B5EBFD6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Prostředí managementu je prostor, ve kterém manažeři vykonávají manažerské funkce a plní své manažerské role</a:t>
            </a:r>
          </a:p>
          <a:p>
            <a:r>
              <a:rPr lang="cs-CZ" dirty="0"/>
              <a:t>Jde o souhrn všech vlivů, které manažery při výkonu jejich činnosti obklopují, působí na ně a vytvářejí podmínky, aby mohli splnit plánované úkoly a celkově cíle organizace.</a:t>
            </a:r>
          </a:p>
          <a:p>
            <a:r>
              <a:rPr lang="cs-CZ" dirty="0"/>
              <a:t>Dělení prostředí:</a:t>
            </a:r>
          </a:p>
          <a:p>
            <a:pPr lvl="1"/>
            <a:r>
              <a:rPr lang="cs-CZ" dirty="0"/>
              <a:t>Vnější</a:t>
            </a:r>
          </a:p>
          <a:p>
            <a:pPr lvl="1"/>
            <a:r>
              <a:rPr lang="cs-CZ" dirty="0"/>
              <a:t>Vnitřní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1B2FA-AD8F-412A-AEEE-78D99824C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2286-05ED-4B12-90DE-144177BEEE25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EB3CF5-89CD-4970-BB1A-2C35575F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04D03C-20A0-4F23-88A2-F8616E54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3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063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E3BE1-0FD0-464C-BB46-F631396FE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7B92C3-8613-44F7-AF8B-90B87EF10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altLang="cs-CZ" dirty="0"/>
              <a:t>Externí faktory – vznikají v makroprostředí a v oborovém prostředí</a:t>
            </a:r>
          </a:p>
          <a:p>
            <a:pPr lvl="1"/>
            <a:r>
              <a:rPr lang="cs-CZ" altLang="cs-CZ" dirty="0"/>
              <a:t>Makroprostředí – PESTLE </a:t>
            </a:r>
          </a:p>
          <a:p>
            <a:pPr lvl="2"/>
            <a:r>
              <a:rPr lang="cs-CZ" altLang="cs-CZ" dirty="0"/>
              <a:t>Politické</a:t>
            </a:r>
          </a:p>
          <a:p>
            <a:pPr lvl="2"/>
            <a:r>
              <a:rPr lang="cs-CZ" altLang="cs-CZ" dirty="0"/>
              <a:t>Ekonomické</a:t>
            </a:r>
          </a:p>
          <a:p>
            <a:pPr lvl="2"/>
            <a:r>
              <a:rPr lang="cs-CZ" altLang="cs-CZ" dirty="0"/>
              <a:t>Sociální</a:t>
            </a:r>
          </a:p>
          <a:p>
            <a:pPr lvl="2"/>
            <a:r>
              <a:rPr lang="cs-CZ" altLang="cs-CZ" dirty="0"/>
              <a:t>Technologické, technické</a:t>
            </a:r>
          </a:p>
          <a:p>
            <a:pPr lvl="2"/>
            <a:r>
              <a:rPr lang="cs-CZ" altLang="cs-CZ" dirty="0"/>
              <a:t>Legislativní</a:t>
            </a:r>
          </a:p>
          <a:p>
            <a:pPr lvl="2"/>
            <a:r>
              <a:rPr lang="cs-CZ" altLang="cs-CZ" dirty="0"/>
              <a:t>Ekologické</a:t>
            </a:r>
          </a:p>
          <a:p>
            <a:pPr lvl="1"/>
            <a:r>
              <a:rPr lang="cs-CZ" altLang="cs-CZ" dirty="0"/>
              <a:t>Oborové prostředí  - </a:t>
            </a:r>
            <a:r>
              <a:rPr lang="cs-CZ" altLang="cs-CZ" dirty="0" err="1"/>
              <a:t>Porterův</a:t>
            </a:r>
            <a:r>
              <a:rPr lang="cs-CZ" altLang="cs-CZ" dirty="0"/>
              <a:t> model konkurenčních sil</a:t>
            </a:r>
          </a:p>
          <a:p>
            <a:pPr marL="457200" lvl="1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182A06-DB66-4A3F-B942-F8717DC2A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C9EA-215B-4EE3-B9CE-DA6310F6AA7A}" type="datetime1">
              <a:rPr lang="cs-CZ" smtClean="0"/>
              <a:t>27.4.2018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89615D-6429-4D26-BE70-EC496F78B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B4EAD8-54F9-4B49-95F5-F1EA04D7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4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541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57A22-37B5-4011-98D7-28852197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konkurenčních sil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CAF5FC-AD4D-4FFE-B467-9AC7639A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26FB-C012-4ABF-B56D-D2DCF48A0D04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D6C619-AC76-4E3D-B5FC-5B749F8C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0B120F-F7A2-487B-B71D-20163FD4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5</a:t>
            </a:fld>
            <a:endParaRPr lang="cs-CZ"/>
          </a:p>
        </p:txBody>
      </p:sp>
      <p:pic>
        <p:nvPicPr>
          <p:cNvPr id="7" name="Picture 4" descr="Porterův model pěti sil">
            <a:extLst>
              <a:ext uri="{FF2B5EF4-FFF2-40B4-BE49-F238E27FC236}">
                <a16:creationId xmlns:a16="http://schemas.microsoft.com/office/drawing/2014/main" id="{96ECEEF9-54F8-4A5F-A720-63E2CBF74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56" y="1592146"/>
            <a:ext cx="7678288" cy="4069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3016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DE0DA-005F-4E96-B63D-9370C0492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Stakeholders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5CC73-0220-4DF1-B06A-382DF0FF7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Skupiny subjektů, kterých se činnost společnosti nějakým způsobem dotýká nebo je ovlivňuje (Bělohlávek, 2006)</a:t>
            </a:r>
          </a:p>
          <a:p>
            <a:r>
              <a:rPr lang="cs-CZ" altLang="cs-CZ" dirty="0"/>
              <a:t>Jakákoliv skupina či jedinec, který může ovlivnit a současně je ovlivněn realizací cílů organizace</a:t>
            </a:r>
          </a:p>
          <a:p>
            <a:r>
              <a:rPr lang="cs-CZ" altLang="cs-CZ" dirty="0"/>
              <a:t>investoři, věřitelé, místní komunity, dodavatelé, média, vláda, diváci, zákazníci, společenské a politické skupiny, konkurenti, obchodní a průmyslové svazy…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1D2B6E-FDF9-4D29-B7B4-AF65DC7D4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BB18B-6E0A-4625-8DEB-483A3FB2F667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4FEB3-EC6D-4AEE-B0C4-5A844174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5B196B-3062-4763-B1CE-9838695F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6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525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DA4B6-8751-4604-9847-226179F24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situační analýzy vnějšího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8A37E3-DB4D-49E3-BF11-525588582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Identifikace </a:t>
            </a:r>
            <a:r>
              <a:rPr lang="cs-CZ" altLang="cs-CZ" b="1" dirty="0"/>
              <a:t>příležitostí</a:t>
            </a:r>
            <a:r>
              <a:rPr lang="cs-CZ" altLang="cs-CZ" dirty="0"/>
              <a:t>, jichž může sportovní organizace využít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Identifikace</a:t>
            </a:r>
            <a:r>
              <a:rPr lang="cs-CZ" altLang="cs-CZ" b="1" dirty="0"/>
              <a:t> hrozeb</a:t>
            </a:r>
            <a:r>
              <a:rPr lang="cs-CZ" altLang="cs-CZ" dirty="0"/>
              <a:t>, jimž musí čelit (v nejbližších třech letech ovlivní vývoj sportovní organizace)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FB6C1A-5AB4-4A2B-893F-84AA2EAAD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8D23B-08D0-4108-A7AE-B3ED64B23959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85522-9D3B-4A75-8C2A-A024D45E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4AC0FB-55AA-4EED-B20C-D3666985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7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94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448C0-92F9-4471-913D-62669DAF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prostředí (7P)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15BEC0-B650-4A91-B590-6D655F495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Funkce a činnosti sportovní organizace – pro sportovce, trenéry…</a:t>
            </a:r>
          </a:p>
          <a:p>
            <a:r>
              <a:rPr lang="cs-CZ" altLang="cs-CZ" dirty="0"/>
              <a:t>Personální zabezpečení sportovní organizace – kvalita práce, schopnost práce v týmu, dobrovolníci….</a:t>
            </a:r>
          </a:p>
          <a:p>
            <a:r>
              <a:rPr lang="cs-CZ" altLang="cs-CZ" dirty="0"/>
              <a:t>Členská základna, rozdělení – počet členů, věková struktura, předpoklady rozvoje…</a:t>
            </a:r>
          </a:p>
          <a:p>
            <a:r>
              <a:rPr lang="cs-CZ" altLang="cs-CZ" dirty="0"/>
              <a:t>Oddíly (odbory) – počet, činnost, úroveň jejich činnosti</a:t>
            </a:r>
          </a:p>
          <a:p>
            <a:r>
              <a:rPr lang="cs-CZ" altLang="cs-CZ" dirty="0"/>
              <a:t>Sportovní zařízení – počet, kvalita</a:t>
            </a:r>
          </a:p>
          <a:p>
            <a:r>
              <a:rPr lang="cs-CZ" altLang="cs-CZ" dirty="0"/>
              <a:t>Cena – ceny produktů, výše příspěvků….</a:t>
            </a:r>
          </a:p>
          <a:p>
            <a:r>
              <a:rPr lang="cs-CZ" altLang="cs-CZ" dirty="0"/>
              <a:t>Propagace – známost organizace</a:t>
            </a:r>
          </a:p>
          <a:p>
            <a:r>
              <a:rPr lang="cs-CZ" altLang="cs-CZ" dirty="0"/>
              <a:t>Komunikace – způsoby komunikace se členy….</a:t>
            </a:r>
          </a:p>
          <a:p>
            <a:r>
              <a:rPr lang="cs-CZ" altLang="cs-CZ" dirty="0"/>
              <a:t>Finanční situace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3C67F3-EC69-4ED9-A992-887F12D6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978B-28E8-4CE7-8E04-BEA44911E068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FF6D10-8981-431C-BA7C-A1308120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414264-461A-4A65-9948-B09F50128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8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794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BFE2-8769-4F99-B1BD-7994AC57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analýzy vnitřního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EE8B79-F626-4B5F-A1CC-EA29B2564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altLang="cs-CZ" dirty="0"/>
              <a:t>Identifikace </a:t>
            </a:r>
            <a:r>
              <a:rPr lang="cs-CZ" altLang="cs-CZ" b="1" dirty="0"/>
              <a:t>silných stránek </a:t>
            </a:r>
            <a:r>
              <a:rPr lang="cs-CZ" altLang="cs-CZ" dirty="0"/>
              <a:t>– co dělá organizace lépe něž ostatní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Identifikace </a:t>
            </a:r>
            <a:r>
              <a:rPr lang="cs-CZ" altLang="cs-CZ" b="1" dirty="0"/>
              <a:t>slabých stránek</a:t>
            </a:r>
            <a:r>
              <a:rPr lang="cs-CZ" altLang="cs-CZ" dirty="0"/>
              <a:t> – to, co organizaci chybí nebo to, co při porovnání s konkurencí nedělá dobře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Definovat klíčové faktory (faktory úspěchu) a kritické faktory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032BC5-44CF-4D11-8AE0-308464FA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B74E-FDE4-495E-BCA8-90A5DBBFD7DE}" type="datetime1">
              <a:rPr lang="cs-CZ" smtClean="0"/>
              <a:t>27.4.2018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EA537B-F945-4361-9914-4D212E74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(bk2447)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BB35BC-B694-4A6C-B9E5-D4211A1C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9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82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4bde44e-92af-4922-920b-3ff04c90ed8d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893</Words>
  <Application>Microsoft Office PowerPoint</Application>
  <PresentationFormat>Širokoúhlá obrazovka</PresentationFormat>
  <Paragraphs>166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Motiv Office</vt:lpstr>
      <vt:lpstr>Marketing sportu (bk2447)</vt:lpstr>
      <vt:lpstr>Náplň seminářů</vt:lpstr>
      <vt:lpstr>Prostředí managementu (Pošvář, Erbes, 2002)</vt:lpstr>
      <vt:lpstr>Vnější prostředí</vt:lpstr>
      <vt:lpstr>Porterův model konkurenčních sil</vt:lpstr>
      <vt:lpstr>Stakeholders</vt:lpstr>
      <vt:lpstr>Cíle situační analýzy vnějšího prostředí</vt:lpstr>
      <vt:lpstr>Vnitřní prostředí (7P)</vt:lpstr>
      <vt:lpstr>Cíle analýzy vnitřního prostředí</vt:lpstr>
      <vt:lpstr>Prezentace aplikace PowerPoint</vt:lpstr>
      <vt:lpstr>SWOT analýza</vt:lpstr>
      <vt:lpstr>SWOT analýza</vt:lpstr>
      <vt:lpstr>Úkol na teď</vt:lpstr>
      <vt:lpstr>Marketingový výzkum</vt:lpstr>
      <vt:lpstr>Postup marketingového výzkumu</vt:lpstr>
      <vt:lpstr>Typy výzkumů</vt:lpstr>
      <vt:lpstr>Úkol do projektů</vt:lpstr>
      <vt:lpstr>Úkol na teď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sportu (bp2447)</dc:title>
  <dc:creator>Michal Jilka</dc:creator>
  <cp:lastModifiedBy>Michal Jilka</cp:lastModifiedBy>
  <cp:revision>29</cp:revision>
  <dcterms:created xsi:type="dcterms:W3CDTF">2018-02-10T10:35:16Z</dcterms:created>
  <dcterms:modified xsi:type="dcterms:W3CDTF">2018-04-27T05:40:01Z</dcterms:modified>
</cp:coreProperties>
</file>