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8" r:id="rId5"/>
    <p:sldId id="267" r:id="rId6"/>
    <p:sldId id="258" r:id="rId7"/>
    <p:sldId id="262" r:id="rId8"/>
    <p:sldId id="266" r:id="rId9"/>
    <p:sldId id="263" r:id="rId10"/>
    <p:sldId id="273" r:id="rId11"/>
    <p:sldId id="274" r:id="rId12"/>
    <p:sldId id="261" r:id="rId13"/>
    <p:sldId id="264" r:id="rId14"/>
    <p:sldId id="265" r:id="rId15"/>
    <p:sldId id="269" r:id="rId16"/>
    <p:sldId id="270" r:id="rId17"/>
    <p:sldId id="271" r:id="rId18"/>
    <p:sldId id="272" r:id="rId19"/>
  </p:sldIdLst>
  <p:sldSz cx="12192000" cy="6858000"/>
  <p:notesSz cx="6858000" cy="9144000"/>
  <p:custDataLst>
    <p:tags r:id="rId2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74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60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8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52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89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9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96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0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4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2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39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1CCC-C975-495C-B3BE-A2A09C46299F}" type="datetimeFigureOut">
              <a:rPr lang="cs-CZ" smtClean="0"/>
              <a:t>07.05.2018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66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zaklady-sociologie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906838"/>
          </a:xfrm>
        </p:spPr>
        <p:txBody>
          <a:bodyPr anchor="ctr">
            <a:normAutofit/>
          </a:bodyPr>
          <a:lstStyle/>
          <a:p>
            <a:r>
              <a:rPr lang="cs-CZ" dirty="0" smtClean="0"/>
              <a:t>Základy psychologie a </a:t>
            </a:r>
            <a:r>
              <a:rPr lang="cs-CZ" dirty="0" smtClean="0"/>
              <a:t>sociologie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sociologická část 1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4568" y="5752407"/>
            <a:ext cx="11770822" cy="948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Určeno pouze pro interní potřebu vyučovacího předmětu</a:t>
            </a:r>
          </a:p>
          <a:p>
            <a:pPr algn="ctr"/>
            <a:r>
              <a:rPr lang="cs-CZ" dirty="0"/>
              <a:t>Hlavní zdroj: http://www.fsps.muni.cz/impact/zaklady-sociologie/</a:t>
            </a:r>
          </a:p>
          <a:p>
            <a:pPr algn="ctr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05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 a osobnosti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Přibližně ve stejné době jako </a:t>
            </a:r>
            <a:r>
              <a:rPr lang="cs-CZ" dirty="0" err="1" smtClean="0"/>
              <a:t>Comte</a:t>
            </a:r>
            <a:r>
              <a:rPr lang="cs-CZ" dirty="0" smtClean="0"/>
              <a:t> zveřejňují své úvahy o vztazích ve společnosti a společenském vývoji 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Herbert </a:t>
            </a:r>
            <a:r>
              <a:rPr lang="cs-CZ" dirty="0" err="1" smtClean="0"/>
              <a:t>Spencer</a:t>
            </a:r>
            <a:r>
              <a:rPr lang="cs-CZ" dirty="0" smtClean="0"/>
              <a:t> (metodologický </a:t>
            </a:r>
            <a:r>
              <a:rPr lang="cs-CZ" dirty="0"/>
              <a:t>individualismus a sociologický </a:t>
            </a:r>
            <a:r>
              <a:rPr lang="cs-CZ" dirty="0" smtClean="0"/>
              <a:t>realismus)</a:t>
            </a:r>
            <a:endParaRPr lang="cs-CZ" b="1" dirty="0" smtClean="0"/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 smtClean="0"/>
              <a:t>Karel Marx (ekonomické aspekty, materialistické pojetí dějin)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091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 a osobnosti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Vedle těchto tří osobností patří mezi významné sociology ještě o generaci mladší </a:t>
            </a:r>
          </a:p>
          <a:p>
            <a:r>
              <a:rPr lang="cs-CZ" dirty="0" err="1" smtClean="0"/>
              <a:t>Vilfredo</a:t>
            </a:r>
            <a:r>
              <a:rPr lang="cs-CZ" dirty="0" smtClean="0"/>
              <a:t> </a:t>
            </a:r>
            <a:r>
              <a:rPr lang="cs-CZ" dirty="0" err="1" smtClean="0"/>
              <a:t>Pareto</a:t>
            </a:r>
            <a:r>
              <a:rPr lang="cs-CZ" dirty="0" smtClean="0"/>
              <a:t> (teorie elit)</a:t>
            </a:r>
          </a:p>
          <a:p>
            <a:r>
              <a:rPr lang="cs-CZ" dirty="0"/>
              <a:t>F</a:t>
            </a:r>
            <a:r>
              <a:rPr lang="cs-CZ" dirty="0" smtClean="0"/>
              <a:t>erdinand </a:t>
            </a:r>
            <a:r>
              <a:rPr lang="cs-CZ" dirty="0" err="1" smtClean="0"/>
              <a:t>Tönnies</a:t>
            </a:r>
            <a:r>
              <a:rPr lang="cs-CZ" dirty="0" smtClean="0"/>
              <a:t> (společnost versus pospolitost)</a:t>
            </a:r>
          </a:p>
          <a:p>
            <a:r>
              <a:rPr lang="cs-CZ" dirty="0" err="1" smtClean="0"/>
              <a:t>Émile</a:t>
            </a:r>
            <a:r>
              <a:rPr lang="cs-CZ" dirty="0" smtClean="0"/>
              <a:t> </a:t>
            </a:r>
            <a:r>
              <a:rPr lang="cs-CZ" dirty="0" err="1" smtClean="0"/>
              <a:t>Durkheim</a:t>
            </a:r>
            <a:r>
              <a:rPr lang="cs-CZ" dirty="0" smtClean="0"/>
              <a:t> (pravidla sociologické metody)</a:t>
            </a:r>
          </a:p>
          <a:p>
            <a:r>
              <a:rPr lang="cs-CZ" dirty="0" smtClean="0"/>
              <a:t>Max Weber (formální modely; </a:t>
            </a:r>
            <a:r>
              <a:rPr lang="cs-CZ" dirty="0" err="1" smtClean="0"/>
              <a:t>chápající-nehodnotící</a:t>
            </a:r>
            <a:r>
              <a:rPr lang="cs-CZ" dirty="0" smtClean="0"/>
              <a:t> sociologie)</a:t>
            </a:r>
          </a:p>
          <a:p>
            <a:r>
              <a:rPr lang="cs-CZ" dirty="0" smtClean="0"/>
              <a:t>Georg </a:t>
            </a:r>
            <a:r>
              <a:rPr lang="cs-CZ" dirty="0" err="1" smtClean="0"/>
              <a:t>Simmel</a:t>
            </a:r>
            <a:r>
              <a:rPr lang="cs-CZ" dirty="0" smtClean="0"/>
              <a:t> (formální sociologie; analýza života společnosti)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90. letech 19. století se sociologie institucionalizovala, první nezávislou katedru sociologie založil Albion </a:t>
            </a:r>
            <a:r>
              <a:rPr lang="cs-CZ" dirty="0" err="1" smtClean="0"/>
              <a:t>Woodbury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v roce 1892 na Chicagské univerzitě (viz též Chicagská škola)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645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1920"/>
            <a:ext cx="10764520" cy="478504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Termín pozitivismus v nejširším slova smyslu označuje každou filozofickou nebo vědeckou teorii dovolávající se čistého a prostého poznávání empirických faktů nebo takovou, která se opírá o jistoty experimentálního typu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Pozorování empirických faktů musí být vedeno teorií, jinak je slepé a bez užitku</a:t>
            </a:r>
            <a:r>
              <a:rPr lang="cs-CZ" dirty="0" smtClean="0"/>
              <a:t>. </a:t>
            </a:r>
            <a:r>
              <a:rPr lang="cs-CZ" sz="2400" i="1" dirty="0" smtClean="0"/>
              <a:t>(I. Kant: „Myšlenky bez obsahu jsou prázdné, smyslový názor bez pojmů je slepý.“)</a:t>
            </a:r>
          </a:p>
          <a:p>
            <a:pPr lvl="0"/>
            <a:endParaRPr lang="cs-CZ" sz="2400" i="1" dirty="0"/>
          </a:p>
          <a:p>
            <a:pPr lvl="0"/>
            <a:r>
              <a:rPr lang="cs-CZ" dirty="0"/>
              <a:t>Pomocí zkoumání empirických faktů lze dospět k formulování obecných sociologických zákonů jakožto neměnných a opakujících se vztahů posloupnosti a podobnosti mezi jevy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Cílem pozitivistické sociologie je rozvinout v kontaktu se zkoumanou realitou abstraktní teoretické principy, jimiž se bude každé další pozorování řídit a zároveň je bude zpětně testovat a modifikovat</a:t>
            </a:r>
            <a:r>
              <a:rPr lang="cs-CZ" dirty="0" smtClean="0"/>
              <a:t>.</a:t>
            </a:r>
          </a:p>
          <a:p>
            <a:pPr lvl="0"/>
            <a:endParaRPr lang="cs-CZ" dirty="0" smtClean="0"/>
          </a:p>
          <a:p>
            <a:pPr lvl="1"/>
            <a:r>
              <a:rPr lang="cs-CZ" i="1" dirty="0" err="1" smtClean="0"/>
              <a:t>pono</a:t>
            </a:r>
            <a:r>
              <a:rPr lang="cs-CZ" i="1" dirty="0" smtClean="0"/>
              <a:t>, -</a:t>
            </a:r>
            <a:r>
              <a:rPr lang="cs-CZ" i="1" dirty="0" err="1" smtClean="0"/>
              <a:t>ere</a:t>
            </a:r>
            <a:r>
              <a:rPr lang="cs-CZ" i="1" dirty="0" smtClean="0"/>
              <a:t>, </a:t>
            </a:r>
            <a:r>
              <a:rPr lang="cs-CZ" i="1" dirty="0" err="1" smtClean="0"/>
              <a:t>posui</a:t>
            </a:r>
            <a:r>
              <a:rPr lang="cs-CZ" i="1" dirty="0" smtClean="0"/>
              <a:t>, </a:t>
            </a:r>
            <a:r>
              <a:rPr lang="cs-CZ" i="1" dirty="0" err="1" smtClean="0"/>
              <a:t>positum</a:t>
            </a:r>
            <a:r>
              <a:rPr lang="cs-CZ" i="1" dirty="0" smtClean="0"/>
              <a:t> </a:t>
            </a:r>
            <a:r>
              <a:rPr lang="cs-CZ" dirty="0" smtClean="0"/>
              <a:t>= klást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346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 tří stádií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463040"/>
            <a:ext cx="11186160" cy="520192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dirty="0"/>
              <a:t>těmito stadii </a:t>
            </a:r>
            <a:r>
              <a:rPr lang="cs-CZ" dirty="0" smtClean="0"/>
              <a:t>(dle </a:t>
            </a:r>
            <a:r>
              <a:rPr lang="cs-CZ" dirty="0" err="1" smtClean="0"/>
              <a:t>Comta</a:t>
            </a:r>
            <a:r>
              <a:rPr lang="cs-CZ" dirty="0" smtClean="0"/>
              <a:t>) procházejí </a:t>
            </a:r>
            <a:r>
              <a:rPr lang="cs-CZ" dirty="0"/>
              <a:t>lidské myšlení (rozum), ontogeneze jednotlivce, všechny obory lidského vědění a dějiny lidstva:</a:t>
            </a:r>
          </a:p>
          <a:p>
            <a:pPr lvl="0"/>
            <a:r>
              <a:rPr lang="cs-CZ" b="1" dirty="0"/>
              <a:t>1) Teologické stadium</a:t>
            </a:r>
            <a:r>
              <a:rPr lang="cs-CZ" dirty="0"/>
              <a:t>: lidská mysl usiluje o absolutní vědění, o odhalení neměnné povahy bytí. Protože však takové otázky člověk nedokáže zodpovědět skrze empirické poznání, věří se v této fázi, že všechny jevy jsou produkovány díky jednání </a:t>
            </a:r>
            <a:r>
              <a:rPr lang="cs-CZ" dirty="0" smtClean="0"/>
              <a:t>nadpřirozených </a:t>
            </a:r>
            <a:r>
              <a:rPr lang="cs-CZ" dirty="0"/>
              <a:t>bytostí. Cílem společnosti je neustálý výboj a vztah v ní mají podobu vojenských vazeb. Základní institucí je otroctví. Duchovními vůdci jsou kněží, světskými vojevůdci. Nejvýraznější jednotkou je rodina. Základem integrace jsou kontakty mezi </a:t>
            </a:r>
            <a:r>
              <a:rPr lang="cs-CZ" dirty="0" smtClean="0"/>
              <a:t>skupinami </a:t>
            </a:r>
            <a:r>
              <a:rPr lang="cs-CZ" dirty="0"/>
              <a:t>a duch náboženství.</a:t>
            </a:r>
          </a:p>
          <a:p>
            <a:pPr lvl="0"/>
            <a:r>
              <a:rPr lang="cs-CZ" b="1" dirty="0"/>
              <a:t>2) Metafyzické stadium:</a:t>
            </a:r>
            <a:r>
              <a:rPr lang="cs-CZ" dirty="0"/>
              <a:t> </a:t>
            </a:r>
            <a:r>
              <a:rPr lang="cs-CZ" dirty="0" smtClean="0"/>
              <a:t>člověk </a:t>
            </a:r>
            <a:r>
              <a:rPr lang="cs-CZ" dirty="0"/>
              <a:t>předpokládá existenci abstraktních sil schopných produkovat veškeré jevy, s nimiž přichází do kontaktu. Příčiny dění však už nejsou spatřovány vně věcí, ale přímo v nich. Namísto boha tak nastupuje pojem přírody. Stále převládá představivost nad pozorováním. Duchovními vůdci jsou kněží a filozofové, </a:t>
            </a:r>
            <a:r>
              <a:rPr lang="cs-CZ" dirty="0" smtClean="0"/>
              <a:t>světskou moc </a:t>
            </a:r>
            <a:r>
              <a:rPr lang="cs-CZ" dirty="0"/>
              <a:t>zastupují </a:t>
            </a:r>
            <a:r>
              <a:rPr lang="cs-CZ" dirty="0" smtClean="0"/>
              <a:t>právníci. Základní </a:t>
            </a:r>
            <a:r>
              <a:rPr lang="cs-CZ" dirty="0"/>
              <a:t>sociální jednotkou je stát – kontrola z jeho strany pomocí práva a armády je základem integrace.</a:t>
            </a:r>
          </a:p>
          <a:p>
            <a:pPr lvl="0"/>
            <a:r>
              <a:rPr lang="cs-CZ" b="1" dirty="0"/>
              <a:t>3) Pozitivní stadium:</a:t>
            </a:r>
            <a:r>
              <a:rPr lang="cs-CZ" dirty="0"/>
              <a:t> mysl vzdala marné hledání absolutních počátků a konečných určení univerza a věnuje se studiu zákonů, tj. neměnných vztahů posloupnosti a podobnosti mezi jevy. Člověk se zde zříká nároků na absolutní vědění a spokojuje se s postupným, nikdy nekončícím přibližováním pravdě. Vědění je založeno na pozorováním přísně vědeckou metodou. Duchovními vůdci jsou vědci, nejvýraznější sociální jednotkou pak průmysl s průmyslníky jako světskými vůdci. Základem aktivit se stává výroba a osou sociální integrace vzájemná závislost.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468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Hierarchie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Čím výše stojí určitá disciplína v hierarchii věd, tím je její předmět bádání specifičtější, komplexnější a méně přístupný exaktnímu </a:t>
            </a:r>
            <a:r>
              <a:rPr lang="cs-CZ" dirty="0" smtClean="0"/>
              <a:t>měření </a:t>
            </a:r>
            <a:r>
              <a:rPr lang="cs-CZ" dirty="0"/>
              <a:t>a predikci.</a:t>
            </a:r>
          </a:p>
          <a:p>
            <a:pPr lvl="0"/>
            <a:r>
              <a:rPr lang="cs-CZ" dirty="0"/>
              <a:t>Vědění jednotlivých disciplín dosahuje pozitivního stadia tím dříve, čím je obecnější, jednodušší a nezávislejší na ostatních vědách.</a:t>
            </a:r>
          </a:p>
          <a:p>
            <a:pPr lvl="0"/>
            <a:r>
              <a:rPr lang="cs-CZ" dirty="0"/>
              <a:t>Každá věda v hierarchii se vynořuje v závislosti na dřívějším vývoji svých předchůdců, vždy podle zákona rostoucí komplexnosti a klesající obecnosti dosaženého poznání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1"/>
            <a:r>
              <a:rPr lang="cs-CZ" dirty="0" smtClean="0"/>
              <a:t>Sociologie</a:t>
            </a:r>
            <a:r>
              <a:rPr lang="cs-CZ" dirty="0"/>
              <a:t>, biologie, chemie, fyzika, astronomie, </a:t>
            </a:r>
            <a:r>
              <a:rPr lang="cs-CZ" dirty="0" smtClean="0"/>
              <a:t>matematika…</a:t>
            </a:r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48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143256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Výzkumné </a:t>
            </a:r>
            <a:r>
              <a:rPr lang="cs-CZ" b="1" dirty="0"/>
              <a:t>metody </a:t>
            </a:r>
            <a:r>
              <a:rPr lang="cs-CZ" b="1" dirty="0" smtClean="0"/>
              <a:t>v sociologii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26639"/>
            <a:ext cx="10515600" cy="3850323"/>
          </a:xfrm>
        </p:spPr>
        <p:txBody>
          <a:bodyPr/>
          <a:lstStyle/>
          <a:p>
            <a:pPr lvl="0"/>
            <a:r>
              <a:rPr lang="cs-CZ" dirty="0"/>
              <a:t>pozorování – vedeno </a:t>
            </a:r>
            <a:r>
              <a:rPr lang="cs-CZ" dirty="0" smtClean="0"/>
              <a:t>teorií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experiment – </a:t>
            </a:r>
            <a:r>
              <a:rPr lang="cs-CZ" dirty="0" smtClean="0"/>
              <a:t>empirické poznání (studium patologií)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komparace – </a:t>
            </a:r>
            <a:r>
              <a:rPr lang="cs-CZ" dirty="0" smtClean="0"/>
              <a:t>srovnávání (např. mezi </a:t>
            </a:r>
            <a:r>
              <a:rPr lang="cs-CZ" dirty="0"/>
              <a:t>státy a </a:t>
            </a:r>
            <a:r>
              <a:rPr lang="cs-CZ" dirty="0" smtClean="0"/>
              <a:t>kulturami)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historický </a:t>
            </a:r>
            <a:r>
              <a:rPr lang="cs-CZ" dirty="0"/>
              <a:t>výzkum – možnost srovnávání v čase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Pojmy a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holismus</a:t>
            </a:r>
            <a:endParaRPr lang="cs-CZ" dirty="0"/>
          </a:p>
          <a:p>
            <a:pPr lvl="0"/>
            <a:r>
              <a:rPr lang="cs-CZ" dirty="0"/>
              <a:t>ústřední jednotkou společenskovědní analýzy není individuum, ale sociální skupina/celek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odhalení </a:t>
            </a:r>
            <a:r>
              <a:rPr lang="cs-CZ" dirty="0"/>
              <a:t>základních zákonů vyléčí </a:t>
            </a:r>
            <a:r>
              <a:rPr lang="cs-CZ" dirty="0" smtClean="0"/>
              <a:t>(dle </a:t>
            </a:r>
            <a:r>
              <a:rPr lang="cs-CZ" dirty="0" err="1" smtClean="0"/>
              <a:t>Comta</a:t>
            </a:r>
            <a:r>
              <a:rPr lang="cs-CZ" dirty="0" smtClean="0"/>
              <a:t>) </a:t>
            </a:r>
            <a:r>
              <a:rPr lang="cs-CZ" dirty="0"/>
              <a:t>lidi z jejich domýšlivosti, samolibosti a arogance 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</a:t>
            </a:r>
            <a:r>
              <a:rPr lang="cs-CZ" dirty="0"/>
              <a:t> každém momentě jsou možnosti jejich jednání totiž </a:t>
            </a:r>
            <a:r>
              <a:rPr lang="cs-CZ" dirty="0" smtClean="0"/>
              <a:t>omezeny </a:t>
            </a:r>
            <a:r>
              <a:rPr lang="cs-CZ" dirty="0"/>
              <a:t>požadavky správného fungování sociálního organismu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7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Pojmy a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err="1"/>
              <a:t>organicismus</a:t>
            </a:r>
            <a:endParaRPr lang="cs-CZ" dirty="0"/>
          </a:p>
          <a:p>
            <a:pPr lvl="0"/>
            <a:r>
              <a:rPr lang="cs-CZ" dirty="0"/>
              <a:t>společnost je chápána analogicky k biologickému </a:t>
            </a:r>
            <a:r>
              <a:rPr lang="cs-CZ" dirty="0" smtClean="0"/>
              <a:t>organismu;</a:t>
            </a:r>
            <a:endParaRPr lang="cs-CZ" dirty="0"/>
          </a:p>
          <a:p>
            <a:pPr lvl="0"/>
            <a:r>
              <a:rPr lang="cs-CZ" dirty="0" err="1"/>
              <a:t>Comte</a:t>
            </a:r>
            <a:r>
              <a:rPr lang="cs-CZ" dirty="0"/>
              <a:t> organickou teorii příliš nerozpracoval, ale pozdější škola v něm mohla najít značnou </a:t>
            </a:r>
            <a:r>
              <a:rPr lang="cs-CZ" dirty="0" smtClean="0"/>
              <a:t>inspiraci;</a:t>
            </a:r>
            <a:endParaRPr lang="cs-CZ" dirty="0"/>
          </a:p>
          <a:p>
            <a:pPr lvl="0"/>
            <a:r>
              <a:rPr lang="cs-CZ" dirty="0"/>
              <a:t>kolektivní organismus je podle něj složen z rodin (základní prvky), poté ze tříd a kast (formují tkáň) a nakonec z měst a sídel, které jsou jeho skutečnými </a:t>
            </a:r>
            <a:r>
              <a:rPr lang="cs-CZ" dirty="0" smtClean="0"/>
              <a:t>orgány;</a:t>
            </a:r>
            <a:endParaRPr lang="cs-CZ" dirty="0"/>
          </a:p>
          <a:p>
            <a:pPr lvl="0"/>
            <a:r>
              <a:rPr lang="cs-CZ" dirty="0"/>
              <a:t>provázanost organismu </a:t>
            </a:r>
            <a:r>
              <a:rPr lang="cs-CZ" dirty="0" smtClean="0"/>
              <a:t>C. nazývá </a:t>
            </a:r>
            <a:r>
              <a:rPr lang="cs-CZ" dirty="0"/>
              <a:t>sociálním </a:t>
            </a:r>
            <a:r>
              <a:rPr lang="cs-CZ" dirty="0" smtClean="0"/>
              <a:t>konsensem;</a:t>
            </a:r>
            <a:endParaRPr lang="cs-CZ" dirty="0"/>
          </a:p>
          <a:p>
            <a:pPr lvl="0"/>
            <a:r>
              <a:rPr lang="cs-CZ" dirty="0"/>
              <a:t>sociální útvar však drží pohromadě pouta duchovní povahy (jazyk, náboženství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36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b="1" i="1" dirty="0" smtClean="0"/>
              <a:t>funkcionalismus</a:t>
            </a:r>
            <a:endParaRPr lang="cs-CZ" dirty="0"/>
          </a:p>
          <a:p>
            <a:pPr lvl="0"/>
            <a:r>
              <a:rPr lang="cs-CZ" dirty="0"/>
              <a:t>zkoumání vzájemné provázanosti sociálních jevů a jejich účinků na sociální </a:t>
            </a:r>
            <a:r>
              <a:rPr lang="cs-CZ" dirty="0" smtClean="0"/>
              <a:t>systém;</a:t>
            </a:r>
            <a:endParaRPr lang="cs-CZ" dirty="0"/>
          </a:p>
          <a:p>
            <a:pPr lvl="0"/>
            <a:r>
              <a:rPr lang="cs-CZ" dirty="0"/>
              <a:t>celá lidská společnost je podle </a:t>
            </a:r>
            <a:r>
              <a:rPr lang="cs-CZ" dirty="0" err="1"/>
              <a:t>Comta</a:t>
            </a:r>
            <a:r>
              <a:rPr lang="cs-CZ" dirty="0"/>
              <a:t> udržována pohromadě trojím </a:t>
            </a:r>
            <a:r>
              <a:rPr lang="cs-CZ" dirty="0" smtClean="0"/>
              <a:t>poutem </a:t>
            </a:r>
          </a:p>
          <a:p>
            <a:pPr lvl="1"/>
            <a:r>
              <a:rPr lang="cs-CZ" dirty="0" smtClean="0"/>
              <a:t>vzájemná </a:t>
            </a:r>
            <a:r>
              <a:rPr lang="cs-CZ" dirty="0"/>
              <a:t>závislost </a:t>
            </a:r>
            <a:r>
              <a:rPr lang="cs-CZ" dirty="0" smtClean="0"/>
              <a:t>částí</a:t>
            </a:r>
          </a:p>
          <a:p>
            <a:pPr lvl="1"/>
            <a:r>
              <a:rPr lang="cs-CZ" dirty="0" smtClean="0"/>
              <a:t>centralizace </a:t>
            </a:r>
            <a:r>
              <a:rPr lang="cs-CZ" dirty="0"/>
              <a:t>autority, která koordinuje aktivity </a:t>
            </a:r>
            <a:r>
              <a:rPr lang="cs-CZ" dirty="0" smtClean="0"/>
              <a:t>částí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společné morálky či společného </a:t>
            </a:r>
            <a:r>
              <a:rPr lang="cs-CZ" dirty="0" smtClean="0"/>
              <a:t>ducha;</a:t>
            </a:r>
            <a:endParaRPr lang="cs-CZ" dirty="0"/>
          </a:p>
          <a:p>
            <a:pPr lvl="0"/>
            <a:r>
              <a:rPr lang="cs-CZ" dirty="0"/>
              <a:t>společnost je držena pohromadě </a:t>
            </a:r>
            <a:r>
              <a:rPr lang="cs-CZ" dirty="0" smtClean="0"/>
              <a:t>především </a:t>
            </a:r>
            <a:r>
              <a:rPr lang="cs-CZ" dirty="0"/>
              <a:t>souhlasem myšlení svých členů, tedy základním hodnotovým </a:t>
            </a:r>
            <a:r>
              <a:rPr lang="cs-CZ" dirty="0" smtClean="0"/>
              <a:t>konsensem;</a:t>
            </a:r>
            <a:endParaRPr lang="cs-CZ" dirty="0"/>
          </a:p>
          <a:p>
            <a:pPr lvl="0"/>
            <a:r>
              <a:rPr lang="cs-CZ" dirty="0"/>
              <a:t>důležitý integrační faktor představuje dělba </a:t>
            </a:r>
            <a:r>
              <a:rPr lang="cs-CZ" dirty="0" smtClean="0"/>
              <a:t>práce.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9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Organizace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1/1</a:t>
            </a:r>
          </a:p>
          <a:p>
            <a:r>
              <a:rPr lang="cs-CZ" dirty="0" smtClean="0"/>
              <a:t>Sociologická část</a:t>
            </a:r>
          </a:p>
          <a:p>
            <a:r>
              <a:rPr lang="cs-CZ" dirty="0" smtClean="0"/>
              <a:t>Psychologická část</a:t>
            </a:r>
          </a:p>
          <a:p>
            <a:r>
              <a:rPr lang="cs-CZ" dirty="0" smtClean="0"/>
              <a:t>Zkouška</a:t>
            </a:r>
          </a:p>
          <a:p>
            <a:pPr lvl="1"/>
            <a:r>
              <a:rPr lang="cs-CZ" dirty="0" smtClean="0"/>
              <a:t>Písemný test, 2 části, každá samostatně hodnocena</a:t>
            </a:r>
            <a:endParaRPr lang="cs-CZ" dirty="0"/>
          </a:p>
          <a:p>
            <a:r>
              <a:rPr lang="cs-CZ" dirty="0" smtClean="0"/>
              <a:t>Zdroje:</a:t>
            </a:r>
          </a:p>
          <a:p>
            <a:pPr lvl="1"/>
            <a:r>
              <a:rPr lang="cs-CZ" dirty="0" smtClean="0"/>
              <a:t>Literatura</a:t>
            </a:r>
          </a:p>
          <a:p>
            <a:pPr lvl="1"/>
            <a:r>
              <a:rPr lang="cs-CZ" dirty="0" smtClean="0"/>
              <a:t>Prezentace</a:t>
            </a:r>
          </a:p>
          <a:p>
            <a:pPr lvl="2"/>
            <a:r>
              <a:rPr lang="cs-CZ" dirty="0" smtClean="0"/>
              <a:t>Základní podoba</a:t>
            </a:r>
          </a:p>
          <a:p>
            <a:pPr lvl="2"/>
            <a:r>
              <a:rPr lang="cs-CZ" dirty="0" smtClean="0"/>
              <a:t>Rozšířené</a:t>
            </a:r>
          </a:p>
          <a:p>
            <a:r>
              <a:rPr lang="cs-CZ" dirty="0" smtClean="0"/>
              <a:t>Nutnost sledovat aktuální situaci (zájemci o hodnocení A)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527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Témata (sociologie)</a:t>
            </a:r>
            <a:endParaRPr lang="cs-CZ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860451"/>
            <a:ext cx="1035812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800" dirty="0" smtClean="0">
                <a:latin typeface="Arial" panose="020B0604020202020204" pitchFamily="34" charset="0"/>
              </a:rPr>
              <a:t>Sociologie </a:t>
            </a:r>
            <a:r>
              <a:rPr lang="cs-CZ" altLang="cs-CZ" sz="1800" dirty="0">
                <a:latin typeface="Arial" panose="020B0604020202020204" pitchFamily="34" charset="0"/>
              </a:rPr>
              <a:t>– klíčové </a:t>
            </a:r>
            <a:r>
              <a:rPr lang="cs-CZ" altLang="cs-CZ" sz="1800" dirty="0" smtClean="0">
                <a:latin typeface="Arial" panose="020B0604020202020204" pitchFamily="34" charset="0"/>
              </a:rPr>
              <a:t>pojmy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Společnost – základní funkce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Kultura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Masová kultura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Socializace, výchova, vzdělání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Sociální struktura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Sociální mobilita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Globální problémy současnosti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51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Témata (psychologie)</a:t>
            </a:r>
            <a:endParaRPr lang="cs-CZ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721950"/>
            <a:ext cx="1035812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800" dirty="0" smtClean="0">
                <a:latin typeface="Arial" panose="020B0604020202020204" pitchFamily="34" charset="0"/>
              </a:rPr>
              <a:t>Psychologie</a:t>
            </a:r>
            <a:r>
              <a:rPr lang="cs-CZ" altLang="cs-CZ" sz="1800" dirty="0">
                <a:latin typeface="Arial" panose="020B0604020202020204" pitchFamily="34" charset="0"/>
              </a:rPr>
              <a:t>, definice předmětu z hlediska některých psychologických směrů, psychologické disciplíny. Biologická a sociální determinace lidské psychiky. 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800" dirty="0">
                <a:latin typeface="Arial" panose="020B0604020202020204" pitchFamily="34" charset="0"/>
              </a:rPr>
              <a:t>Psychické procesy: Kognitivní procesy a jejich dělení. Emoce. Dělení emocí, kontrola emocí. Motivace jako předpoklad výkonu. 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800" dirty="0">
                <a:latin typeface="Arial" panose="020B0604020202020204" pitchFamily="34" charset="0"/>
              </a:rPr>
              <a:t>Pojem osobnosti v psychologii. Osobnostní vlastnosti. Schopnosti a výkon</a:t>
            </a:r>
            <a:r>
              <a:rPr lang="cs-CZ" altLang="cs-CZ" sz="1800" dirty="0" smtClean="0">
                <a:latin typeface="Arial" panose="020B0604020202020204" pitchFamily="34" charset="0"/>
              </a:rPr>
              <a:t>. Rozvoj </a:t>
            </a:r>
            <a:r>
              <a:rPr lang="cs-CZ" altLang="cs-CZ" sz="1800" dirty="0">
                <a:latin typeface="Arial" panose="020B0604020202020204" pitchFamily="34" charset="0"/>
              </a:rPr>
              <a:t>psychomotorických schopností. Inteligence. 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800" dirty="0" smtClean="0">
                <a:latin typeface="Arial" panose="020B0604020202020204" pitchFamily="34" charset="0"/>
              </a:rPr>
              <a:t>Hlavní </a:t>
            </a:r>
            <a:r>
              <a:rPr lang="cs-CZ" altLang="cs-CZ" sz="1800" dirty="0">
                <a:latin typeface="Arial" panose="020B0604020202020204" pitchFamily="34" charset="0"/>
              </a:rPr>
              <a:t>otázky sociální psychologie. Sociální učení. Sociální odměny a tresty. Vztah jedince a skupiny. Sociální kognice. Soutěžení a spolupráce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 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800" dirty="0">
                <a:latin typeface="Arial" panose="020B0604020202020204" pitchFamily="34" charset="0"/>
              </a:rPr>
              <a:t>Zátěžové situace. Konflikty a jejich řešení. Rozhodování. Frustrace a reakce na frustraci. Stres.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901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2800"/>
            <a:ext cx="10515600" cy="474472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Sociologická část předmětu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24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Sekot, A. (2006). </a:t>
            </a:r>
            <a:br>
              <a:rPr lang="pl-PL" dirty="0"/>
            </a:br>
            <a:r>
              <a:rPr lang="pl-PL" i="1" dirty="0"/>
              <a:t>Sociologie v kostce.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Brno, Czech Republic: Paido. </a:t>
            </a:r>
            <a:endParaRPr lang="pl-PL" dirty="0" smtClean="0"/>
          </a:p>
          <a:p>
            <a:endParaRPr lang="pl-PL" dirty="0"/>
          </a:p>
          <a:p>
            <a:r>
              <a:rPr lang="cs-CZ" dirty="0">
                <a:hlinkClick r:id="rId3"/>
              </a:rPr>
              <a:t>http://www.fsps.muni.cz/impact/zaklady-sociologie/</a:t>
            </a:r>
            <a:endParaRPr lang="cs-CZ" dirty="0"/>
          </a:p>
        </p:txBody>
      </p:sp>
      <p:pic>
        <p:nvPicPr>
          <p:cNvPr id="1025" name="HTMLOption1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DefaultOcx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HTMLOption2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HTMLText1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HTMLOption3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HTMLOption4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HTMLOption5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HTMLText2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HTMLOption6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HTMLOption7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HTMLOption8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HTMLText3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HTMLOption9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HTMLOption10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HTMLOption11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HTMLText4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HTMLOption12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HTMLOption13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HTMLOption14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HTMLText5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HTMLOption15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HTMLOption16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HTMLOption17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HTMLText6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165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vědu o společnosti </a:t>
            </a:r>
            <a:r>
              <a:rPr lang="cs-CZ" dirty="0" smtClean="0"/>
              <a:t>(sociální fyziku) zakládá </a:t>
            </a:r>
            <a:r>
              <a:rPr lang="cs-CZ" dirty="0" err="1"/>
              <a:t>Comte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jednak </a:t>
            </a:r>
            <a:r>
              <a:rPr lang="cs-CZ" dirty="0"/>
              <a:t>jako součást své teorie o historickém vývoji poznání </a:t>
            </a:r>
            <a:r>
              <a:rPr lang="cs-CZ" dirty="0" smtClean="0"/>
              <a:t>lidstva</a:t>
            </a:r>
          </a:p>
          <a:p>
            <a:pPr lvl="1"/>
            <a:r>
              <a:rPr lang="cs-CZ" dirty="0" smtClean="0"/>
              <a:t>jednak </a:t>
            </a:r>
            <a:r>
              <a:rPr lang="cs-CZ" dirty="0"/>
              <a:t>v reakci na stav společnosti své doby, který považoval za velmi kritický. </a:t>
            </a:r>
            <a:endParaRPr lang="cs-CZ" dirty="0" smtClean="0"/>
          </a:p>
          <a:p>
            <a:r>
              <a:rPr lang="cs-CZ" dirty="0" smtClean="0"/>
              <a:t>Cílem </a:t>
            </a:r>
            <a:r>
              <a:rPr lang="cs-CZ" dirty="0"/>
              <a:t>vědy o společnosti je vybudovat systém teoretického poznání, jehož aplikace v politice umožní s co nejmenšími náklady a co nejrychleji překonávat krize, jimiž lidstvo při svém civilizačním vývoji prochází</a:t>
            </a:r>
          </a:p>
          <a:p>
            <a:r>
              <a:rPr lang="cs-CZ" dirty="0"/>
              <a:t>- </a:t>
            </a:r>
            <a:r>
              <a:rPr lang="cs-CZ" dirty="0" err="1"/>
              <a:t>Comte</a:t>
            </a:r>
            <a:r>
              <a:rPr lang="cs-CZ" dirty="0"/>
              <a:t> dělí sociologii na </a:t>
            </a:r>
            <a:endParaRPr lang="cs-CZ" dirty="0" smtClean="0"/>
          </a:p>
          <a:p>
            <a:pPr lvl="1"/>
            <a:r>
              <a:rPr lang="cs-CZ" dirty="0" smtClean="0"/>
              <a:t>sociální </a:t>
            </a:r>
            <a:r>
              <a:rPr lang="cs-CZ" dirty="0"/>
              <a:t>statiku (zkoumání podmínek existence a fungování společnosti, studium </a:t>
            </a:r>
            <a:r>
              <a:rPr lang="cs-CZ" dirty="0" err="1"/>
              <a:t>sturktury</a:t>
            </a:r>
            <a:r>
              <a:rPr lang="cs-CZ" dirty="0"/>
              <a:t> řádu) </a:t>
            </a:r>
            <a:endParaRPr lang="cs-CZ" dirty="0" smtClean="0"/>
          </a:p>
          <a:p>
            <a:pPr lvl="1"/>
            <a:r>
              <a:rPr lang="cs-CZ" dirty="0" smtClean="0"/>
              <a:t>sociální </a:t>
            </a:r>
            <a:r>
              <a:rPr lang="cs-CZ" dirty="0"/>
              <a:t>dynamiku (analýza zákonů vývoje/pokroku </a:t>
            </a:r>
            <a:r>
              <a:rPr lang="cs-CZ" dirty="0" smtClean="0"/>
              <a:t>směřujícího ke </a:t>
            </a:r>
            <a:r>
              <a:rPr lang="cs-CZ" dirty="0"/>
              <a:t>konečnému stadiu pozitivismu)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67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1560" y="2503804"/>
            <a:ext cx="7157720" cy="112458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Auguste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Comte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(1798-1857)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francouzský matematik, společenský reformátor a originální myslitel, zakladatel pozitivismu a jeden ze zakladatelů sociologie.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924" y="2506662"/>
            <a:ext cx="3007271" cy="435133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9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 a osobnosti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Sociologie se začala formovat až na začátku 19. století. Za otce sociologie je považován francouzský filosof Auguste </a:t>
            </a:r>
            <a:r>
              <a:rPr lang="cs-CZ" dirty="0" err="1" smtClean="0"/>
              <a:t>Comte</a:t>
            </a:r>
            <a:r>
              <a:rPr lang="cs-CZ" dirty="0" smtClean="0"/>
              <a:t>, který také v roce 1838 poprvé užívá slovo sociologie (z latinského </a:t>
            </a:r>
            <a:r>
              <a:rPr lang="cs-CZ" dirty="0" err="1" smtClean="0"/>
              <a:t>socius</a:t>
            </a:r>
            <a:r>
              <a:rPr lang="cs-CZ" dirty="0" smtClean="0"/>
              <a:t> = společník nebo </a:t>
            </a:r>
            <a:r>
              <a:rPr lang="cs-CZ" dirty="0" err="1" smtClean="0"/>
              <a:t>societas</a:t>
            </a:r>
            <a:r>
              <a:rPr lang="cs-CZ" dirty="0" smtClean="0"/>
              <a:t> = společnost a řeckého logos = slovo, výklad). </a:t>
            </a:r>
          </a:p>
          <a:p>
            <a:r>
              <a:rPr lang="cs-CZ" dirty="0" err="1" smtClean="0"/>
              <a:t>Comtova</a:t>
            </a:r>
            <a:r>
              <a:rPr lang="cs-CZ" dirty="0" smtClean="0"/>
              <a:t> sociologie je pojímána jako pozitivní věda o společenském pokroku stojící na vrcholu hierarchie věd.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668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edd6884-cd25-4040-b126-2fd2ad975d9d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673</Words>
  <Application>Microsoft Office PowerPoint</Application>
  <PresentationFormat>Širokoúhlá obrazovka</PresentationFormat>
  <Paragraphs>128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Základy psychologie a sociologie  sociologická část 1</vt:lpstr>
      <vt:lpstr>Organizace předmětu</vt:lpstr>
      <vt:lpstr>Témata (sociologie)</vt:lpstr>
      <vt:lpstr>Témata (psychologie)</vt:lpstr>
      <vt:lpstr>Sociologická část předmětu</vt:lpstr>
      <vt:lpstr>Základní literatura</vt:lpstr>
      <vt:lpstr>Sociologie</vt:lpstr>
      <vt:lpstr>Auguste Comte (1798-1857)  - francouzský matematik, společenský reformátor a originální myslitel, zakladatel pozitivismu a jeden ze zakladatelů sociologie.</vt:lpstr>
      <vt:lpstr>Historie a osobnosti sociologie</vt:lpstr>
      <vt:lpstr>Historie a osobnosti sociologie</vt:lpstr>
      <vt:lpstr>Historie a osobnosti sociologie</vt:lpstr>
      <vt:lpstr>Pozitivismus</vt:lpstr>
      <vt:lpstr>Zákon tří stádií</vt:lpstr>
      <vt:lpstr>Hierarchie věd</vt:lpstr>
      <vt:lpstr>Výzkumné metody v sociologii </vt:lpstr>
      <vt:lpstr>Pojmy a přístupy</vt:lpstr>
      <vt:lpstr>Pojmy a přístupy</vt:lpstr>
      <vt:lpstr>Pojmy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psychosociální vědy</dc:title>
  <dc:creator>Uživatel systému Windows</dc:creator>
  <cp:lastModifiedBy>Emanuel Hurych</cp:lastModifiedBy>
  <cp:revision>17</cp:revision>
  <dcterms:created xsi:type="dcterms:W3CDTF">2018-02-21T09:10:00Z</dcterms:created>
  <dcterms:modified xsi:type="dcterms:W3CDTF">2018-05-07T12:50:24Z</dcterms:modified>
</cp:coreProperties>
</file>