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8" r:id="rId4"/>
    <p:sldId id="259" r:id="rId5"/>
    <p:sldId id="260" r:id="rId6"/>
    <p:sldId id="270" r:id="rId7"/>
    <p:sldId id="279" r:id="rId8"/>
    <p:sldId id="280" r:id="rId9"/>
    <p:sldId id="281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57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24.09.2017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82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753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2447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705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8888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174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003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31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7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24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60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24.09.2017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97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24.09.2017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12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24.09.2017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38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78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25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BF0CB6-5639-42DD-ACF4-E11C819FB15D}" type="datetimeFigureOut">
              <a:rPr lang="cs-CZ" smtClean="0"/>
              <a:t>24.09.2017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944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675F33-98AF-4B83-A3BB-0780A23145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9143999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voda, sport, plavání, vodní sporty&#10;&#10;Popis vygenerován s velmi vysokou mírou spolehlivosti">
            <a:extLst>
              <a:ext uri="{FF2B5EF4-FFF2-40B4-BE49-F238E27FC236}">
                <a16:creationId xmlns:a16="http://schemas.microsoft.com/office/drawing/2014/main" id="{241EE777-578F-4B13-BBC5-15B2FC1E2D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5" r="1353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A75029C-64B9-41D0-9540-75846D4B04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81127" y="9144"/>
            <a:ext cx="4560492" cy="6163733"/>
            <a:chOff x="6108170" y="8467"/>
            <a:chExt cx="6080656" cy="6163733"/>
          </a:xfrm>
        </p:grpSpPr>
        <p:cxnSp>
          <p:nvCxnSpPr>
            <p:cNvPr id="13" name="Straight Connector 12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3159" y="685799"/>
            <a:ext cx="6000750" cy="2971801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cs-CZ" dirty="0"/>
              <a:t>Základy výživy ve sportu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3159" y="3843867"/>
            <a:ext cx="4800600" cy="1947333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Tomáš Hlinský</a:t>
            </a:r>
          </a:p>
          <a:p>
            <a:r>
              <a:rPr lang="cs-CZ">
                <a:solidFill>
                  <a:schemeClr val="tx1"/>
                </a:solidFill>
              </a:rPr>
              <a:t>MU – Katedra podpory zdraví</a:t>
            </a:r>
          </a:p>
        </p:txBody>
      </p:sp>
    </p:spTree>
    <p:extLst>
      <p:ext uri="{BB962C8B-B14F-4D97-AF65-F5344CB8AC3E}">
        <p14:creationId xmlns:p14="http://schemas.microsoft.com/office/powerpoint/2010/main" val="316647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Energetická bilance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824536"/>
          </a:xfrm>
        </p:spPr>
        <p:txBody>
          <a:bodyPr/>
          <a:lstStyle/>
          <a:p>
            <a:r>
              <a:rPr lang="cs-CZ" dirty="0"/>
              <a:t>BM = 1887,9 kcal</a:t>
            </a:r>
          </a:p>
          <a:p>
            <a:pPr lvl="1"/>
            <a:r>
              <a:rPr lang="cs-CZ" dirty="0"/>
              <a:t>Velmi nízká úroveň pohybové aktivity – 1,3</a:t>
            </a:r>
          </a:p>
          <a:p>
            <a:pPr marL="640080" lvl="2" indent="0">
              <a:buNone/>
            </a:pPr>
            <a:r>
              <a:rPr lang="cs-CZ" dirty="0"/>
              <a:t>		2454,3 kcal</a:t>
            </a:r>
          </a:p>
          <a:p>
            <a:pPr lvl="1"/>
            <a:r>
              <a:rPr lang="cs-CZ" dirty="0"/>
              <a:t>Vysoká úroveň pohybové aktivity – 2</a:t>
            </a:r>
          </a:p>
          <a:p>
            <a:pPr marL="365760" lvl="1" indent="0">
              <a:buNone/>
            </a:pPr>
            <a:r>
              <a:rPr lang="cs-CZ" dirty="0"/>
              <a:t>		3775,8kcal</a:t>
            </a:r>
          </a:p>
        </p:txBody>
      </p:sp>
      <p:pic>
        <p:nvPicPr>
          <p:cNvPr id="7170" name="Picture 2" descr="C:\Users\Tommy\Disk Google\Work\Plavčický kurz\Cut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9"/>
            <a:ext cx="4662305" cy="479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ommy\Disk Google\Work\Plavčický kurz\Phel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05" y="-12973"/>
            <a:ext cx="4590215" cy="564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4797152"/>
            <a:ext cx="424847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Celková denní spotřeba: 10 000 kcal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640601" y="5257740"/>
            <a:ext cx="424847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Celková denní spotřeba: 10 000 kcal</a:t>
            </a:r>
          </a:p>
        </p:txBody>
      </p:sp>
      <p:pic>
        <p:nvPicPr>
          <p:cNvPr id="7173" name="Picture 5" descr="http://cdn-flex0.heartyhosting.com/sites/flexonline.com/files/styles/node_image/public/FL01184_2015-1.jpg?itok=r7LxSKd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02" y="405052"/>
            <a:ext cx="20955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ttp://media.vlasta.cz/photos/2014/07/09/21914-phelp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799" y="838140"/>
            <a:ext cx="29432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59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err="1"/>
              <a:t>Makronutrienty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824536"/>
          </a:xfrm>
        </p:spPr>
        <p:txBody>
          <a:bodyPr anchor="t"/>
          <a:lstStyle/>
          <a:p>
            <a:r>
              <a:rPr lang="cs-CZ" dirty="0"/>
              <a:t>Zdroj E.</a:t>
            </a:r>
          </a:p>
          <a:p>
            <a:r>
              <a:rPr lang="cs-CZ" dirty="0"/>
              <a:t>Materiál pro obnovu buněk.</a:t>
            </a:r>
          </a:p>
          <a:p>
            <a:endParaRPr lang="cs-CZ" dirty="0"/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8194" name="Picture 2" descr="http://nutrizone.cz/wp-content/uploads/2014/06/sachari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2" y="2636913"/>
            <a:ext cx="3487814" cy="232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nutrizone.cz/wp-content/uploads/2014/07/tuk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68" y="4509120"/>
            <a:ext cx="381952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fitcoach.cz/wp-content/uploads/2012/01/B%C3%ADlkoviny-maso-424-OST%C5%98EJ%C5%A0%C3%8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393" y="1988840"/>
            <a:ext cx="40386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36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8F4E830A-06F9-4EAA-9E65-110CF242179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bloha, exteriér, voda, muž&#10;&#10;Popis vygenerován s velmi vysokou mírou spolehlivosti">
            <a:extLst>
              <a:ext uri="{FF2B5EF4-FFF2-40B4-BE49-F238E27FC236}">
                <a16:creationId xmlns:a16="http://schemas.microsoft.com/office/drawing/2014/main" id="{033F5FCE-6574-4CD0-934E-0A72DBBCC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3" r="11622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24B32265-D526-44B2-B82E-8977DFEFB45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8" name="Straight Connector 87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9701" y="555091"/>
            <a:ext cx="8339834" cy="1507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Výživa, k čemu slouží a co ovlivňuje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6339" y="2062158"/>
            <a:ext cx="6400800" cy="3815114"/>
          </a:xfrm>
        </p:spPr>
        <p:txBody>
          <a:bodyPr>
            <a:normAutofit fontScale="92500" lnSpcReduction="10000"/>
          </a:bodyPr>
          <a:lstStyle/>
          <a:p>
            <a:pPr marL="45720" indent="0">
              <a:lnSpc>
                <a:spcPct val="90000"/>
              </a:lnSpc>
              <a:buNone/>
            </a:pPr>
            <a:r>
              <a:rPr lang="cs-CZ" sz="1700" b="1" dirty="0">
                <a:solidFill>
                  <a:schemeClr val="tx1"/>
                </a:solidFill>
              </a:rPr>
              <a:t>Homeostáza – </a:t>
            </a:r>
            <a:r>
              <a:rPr lang="cs-CZ" sz="1700" i="1" dirty="0">
                <a:solidFill>
                  <a:schemeClr val="tx1"/>
                </a:solidFill>
              </a:rPr>
              <a:t>Soubor fyziologických mechanismů zajišťujících </a:t>
            </a:r>
            <a:r>
              <a:rPr lang="cs-CZ" sz="1700" b="1" i="1" dirty="0">
                <a:solidFill>
                  <a:schemeClr val="tx1"/>
                </a:solidFill>
              </a:rPr>
              <a:t>stálost vnitřních podmínek</a:t>
            </a:r>
            <a:r>
              <a:rPr lang="cs-CZ" sz="1700" i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chemeClr val="tx1"/>
                </a:solidFill>
              </a:rPr>
              <a:t>pH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chemeClr val="tx1"/>
                </a:solidFill>
              </a:rPr>
              <a:t>Objem tekutin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chemeClr val="tx1"/>
                </a:solidFill>
              </a:rPr>
              <a:t>Iontová rovnováha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chemeClr val="tx1"/>
                </a:solidFill>
              </a:rPr>
              <a:t>Glykémie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chemeClr val="tx1"/>
                </a:solidFill>
              </a:rPr>
              <a:t>Cholesterolémie</a:t>
            </a:r>
          </a:p>
          <a:p>
            <a:pPr>
              <a:lnSpc>
                <a:spcPct val="90000"/>
              </a:lnSpc>
            </a:pPr>
            <a:r>
              <a:rPr lang="cs-CZ" sz="1700" dirty="0" err="1">
                <a:solidFill>
                  <a:schemeClr val="tx1"/>
                </a:solidFill>
              </a:rPr>
              <a:t>Aminoacidémie</a:t>
            </a:r>
            <a:endParaRPr lang="cs-CZ" sz="17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chemeClr val="tx1"/>
                </a:solidFill>
              </a:rPr>
              <a:t>a další</a:t>
            </a:r>
          </a:p>
          <a:p>
            <a:pPr>
              <a:lnSpc>
                <a:spcPct val="90000"/>
              </a:lnSpc>
            </a:pPr>
            <a:endParaRPr lang="cs-CZ" sz="1700" dirty="0">
              <a:solidFill>
                <a:schemeClr val="tx1"/>
              </a:solidFill>
            </a:endParaRPr>
          </a:p>
          <a:p>
            <a:pPr marL="45720" indent="0">
              <a:lnSpc>
                <a:spcPct val="90000"/>
              </a:lnSpc>
              <a:buNone/>
            </a:pPr>
            <a:r>
              <a:rPr lang="cs-CZ" sz="1700" i="1" dirty="0">
                <a:solidFill>
                  <a:schemeClr val="tx1"/>
                </a:solidFill>
              </a:rPr>
              <a:t>Výživa složí k zisku dostatečného množství energie, stavebních látek, vitaminů a minerálních látek pro udržení života.</a:t>
            </a:r>
          </a:p>
        </p:txBody>
      </p:sp>
    </p:spTree>
    <p:extLst>
      <p:ext uri="{BB962C8B-B14F-4D97-AF65-F5344CB8AC3E}">
        <p14:creationId xmlns:p14="http://schemas.microsoft.com/office/powerpoint/2010/main" val="111117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Racionalita stravování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824536"/>
          </a:xfrm>
        </p:spPr>
        <p:txBody>
          <a:bodyPr anchor="t"/>
          <a:lstStyle/>
          <a:p>
            <a:pPr marL="822960" lvl="1" indent="-457200">
              <a:buFont typeface="+mj-lt"/>
              <a:buAutoNum type="arabicPeriod"/>
            </a:pPr>
            <a:r>
              <a:rPr lang="cs-CZ" dirty="0"/>
              <a:t>Pestrost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dirty="0"/>
              <a:t>Pravidelnost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dirty="0"/>
              <a:t>Přiměřenost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dirty="0"/>
              <a:t>Prospěšnost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dirty="0"/>
              <a:t>Příjem energie</a:t>
            </a:r>
          </a:p>
        </p:txBody>
      </p:sp>
      <p:sp>
        <p:nvSpPr>
          <p:cNvPr id="4" name="Rovnoramenný trojúhelník 3"/>
          <p:cNvSpPr/>
          <p:nvPr/>
        </p:nvSpPr>
        <p:spPr>
          <a:xfrm rot="10800000">
            <a:off x="1331640" y="4164747"/>
            <a:ext cx="1368152" cy="230425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ovnoramenný trojúhelník 6"/>
          <p:cNvSpPr/>
          <p:nvPr/>
        </p:nvSpPr>
        <p:spPr>
          <a:xfrm rot="10800000">
            <a:off x="3059826" y="5316872"/>
            <a:ext cx="936103" cy="115213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059832" y="4164747"/>
            <a:ext cx="936104" cy="11521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874814" y="385175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367417" y="386104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</a:t>
            </a:r>
          </a:p>
        </p:txBody>
      </p:sp>
      <p:pic>
        <p:nvPicPr>
          <p:cNvPr id="10" name="Picture 2" descr="C:\Users\Tommy\Disk Google\Work\Plavčický kurz\MyPlate.jpg">
            <a:extLst>
              <a:ext uri="{FF2B5EF4-FFF2-40B4-BE49-F238E27FC236}">
                <a16:creationId xmlns:a16="http://schemas.microsoft.com/office/drawing/2014/main" id="{CDB5F435-4E86-4814-9389-95CA25219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205193"/>
            <a:ext cx="9180512" cy="644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72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voda, obloha, exteriér, příroda&#10;&#10;Popis vygenerován s velmi vysokou mírou spolehlivosti">
            <a:extLst>
              <a:ext uri="{FF2B5EF4-FFF2-40B4-BE49-F238E27FC236}">
                <a16:creationId xmlns:a16="http://schemas.microsoft.com/office/drawing/2014/main" id="{DB106C9D-A3FC-4085-901A-2E33B7DE8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8564"/>
            <a:ext cx="3803576" cy="252943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Energetická bilance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824536"/>
          </a:xfrm>
        </p:spPr>
        <p:txBody>
          <a:bodyPr anchor="t"/>
          <a:lstStyle/>
          <a:p>
            <a:r>
              <a:rPr lang="cs-CZ" dirty="0"/>
              <a:t>Energie - kcal/</a:t>
            </a:r>
            <a:r>
              <a:rPr lang="cs-CZ" dirty="0" err="1"/>
              <a:t>kJ</a:t>
            </a:r>
            <a:endParaRPr lang="cs-CZ" dirty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/>
          </a:p>
          <a:p>
            <a:pPr marL="45720" indent="0" algn="ctr">
              <a:buNone/>
            </a:pP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 algn="ctr">
              <a:buNone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Energetický příjem = Energetický výdej</a:t>
            </a:r>
          </a:p>
          <a:p>
            <a:r>
              <a:rPr lang="cs-CZ" dirty="0"/>
              <a:t>Pozitivní energetická bilance</a:t>
            </a:r>
          </a:p>
          <a:p>
            <a:pPr lvl="1"/>
            <a:r>
              <a:rPr lang="cs-CZ" dirty="0"/>
              <a:t>Nárůst hmotnosti</a:t>
            </a:r>
          </a:p>
          <a:p>
            <a:r>
              <a:rPr lang="cs-CZ" dirty="0"/>
              <a:t>Negativní energetická bilance</a:t>
            </a:r>
          </a:p>
          <a:p>
            <a:pPr lvl="1"/>
            <a:r>
              <a:rPr lang="cs-CZ" dirty="0"/>
              <a:t>Pokles hmotnosti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189113"/>
              </p:ext>
            </p:extLst>
          </p:nvPr>
        </p:nvGraphicFramePr>
        <p:xfrm>
          <a:off x="1475656" y="213285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 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4,2 </a:t>
                      </a:r>
                      <a:r>
                        <a:rPr lang="cs-CZ" dirty="0" err="1"/>
                        <a:t>kJ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1kJ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0,24 kcal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76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Energetický příjem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824536"/>
          </a:xfrm>
        </p:spPr>
        <p:txBody>
          <a:bodyPr anchor="t"/>
          <a:lstStyle/>
          <a:p>
            <a:r>
              <a:rPr lang="cs-CZ" dirty="0"/>
              <a:t>Výživa</a:t>
            </a:r>
          </a:p>
          <a:p>
            <a:pPr lvl="1"/>
            <a:r>
              <a:rPr lang="cs-CZ" dirty="0" err="1"/>
              <a:t>Makronutrienty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065861"/>
              </p:ext>
            </p:extLst>
          </p:nvPr>
        </p:nvGraphicFramePr>
        <p:xfrm>
          <a:off x="1331640" y="258291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E/1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kJ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Sacharidy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Lipidy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Proteiny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Alkohol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146" name="Picture 2" descr="http://www.mb-eko.cz/sites/default/files/images/zahrada/aktualita/co-dokaze-jidlo-jime-jinak/zdrave-jidlo-zdrave-zaziv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688" y="4612798"/>
            <a:ext cx="3707904" cy="227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1259632" y="4077072"/>
            <a:ext cx="6192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F4E830A-06F9-4EAA-9E65-110CF242179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sport, cvičební nářadí, muž&#10;&#10;Popis vygenerován s vysokou mírou spolehlivosti">
            <a:extLst>
              <a:ext uri="{FF2B5EF4-FFF2-40B4-BE49-F238E27FC236}">
                <a16:creationId xmlns:a16="http://schemas.microsoft.com/office/drawing/2014/main" id="{144EC619-87A1-4468-AD58-1BBC2090B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4B32265-D526-44B2-B82E-8977DFEFB45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6" name="Straight Connector 15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47" y="525841"/>
            <a:ext cx="6400800" cy="1507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Energetický výdej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3159" y="1524000"/>
            <a:ext cx="6400800" cy="3615267"/>
          </a:xfrm>
        </p:spPr>
        <p:txBody>
          <a:bodyPr>
            <a:normAutofit/>
          </a:bodyPr>
          <a:lstStyle/>
          <a:p>
            <a:r>
              <a:rPr lang="cs-CZ" b="1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 základní komponenty:</a:t>
            </a:r>
          </a:p>
          <a:p>
            <a:pPr marL="1097280" lvl="2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Bazální metabolismus – BM</a:t>
            </a:r>
          </a:p>
          <a:p>
            <a:pPr marL="1097280" lvl="2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Fyzická aktivita</a:t>
            </a:r>
          </a:p>
          <a:p>
            <a:pPr marL="1097280" lvl="2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Termický vliv stravy – Dietou indukovaná termogeneze – 10 % E z BM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Kalorimetrie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824536"/>
          </a:xfrm>
        </p:spPr>
        <p:txBody>
          <a:bodyPr anchor="t"/>
          <a:lstStyle/>
          <a:p>
            <a:r>
              <a:rPr lang="cs-CZ" dirty="0"/>
              <a:t>Přímá</a:t>
            </a:r>
          </a:p>
        </p:txBody>
      </p:sp>
      <p:pic>
        <p:nvPicPr>
          <p:cNvPr id="6" name="Obrázek 5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35B3739B-8E40-4145-B3C6-AC2BD6B83E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7"/>
          <a:stretch/>
        </p:blipFill>
        <p:spPr>
          <a:xfrm>
            <a:off x="539552" y="2139795"/>
            <a:ext cx="4248472" cy="431354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AD9CB7C-2EF9-4D2D-ADB3-D3A72581AAF8}"/>
              </a:ext>
            </a:extLst>
          </p:cNvPr>
          <p:cNvSpPr txBox="1"/>
          <p:nvPr/>
        </p:nvSpPr>
        <p:spPr>
          <a:xfrm>
            <a:off x="10838" y="6585723"/>
            <a:ext cx="67201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Zdroj: http://www.galenus.cz/img/vyziva/bioenergetika/kaloricka%20hodnota%20potravin%2003-0096.jpg</a:t>
            </a:r>
          </a:p>
        </p:txBody>
      </p:sp>
    </p:spTree>
    <p:extLst>
      <p:ext uri="{BB962C8B-B14F-4D97-AF65-F5344CB8AC3E}">
        <p14:creationId xmlns:p14="http://schemas.microsoft.com/office/powerpoint/2010/main" val="88859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Kalorimetrie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824536"/>
          </a:xfrm>
        </p:spPr>
        <p:txBody>
          <a:bodyPr anchor="t"/>
          <a:lstStyle/>
          <a:p>
            <a:r>
              <a:rPr lang="cs-CZ" dirty="0"/>
              <a:t>Nepřímá</a:t>
            </a:r>
          </a:p>
          <a:p>
            <a:pPr lvl="1"/>
            <a:endParaRPr lang="cs-CZ" dirty="0"/>
          </a:p>
        </p:txBody>
      </p:sp>
      <p:pic>
        <p:nvPicPr>
          <p:cNvPr id="5" name="Obrázek 4" descr="Obsah obrázku interiér, patro, stůl, okno&#10;&#10;Popis vygenerován s velmi vysokou mírou spolehlivosti">
            <a:extLst>
              <a:ext uri="{FF2B5EF4-FFF2-40B4-BE49-F238E27FC236}">
                <a16:creationId xmlns:a16="http://schemas.microsoft.com/office/drawing/2014/main" id="{CF65B651-1832-44C2-953E-BAB934669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2073340"/>
            <a:ext cx="5825083" cy="42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0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kalorimetrie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8" cy="3312368"/>
          </a:xfrm>
        </p:spPr>
        <p:txBody>
          <a:bodyPr anchor="t"/>
          <a:lstStyle/>
          <a:p>
            <a:r>
              <a:rPr lang="cs-CZ" dirty="0" err="1"/>
              <a:t>Harris-Benedictova</a:t>
            </a:r>
            <a:r>
              <a:rPr lang="cs-CZ" dirty="0"/>
              <a:t> rovnice – výpočet BM v kcal: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1600" dirty="0"/>
              <a:t>H – hmotnost (kg)</a:t>
            </a:r>
          </a:p>
          <a:p>
            <a:r>
              <a:rPr lang="cs-CZ" sz="1600" dirty="0"/>
              <a:t>V – výška (cm)</a:t>
            </a:r>
          </a:p>
          <a:p>
            <a:r>
              <a:rPr lang="cs-CZ" sz="1600" dirty="0"/>
              <a:t>R – věk</a:t>
            </a:r>
          </a:p>
          <a:p>
            <a:r>
              <a:rPr lang="cs-CZ" dirty="0"/>
              <a:t>Pohybová aktivita na základě výpočtu přes koeficient: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880051"/>
              </p:ext>
            </p:extLst>
          </p:nvPr>
        </p:nvGraphicFramePr>
        <p:xfrm>
          <a:off x="683568" y="2543304"/>
          <a:ext cx="48245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Muži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66,5 + 13,8*H + 5*V</a:t>
                      </a:r>
                      <a:r>
                        <a:rPr lang="cs-CZ" baseline="0" dirty="0"/>
                        <a:t> – 6,8*R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Ženy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655 + 9,6*H + 1,8*V – 4,7*R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921718"/>
              </p:ext>
            </p:extLst>
          </p:nvPr>
        </p:nvGraphicFramePr>
        <p:xfrm>
          <a:off x="683568" y="4980776"/>
          <a:ext cx="813690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Intenzita činnosti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Aktivita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Faktor aktivity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Velmi lehká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Sezení,</a:t>
                      </a:r>
                      <a:r>
                        <a:rPr lang="cs-CZ" baseline="0" dirty="0"/>
                        <a:t> psaní, malování,…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Těžká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Běh do kopce, veslování,…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2" descr="http://www.rothwells-supertravel.co.uk/wp-content/uploads/2014/12/Tour-de-France-eurotravel.jpg">
            <a:extLst>
              <a:ext uri="{FF2B5EF4-FFF2-40B4-BE49-F238E27FC236}">
                <a16:creationId xmlns:a16="http://schemas.microsoft.com/office/drawing/2014/main" id="{11FECB45-B6C6-4DC7-81C7-DB6C1E162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61806"/>
            <a:ext cx="2815729" cy="172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4BBBB39-BC80-41AD-8DD2-B562995CD423}"/>
              </a:ext>
            </a:extLst>
          </p:cNvPr>
          <p:cNvSpPr txBox="1">
            <a:spLocks/>
          </p:cNvSpPr>
          <p:nvPr/>
        </p:nvSpPr>
        <p:spPr>
          <a:xfrm>
            <a:off x="395536" y="1628800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Prediktivní rovnice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1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629</TotalTime>
  <Words>293</Words>
  <Application>Microsoft Office PowerPoint</Application>
  <PresentationFormat>Předvádění na obrazovce (4:3)</PresentationFormat>
  <Paragraphs>97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Řez</vt:lpstr>
      <vt:lpstr>Základy výživy ve sportu</vt:lpstr>
      <vt:lpstr>Výživa, k čemu slouží a co ovlivňuje</vt:lpstr>
      <vt:lpstr>Racionalita stravování</vt:lpstr>
      <vt:lpstr>Energetická bilance</vt:lpstr>
      <vt:lpstr>Energetický příjem</vt:lpstr>
      <vt:lpstr>Energetický výdej</vt:lpstr>
      <vt:lpstr>Kalorimetrie</vt:lpstr>
      <vt:lpstr>Kalorimetrie</vt:lpstr>
      <vt:lpstr>kalorimetrie</vt:lpstr>
      <vt:lpstr>Energetická bilance</vt:lpstr>
      <vt:lpstr>Makronutrienty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se zaměřením na plavání</dc:title>
  <dc:creator>Tommy</dc:creator>
  <cp:lastModifiedBy>Tomáš Hlinský</cp:lastModifiedBy>
  <cp:revision>123</cp:revision>
  <dcterms:created xsi:type="dcterms:W3CDTF">2016-03-18T18:35:50Z</dcterms:created>
  <dcterms:modified xsi:type="dcterms:W3CDTF">2017-09-24T18:46:09Z</dcterms:modified>
</cp:coreProperties>
</file>