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67" r:id="rId3"/>
    <p:sldId id="276" r:id="rId4"/>
    <p:sldId id="277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0CB6-5639-42DD-ACF4-E11C819FB15D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0CB6-5639-42DD-ACF4-E11C819FB15D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0CB6-5639-42DD-ACF4-E11C819FB15D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E3BEC-8442-4682-8056-02037FA033E1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7B50-C2F9-49A7-8804-572F48A7AF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190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E3BEC-8442-4682-8056-02037FA033E1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7B50-C2F9-49A7-8804-572F48A7AF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648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E3BEC-8442-4682-8056-02037FA033E1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7B50-C2F9-49A7-8804-572F48A7AF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8924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E3BEC-8442-4682-8056-02037FA033E1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7B50-C2F9-49A7-8804-572F48A7AF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258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E3BEC-8442-4682-8056-02037FA033E1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7B50-C2F9-49A7-8804-572F48A7AF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5879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E3BEC-8442-4682-8056-02037FA033E1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7B50-C2F9-49A7-8804-572F48A7AF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24186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E3BEC-8442-4682-8056-02037FA033E1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7B50-C2F9-49A7-8804-572F48A7AF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86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E3BEC-8442-4682-8056-02037FA033E1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7B50-C2F9-49A7-8804-572F48A7AF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353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0CB6-5639-42DD-ACF4-E11C819FB15D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E3BEC-8442-4682-8056-02037FA033E1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7B50-C2F9-49A7-8804-572F48A7AF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5708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E3BEC-8442-4682-8056-02037FA033E1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7B50-C2F9-49A7-8804-572F48A7AF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90937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E3BEC-8442-4682-8056-02037FA033E1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7B50-C2F9-49A7-8804-572F48A7AF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521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0CB6-5639-42DD-ACF4-E11C819FB15D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0CB6-5639-42DD-ACF4-E11C819FB15D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0CB6-5639-42DD-ACF4-E11C819FB15D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0CB6-5639-42DD-ACF4-E11C819FB15D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0CB6-5639-42DD-ACF4-E11C819FB15D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0CB6-5639-42DD-ACF4-E11C819FB15D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0CB6-5639-42DD-ACF4-E11C819FB15D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3BF0CB6-5639-42DD-ACF4-E11C819FB15D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BEE3BEC-8442-4682-8056-02037FA033E1}" type="datetimeFigureOut">
              <a:rPr lang="cs-CZ" smtClean="0"/>
              <a:t>03.04.2018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4DB57B50-C2F9-49A7-8804-572F48A7AF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117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9849" y="4858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Tekutiny – pitný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1628800"/>
            <a:ext cx="8352928" cy="4968552"/>
          </a:xfrm>
        </p:spPr>
        <p:txBody>
          <a:bodyPr/>
          <a:lstStyle/>
          <a:p>
            <a:r>
              <a:rPr lang="cs-CZ" dirty="0"/>
              <a:t>Homeostáza.</a:t>
            </a:r>
          </a:p>
          <a:p>
            <a:r>
              <a:rPr lang="cs-CZ" dirty="0"/>
              <a:t>Prostředí pro životní děje.</a:t>
            </a:r>
          </a:p>
          <a:p>
            <a:r>
              <a:rPr lang="cs-CZ" dirty="0"/>
              <a:t>Rozpouštědlo pro živiny.</a:t>
            </a:r>
          </a:p>
          <a:p>
            <a:r>
              <a:rPr lang="cs-CZ" dirty="0"/>
              <a:t>Tepelné hospodářství.</a:t>
            </a:r>
          </a:p>
          <a:p>
            <a:r>
              <a:rPr lang="cs-CZ" dirty="0"/>
              <a:t>Reaktant při hydrolytických a hydratačních reakcích.</a:t>
            </a:r>
          </a:p>
          <a:p>
            <a:r>
              <a:rPr lang="cs-CZ" dirty="0"/>
              <a:t>Řízení toku E (oxidace, redukce).</a:t>
            </a:r>
          </a:p>
          <a:p>
            <a:endParaRPr lang="cs-CZ" dirty="0"/>
          </a:p>
          <a:p>
            <a:r>
              <a:rPr lang="cs-CZ" dirty="0"/>
              <a:t>Ztráty tekutin:</a:t>
            </a:r>
          </a:p>
          <a:p>
            <a:r>
              <a:rPr lang="cs-CZ" dirty="0"/>
              <a:t>Závisí na teplotě okolí a okolní vlhkosti!</a:t>
            </a:r>
          </a:p>
          <a:p>
            <a:r>
              <a:rPr lang="cs-CZ" dirty="0"/>
              <a:t>PA	     Teplo	H</a:t>
            </a:r>
            <a:r>
              <a:rPr lang="cs-CZ" sz="1200" dirty="0"/>
              <a:t>2</a:t>
            </a:r>
            <a:r>
              <a:rPr lang="cs-CZ" dirty="0"/>
              <a:t>O + elektrolyty	  Dehydratace</a:t>
            </a:r>
          </a:p>
          <a:p>
            <a:r>
              <a:rPr lang="cs-CZ" dirty="0"/>
              <a:t>Již od 2 % zhoršování výkonnosti.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627784" y="4725144"/>
            <a:ext cx="518457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/>
              <a:t>Pot, moč, stolice, dýchání a odpařením z kůže.</a:t>
            </a:r>
          </a:p>
        </p:txBody>
      </p:sp>
      <p:sp>
        <p:nvSpPr>
          <p:cNvPr id="5" name="Šipka doprava 4"/>
          <p:cNvSpPr/>
          <p:nvPr/>
        </p:nvSpPr>
        <p:spPr>
          <a:xfrm>
            <a:off x="1115616" y="5661248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2555776" y="5689167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5436096" y="5653283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 descr="http://www.withform.cz/wp-content/uploads/2016/02/voda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152" y="1340768"/>
            <a:ext cx="3221360" cy="1987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248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aktin.cz/obrazky/thumb/7387.jpg?width=415&amp;height=300&amp;trim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2400" y="4941168"/>
            <a:ext cx="2861600" cy="194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85800"/>
            <a:ext cx="835292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Hydratace a iontové nápoje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1340768"/>
            <a:ext cx="8352928" cy="5256584"/>
          </a:xfrm>
        </p:spPr>
        <p:txBody>
          <a:bodyPr>
            <a:normAutofit/>
          </a:bodyPr>
          <a:lstStyle/>
          <a:p>
            <a:r>
              <a:rPr lang="cs-CZ" dirty="0"/>
              <a:t>Ukazatelé hydratace?</a:t>
            </a:r>
          </a:p>
          <a:p>
            <a:r>
              <a:rPr lang="cs-CZ" dirty="0" err="1"/>
              <a:t>Timing</a:t>
            </a:r>
            <a:r>
              <a:rPr lang="cs-CZ" dirty="0"/>
              <a:t>:</a:t>
            </a:r>
          </a:p>
          <a:p>
            <a:pPr marL="502920" indent="-457200">
              <a:buFont typeface="+mj-lt"/>
              <a:buAutoNum type="arabicPeriod"/>
            </a:pPr>
            <a:endParaRPr lang="cs-CZ" dirty="0"/>
          </a:p>
          <a:p>
            <a:pPr marL="502920" indent="-457200">
              <a:buFont typeface="+mj-lt"/>
              <a:buAutoNum type="arabicPeriod"/>
            </a:pPr>
            <a:endParaRPr lang="cs-CZ" dirty="0"/>
          </a:p>
          <a:p>
            <a:pPr marL="502920" indent="-457200">
              <a:buFont typeface="+mj-lt"/>
              <a:buAutoNum type="arabicPeriod"/>
            </a:pPr>
            <a:endParaRPr lang="cs-CZ" dirty="0"/>
          </a:p>
          <a:p>
            <a:pPr marL="502920" indent="-457200">
              <a:buFont typeface="+mj-lt"/>
              <a:buAutoNum type="arabicPeriod"/>
            </a:pPr>
            <a:endParaRPr lang="cs-CZ" dirty="0"/>
          </a:p>
          <a:p>
            <a:pPr marL="502920" indent="-457200">
              <a:buFont typeface="+mj-lt"/>
              <a:buAutoNum type="arabicPeriod"/>
            </a:pPr>
            <a:endParaRPr lang="cs-CZ" dirty="0"/>
          </a:p>
          <a:p>
            <a:r>
              <a:rPr lang="cs-CZ" dirty="0"/>
              <a:t>U výkonů kratších než 1 hod stačí doplňovat tekutiny pouze vodou.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Hypotonické – do 250 </a:t>
            </a:r>
            <a:r>
              <a:rPr lang="cs-CZ" dirty="0" err="1"/>
              <a:t>miliosmolů</a:t>
            </a:r>
            <a:r>
              <a:rPr lang="cs-CZ" dirty="0"/>
              <a:t>/l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Isotonické – 290 ± 15 </a:t>
            </a:r>
            <a:r>
              <a:rPr lang="cs-CZ" dirty="0" err="1"/>
              <a:t>miliosmolů</a:t>
            </a:r>
            <a:r>
              <a:rPr lang="cs-CZ" dirty="0"/>
              <a:t>/l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Hypertonické – více než 340 </a:t>
            </a:r>
            <a:r>
              <a:rPr lang="cs-CZ" dirty="0" err="1"/>
              <a:t>miliosmolů</a:t>
            </a:r>
            <a:r>
              <a:rPr lang="cs-CZ" dirty="0"/>
              <a:t>/l</a:t>
            </a:r>
          </a:p>
        </p:txBody>
      </p:sp>
      <p:cxnSp>
        <p:nvCxnSpPr>
          <p:cNvPr id="9" name="Přímá spojnice 8"/>
          <p:cNvCxnSpPr/>
          <p:nvPr/>
        </p:nvCxnSpPr>
        <p:spPr>
          <a:xfrm>
            <a:off x="467544" y="5617116"/>
            <a:ext cx="835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6372200" y="522920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 a během zátěže.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372200" y="588656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zátěži.</a:t>
            </a:r>
          </a:p>
        </p:txBody>
      </p:sp>
      <p:graphicFrame>
        <p:nvGraphicFramePr>
          <p:cNvPr id="17" name="Tabulk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750029"/>
              </p:ext>
            </p:extLst>
          </p:nvPr>
        </p:nvGraphicFramePr>
        <p:xfrm>
          <a:off x="827584" y="2348880"/>
          <a:ext cx="756084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Čas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Množství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4 hod před výkonem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5-7 ml.kg</a:t>
                      </a:r>
                      <a:r>
                        <a:rPr lang="cs-CZ" sz="1200" dirty="0"/>
                        <a:t>-1 </a:t>
                      </a:r>
                      <a:r>
                        <a:rPr lang="cs-CZ" dirty="0"/>
                        <a:t>TH (400-500 ml)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15 min před výkonem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 ml.kg</a:t>
                      </a:r>
                      <a:r>
                        <a:rPr lang="cs-CZ" sz="1200" dirty="0"/>
                        <a:t>-1 </a:t>
                      </a:r>
                      <a:r>
                        <a:rPr lang="cs-CZ" dirty="0"/>
                        <a:t>TH (400 ml)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Každých 15-20 min během výkonu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125-250 ml + elektrolyty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Po výkonu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207872"/>
              </p:ext>
            </p:extLst>
          </p:nvPr>
        </p:nvGraphicFramePr>
        <p:xfrm>
          <a:off x="827584" y="2348880"/>
          <a:ext cx="756084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Čas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Množství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4 hod před výkonem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5-7 ml.kg</a:t>
                      </a:r>
                      <a:r>
                        <a:rPr lang="cs-CZ" sz="1200" dirty="0"/>
                        <a:t>-1 </a:t>
                      </a:r>
                      <a:r>
                        <a:rPr lang="cs-CZ" dirty="0"/>
                        <a:t>TH (400-500 ml)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15 min před výkonem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 ml.kg</a:t>
                      </a:r>
                      <a:r>
                        <a:rPr lang="cs-CZ" sz="1200" dirty="0"/>
                        <a:t>-1 </a:t>
                      </a:r>
                      <a:r>
                        <a:rPr lang="cs-CZ" dirty="0"/>
                        <a:t>TH (400 ml)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Každých 15-20 min během výkonu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125-250 ml + elektrolyty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Po výkonu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Dle snížení hmotnosti 120-150 %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78009" y="3140968"/>
            <a:ext cx="8787983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/>
              <a:t>Během vytrvalostní aktivity je prokázán pozitivní vliv podávání roztoku sacharidů a</a:t>
            </a:r>
          </a:p>
          <a:p>
            <a:r>
              <a:rPr lang="cs-CZ" dirty="0"/>
              <a:t>elektrolytů, zejména sodíku, ve srovnání s vodou jako kontrolním nápojem.</a:t>
            </a:r>
          </a:p>
        </p:txBody>
      </p:sp>
    </p:spTree>
    <p:extLst>
      <p:ext uri="{BB962C8B-B14F-4D97-AF65-F5344CB8AC3E}">
        <p14:creationId xmlns:p14="http://schemas.microsoft.com/office/powerpoint/2010/main" val="352590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E8572D-1802-478F-BF82-6DF0E1621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64108"/>
            <a:ext cx="2555775" cy="4860913"/>
          </a:xfrm>
        </p:spPr>
        <p:txBody>
          <a:bodyPr anchor="t">
            <a:normAutofit/>
          </a:bodyPr>
          <a:lstStyle/>
          <a:p>
            <a:endParaRPr lang="cs-CZ" sz="28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BE7154C-FFCE-4DF0-BDD5-ED400D2F8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0" y="864108"/>
            <a:ext cx="5630489" cy="5589228"/>
          </a:xfrm>
        </p:spPr>
        <p:txBody>
          <a:bodyPr anchor="t">
            <a:normAutofit/>
          </a:bodyPr>
          <a:lstStyle/>
          <a:p>
            <a:r>
              <a:rPr lang="cs-CZ" dirty="0"/>
              <a:t>Iontové nápoje</a:t>
            </a:r>
          </a:p>
          <a:p>
            <a:pPr lvl="1"/>
            <a:r>
              <a:rPr lang="cs-CZ" dirty="0"/>
              <a:t>Slouží výhradně k doplnění zátěží ztracených minerálních látek a tekutin.</a:t>
            </a:r>
          </a:p>
          <a:p>
            <a:r>
              <a:rPr lang="cs-CZ" dirty="0"/>
              <a:t>Sportovní nápoje</a:t>
            </a:r>
          </a:p>
          <a:p>
            <a:pPr lvl="1"/>
            <a:r>
              <a:rPr lang="cs-CZ" dirty="0"/>
              <a:t>Kromě navrácení iontové rovnováhy organismu doplňuje jejich užívání energetické substráty ve formě sacharidů.</a:t>
            </a:r>
          </a:p>
          <a:p>
            <a:pPr lvl="2"/>
            <a:r>
              <a:rPr lang="cs-CZ" dirty="0"/>
              <a:t>Rehydratační – maximálně 4-6 </a:t>
            </a:r>
            <a:r>
              <a:rPr lang="cs-CZ"/>
              <a:t>% S</a:t>
            </a:r>
            <a:endParaRPr lang="cs-CZ" dirty="0"/>
          </a:p>
          <a:p>
            <a:pPr lvl="2"/>
            <a:r>
              <a:rPr lang="cs-CZ" dirty="0" err="1"/>
              <a:t>Rehydratačně</a:t>
            </a:r>
            <a:r>
              <a:rPr lang="cs-CZ" dirty="0"/>
              <a:t>-energetické – maximálně 8-10 % S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5D660B95-1FE5-4B52-B658-D27C985D9F3D}"/>
              </a:ext>
            </a:extLst>
          </p:cNvPr>
          <p:cNvSpPr txBox="1">
            <a:spLocks/>
          </p:cNvSpPr>
          <p:nvPr/>
        </p:nvSpPr>
        <p:spPr>
          <a:xfrm>
            <a:off x="144016" y="116632"/>
            <a:ext cx="8820472" cy="49657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-6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Sportovní potraviny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-6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Iontové a sportovní nápoje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C7EAC69-4325-420C-B5E7-25E2641654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062758"/>
            <a:ext cx="3521968" cy="2641476"/>
          </a:xfrm>
          <a:prstGeom prst="rect">
            <a:avLst/>
          </a:prstGeom>
        </p:spPr>
      </p:pic>
      <p:pic>
        <p:nvPicPr>
          <p:cNvPr id="9" name="Obrázek 8" descr="Obsah obrázku láhev, jídlo, stůl, nápoje&#10;&#10;Popis vygenerován s velmi vysokou mírou spolehlivosti">
            <a:extLst>
              <a:ext uri="{FF2B5EF4-FFF2-40B4-BE49-F238E27FC236}">
                <a16:creationId xmlns:a16="http://schemas.microsoft.com/office/drawing/2014/main" id="{762E7477-D8FF-468D-BDD5-A28F237786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968" y="4725144"/>
            <a:ext cx="2554790" cy="145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7272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ámeček">
  <a:themeElements>
    <a:clrScheme name="Rámeček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603</TotalTime>
  <Words>263</Words>
  <Application>Microsoft Office PowerPoint</Application>
  <PresentationFormat>Předvádění na obrazovce (4:3)</PresentationFormat>
  <Paragraphs>56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</vt:i4>
      </vt:variant>
    </vt:vector>
  </HeadingPairs>
  <TitlesOfParts>
    <vt:vector size="9" baseType="lpstr">
      <vt:lpstr>Corbel</vt:lpstr>
      <vt:lpstr>Georgia</vt:lpstr>
      <vt:lpstr>Trebuchet MS</vt:lpstr>
      <vt:lpstr>Wingdings 2</vt:lpstr>
      <vt:lpstr>Aerodynamika</vt:lpstr>
      <vt:lpstr>Rámeček</vt:lpstr>
      <vt:lpstr>Tekutiny – pitný režim</vt:lpstr>
      <vt:lpstr>Hydratace a iontové nápoje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výživy se zaměřením na plavání</dc:title>
  <dc:creator>Tommy</dc:creator>
  <cp:lastModifiedBy>Tomáš Hlinský</cp:lastModifiedBy>
  <cp:revision>120</cp:revision>
  <dcterms:created xsi:type="dcterms:W3CDTF">2016-03-18T18:35:50Z</dcterms:created>
  <dcterms:modified xsi:type="dcterms:W3CDTF">2018-04-03T06:02:16Z</dcterms:modified>
</cp:coreProperties>
</file>