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83" r:id="rId4"/>
    <p:sldId id="274" r:id="rId5"/>
    <p:sldId id="268" r:id="rId6"/>
    <p:sldId id="285" r:id="rId7"/>
    <p:sldId id="262" r:id="rId8"/>
    <p:sldId id="282" r:id="rId9"/>
    <p:sldId id="288" r:id="rId10"/>
    <p:sldId id="264" r:id="rId11"/>
    <p:sldId id="284" r:id="rId12"/>
    <p:sldId id="286" r:id="rId13"/>
    <p:sldId id="270" r:id="rId14"/>
    <p:sldId id="267" r:id="rId15"/>
    <p:sldId id="304" r:id="rId16"/>
    <p:sldId id="305" r:id="rId17"/>
    <p:sldId id="287" r:id="rId18"/>
    <p:sldId id="312" r:id="rId19"/>
    <p:sldId id="320" r:id="rId20"/>
    <p:sldId id="308" r:id="rId21"/>
    <p:sldId id="315" r:id="rId22"/>
    <p:sldId id="313" r:id="rId23"/>
    <p:sldId id="307" r:id="rId24"/>
    <p:sldId id="311" r:id="rId25"/>
    <p:sldId id="310" r:id="rId26"/>
    <p:sldId id="316" r:id="rId27"/>
    <p:sldId id="321" r:id="rId28"/>
    <p:sldId id="319" r:id="rId29"/>
    <p:sldId id="317" r:id="rId30"/>
    <p:sldId id="318" r:id="rId31"/>
    <p:sldId id="271" r:id="rId32"/>
    <p:sldId id="289" r:id="rId33"/>
    <p:sldId id="290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291" r:id="rId43"/>
    <p:sldId id="292" r:id="rId44"/>
    <p:sldId id="293" r:id="rId45"/>
    <p:sldId id="29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00"/>
    <a:srgbClr val="FF3300"/>
    <a:srgbClr val="318FB5"/>
    <a:srgbClr val="4399BD"/>
    <a:srgbClr val="D8E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solidFill>
                  <a:schemeClr val="bg1"/>
                </a:solidFill>
              </a:rPr>
              <a:t>Energetický podíl (%)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11-4B6D-8347-93CB9238BEC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11-4B6D-8347-93CB9238BEC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11-4B6D-8347-93CB9238BE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Bílkoviny</c:v>
                </c:pt>
                <c:pt idx="1">
                  <c:v>Sacharidy</c:v>
                </c:pt>
                <c:pt idx="2">
                  <c:v>Tuky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17.899999999999999</c:v>
                </c:pt>
                <c:pt idx="1">
                  <c:v>39.9</c:v>
                </c:pt>
                <c:pt idx="2">
                  <c:v>40.299999999999997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20-4E73-9562-705AC1373B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AB4A-D4E0-4C85-8363-1F630A60D854}" type="doc">
      <dgm:prSet loTypeId="urn:microsoft.com/office/officeart/2005/8/layout/hierarchy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0D2F99-2CAB-415C-BCDF-F146C1D1D2A8}">
      <dgm:prSet/>
      <dgm:spPr/>
      <dgm:t>
        <a:bodyPr/>
        <a:lstStyle/>
        <a:p>
          <a:r>
            <a:rPr lang="cs-CZ" dirty="0"/>
            <a:t>Stravovací doporučení</a:t>
          </a:r>
          <a:endParaRPr lang="en-US" dirty="0"/>
        </a:p>
      </dgm:t>
    </dgm:pt>
    <dgm:pt modelId="{4024011F-EEB2-4671-99FD-E37889C7DB8E}" type="parTrans" cxnId="{B31FB42C-D275-48A7-8480-512CEB4C8DBC}">
      <dgm:prSet/>
      <dgm:spPr/>
      <dgm:t>
        <a:bodyPr/>
        <a:lstStyle/>
        <a:p>
          <a:endParaRPr lang="en-US"/>
        </a:p>
      </dgm:t>
    </dgm:pt>
    <dgm:pt modelId="{EB38D09E-C997-492E-A390-A7D455544780}" type="sibTrans" cxnId="{B31FB42C-D275-48A7-8480-512CEB4C8DBC}">
      <dgm:prSet/>
      <dgm:spPr/>
      <dgm:t>
        <a:bodyPr/>
        <a:lstStyle/>
        <a:p>
          <a:endParaRPr lang="en-US"/>
        </a:p>
      </dgm:t>
    </dgm:pt>
    <dgm:pt modelId="{D3B15E46-A304-4DF5-8CC2-93F3DD40CDFB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F9A5725D-6AAA-49B7-A898-98BC459EBA6A}" type="parTrans" cxnId="{FB4A224F-0A70-4EDF-A17F-9A92799B1AB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B46EE11-E9AA-46CD-A832-3C887E268960}" type="sibTrans" cxnId="{FB4A224F-0A70-4EDF-A17F-9A92799B1AB8}">
      <dgm:prSet/>
      <dgm:spPr/>
      <dgm:t>
        <a:bodyPr/>
        <a:lstStyle/>
        <a:p>
          <a:endParaRPr lang="cs-CZ"/>
        </a:p>
      </dgm:t>
    </dgm:pt>
    <dgm:pt modelId="{68C6C62E-45C3-428E-A8D3-D6FBFA4C573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Glykemický index</a:t>
          </a:r>
          <a:endParaRPr lang="en-US" dirty="0"/>
        </a:p>
      </dgm:t>
    </dgm:pt>
    <dgm:pt modelId="{32B29D1C-9269-4EB7-939F-BDD9ABD0DE5D}" type="parTrans" cxnId="{7008AAB2-3480-467C-8895-BA187EA581A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2BFFB8C-4825-46D2-B303-6A7B3972DB65}" type="sibTrans" cxnId="{7008AAB2-3480-467C-8895-BA187EA581AE}">
      <dgm:prSet/>
      <dgm:spPr/>
      <dgm:t>
        <a:bodyPr/>
        <a:lstStyle/>
        <a:p>
          <a:endParaRPr lang="cs-CZ"/>
        </a:p>
      </dgm:t>
    </dgm:pt>
    <dgm:pt modelId="{660817A4-4557-4329-963B-975AD9A8A07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Korekce hmotnosti</a:t>
          </a:r>
          <a:endParaRPr lang="en-US" dirty="0"/>
        </a:p>
      </dgm:t>
    </dgm:pt>
    <dgm:pt modelId="{36C7B6B4-A426-4677-871B-37FCFB144E01}" type="parTrans" cxnId="{43CD0395-2BC3-4E1D-8787-5471DDA36117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4158A9C-F0F8-453F-B3BF-5291718A48A6}" type="sibTrans" cxnId="{43CD0395-2BC3-4E1D-8787-5471DDA36117}">
      <dgm:prSet/>
      <dgm:spPr/>
      <dgm:t>
        <a:bodyPr/>
        <a:lstStyle/>
        <a:p>
          <a:endParaRPr lang="cs-CZ"/>
        </a:p>
      </dgm:t>
    </dgm:pt>
    <dgm:pt modelId="{B88C2C99-6099-4790-9E19-8CEA30714B85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Podpora výkonnosti a svalového růstu</a:t>
          </a:r>
          <a:endParaRPr lang="en-US" dirty="0"/>
        </a:p>
      </dgm:t>
    </dgm:pt>
    <dgm:pt modelId="{AF7E21B6-EB92-4097-9B55-815485DDDFD9}" type="parTrans" cxnId="{BE4360D9-1ADD-45F9-A14E-5A4DDBF8B9C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3A22179-1D80-4DE6-B4EA-3384CF8AC89B}" type="sibTrans" cxnId="{BE4360D9-1ADD-45F9-A14E-5A4DDBF8B9CC}">
      <dgm:prSet/>
      <dgm:spPr/>
      <dgm:t>
        <a:bodyPr/>
        <a:lstStyle/>
        <a:p>
          <a:endParaRPr lang="cs-CZ"/>
        </a:p>
      </dgm:t>
    </dgm:pt>
    <dgm:pt modelId="{3B34D7FB-7E72-4336-AC0C-B661036F3697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Aplikovaná sportovní výživa</a:t>
          </a:r>
          <a:endParaRPr lang="en-US" dirty="0"/>
        </a:p>
      </dgm:t>
    </dgm:pt>
    <dgm:pt modelId="{7EA26C2E-2633-4943-9335-999D15A1A585}" type="parTrans" cxnId="{793F5E8F-1921-4DC4-BDA4-9020D0B3C690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EC28D66F-B099-45D9-B34B-FB182EAAB27C}" type="sibTrans" cxnId="{793F5E8F-1921-4DC4-BDA4-9020D0B3C690}">
      <dgm:prSet/>
      <dgm:spPr/>
      <dgm:t>
        <a:bodyPr/>
        <a:lstStyle/>
        <a:p>
          <a:endParaRPr lang="cs-CZ"/>
        </a:p>
      </dgm:t>
    </dgm:pt>
    <dgm:pt modelId="{179C6EFC-D2F3-4DF4-8B05-879883A082B6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Před výkonem</a:t>
          </a:r>
          <a:endParaRPr lang="en-US" dirty="0"/>
        </a:p>
      </dgm:t>
    </dgm:pt>
    <dgm:pt modelId="{520F9445-54E0-495C-844C-F382E684A266}" type="parTrans" cxnId="{BBE4D87C-2F4A-4D53-994E-09358C0D713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7893D61C-7E43-44EE-B10B-93F040545368}" type="sibTrans" cxnId="{BBE4D87C-2F4A-4D53-994E-09358C0D713D}">
      <dgm:prSet/>
      <dgm:spPr/>
      <dgm:t>
        <a:bodyPr/>
        <a:lstStyle/>
        <a:p>
          <a:endParaRPr lang="cs-CZ"/>
        </a:p>
      </dgm:t>
    </dgm:pt>
    <dgm:pt modelId="{01F5E1EB-DB4C-4972-A65E-3460A3F903BC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Během výkonu</a:t>
          </a:r>
          <a:endParaRPr lang="en-US" dirty="0"/>
        </a:p>
      </dgm:t>
    </dgm:pt>
    <dgm:pt modelId="{DCA88021-7848-4856-BF86-608E3E7D2690}" type="parTrans" cxnId="{926D4BCC-D8F4-4B98-8301-EDAE7FA2E0B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5F7C76F-571A-453B-979E-DF5A11233494}" type="sibTrans" cxnId="{926D4BCC-D8F4-4B98-8301-EDAE7FA2E0BC}">
      <dgm:prSet/>
      <dgm:spPr/>
      <dgm:t>
        <a:bodyPr/>
        <a:lstStyle/>
        <a:p>
          <a:endParaRPr lang="cs-CZ"/>
        </a:p>
      </dgm:t>
    </dgm:pt>
    <dgm:pt modelId="{BAFE3FCC-F4BB-4907-A682-16D984664A1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 výkonu</a:t>
          </a:r>
          <a:endParaRPr lang="en-US" dirty="0"/>
        </a:p>
      </dgm:t>
    </dgm:pt>
    <dgm:pt modelId="{26053D04-C68C-42CE-B99B-F9AA157A265C}" type="parTrans" cxnId="{B3D51AC9-2B77-4769-BB81-0F249232E19F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FED29F14-9F8A-46CF-BA75-60B0656D378C}" type="sibTrans" cxnId="{B3D51AC9-2B77-4769-BB81-0F249232E19F}">
      <dgm:prSet/>
      <dgm:spPr/>
      <dgm:t>
        <a:bodyPr/>
        <a:lstStyle/>
        <a:p>
          <a:endParaRPr lang="cs-CZ"/>
        </a:p>
      </dgm:t>
    </dgm:pt>
    <dgm:pt modelId="{5C2C8521-43AB-49E0-ADA9-C34400A4FF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cs-CZ" dirty="0"/>
            <a:t>Zdraví - Mikrobiota</a:t>
          </a:r>
          <a:endParaRPr lang="en-US" dirty="0"/>
        </a:p>
      </dgm:t>
    </dgm:pt>
    <dgm:pt modelId="{3623AF5E-7606-454E-9807-246904CD68A9}" type="parTrans" cxnId="{52EF158A-81BC-4496-A113-B2B56683AA5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967D359E-ECBE-44A0-8329-E224658D5AEF}" type="sibTrans" cxnId="{52EF158A-81BC-4496-A113-B2B56683AA5E}">
      <dgm:prSet/>
      <dgm:spPr/>
      <dgm:t>
        <a:bodyPr/>
        <a:lstStyle/>
        <a:p>
          <a:endParaRPr lang="cs-CZ"/>
        </a:p>
      </dgm:t>
    </dgm:pt>
    <dgm:pt modelId="{B2F872FD-91DF-4E54-9272-BA664FBB78B2}" type="pres">
      <dgm:prSet presAssocID="{7A96AB4A-D4E0-4C85-8363-1F630A60D8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0A22D-D991-4050-90E2-8D94AD71BEAA}" type="pres">
      <dgm:prSet presAssocID="{220D2F99-2CAB-415C-BCDF-F146C1D1D2A8}" presName="hierRoot1" presStyleCnt="0"/>
      <dgm:spPr/>
    </dgm:pt>
    <dgm:pt modelId="{9FFF2527-C157-4C33-9D75-507FECDCAEF9}" type="pres">
      <dgm:prSet presAssocID="{220D2F99-2CAB-415C-BCDF-F146C1D1D2A8}" presName="composite" presStyleCnt="0"/>
      <dgm:spPr/>
    </dgm:pt>
    <dgm:pt modelId="{732BD991-AE59-4F99-BFBB-14DF4D62F96A}" type="pres">
      <dgm:prSet presAssocID="{220D2F99-2CAB-415C-BCDF-F146C1D1D2A8}" presName="background" presStyleLbl="node0" presStyleIdx="0" presStyleCnt="1"/>
      <dgm:spPr/>
    </dgm:pt>
    <dgm:pt modelId="{E6C05F15-3F80-4157-9859-550A0CC3B6DE}" type="pres">
      <dgm:prSet presAssocID="{220D2F99-2CAB-415C-BCDF-F146C1D1D2A8}" presName="text" presStyleLbl="fgAcc0" presStyleIdx="0" presStyleCnt="1" custScaleX="161291" custScaleY="70166">
        <dgm:presLayoutVars>
          <dgm:chPref val="3"/>
        </dgm:presLayoutVars>
      </dgm:prSet>
      <dgm:spPr/>
    </dgm:pt>
    <dgm:pt modelId="{6F106ECE-E1F0-443A-8D9A-1AFA2B032B9C}" type="pres">
      <dgm:prSet presAssocID="{220D2F99-2CAB-415C-BCDF-F146C1D1D2A8}" presName="hierChild2" presStyleCnt="0"/>
      <dgm:spPr/>
    </dgm:pt>
    <dgm:pt modelId="{C7FAEE18-B91C-4779-A811-F1A1D9607915}" type="pres">
      <dgm:prSet presAssocID="{3623AF5E-7606-454E-9807-246904CD68A9}" presName="Name10" presStyleLbl="parChTrans1D2" presStyleIdx="0" presStyleCnt="1"/>
      <dgm:spPr/>
    </dgm:pt>
    <dgm:pt modelId="{F9EAA402-4097-46BC-BEBC-4CEAFE16DBB8}" type="pres">
      <dgm:prSet presAssocID="{5C2C8521-43AB-49E0-ADA9-C34400A4FF6D}" presName="hierRoot2" presStyleCnt="0"/>
      <dgm:spPr/>
    </dgm:pt>
    <dgm:pt modelId="{FA85ED28-D33F-4069-BA5E-BA1759F4EE01}" type="pres">
      <dgm:prSet presAssocID="{5C2C8521-43AB-49E0-ADA9-C34400A4FF6D}" presName="composite2" presStyleCnt="0"/>
      <dgm:spPr/>
    </dgm:pt>
    <dgm:pt modelId="{3A41D101-5448-4DBF-B9E2-6EBCED41D7EA}" type="pres">
      <dgm:prSet presAssocID="{5C2C8521-43AB-49E0-ADA9-C34400A4FF6D}" presName="background2" presStyleLbl="node2" presStyleIdx="0" presStyleCnt="1"/>
      <dgm:spPr>
        <a:solidFill>
          <a:srgbClr val="FFC000"/>
        </a:solidFill>
        <a:ln>
          <a:solidFill>
            <a:srgbClr val="C00000"/>
          </a:solidFill>
        </a:ln>
      </dgm:spPr>
    </dgm:pt>
    <dgm:pt modelId="{A1DF9C44-4A01-4225-A822-AA8F0AC2D171}" type="pres">
      <dgm:prSet presAssocID="{5C2C8521-43AB-49E0-ADA9-C34400A4FF6D}" presName="text2" presStyleLbl="fgAcc2" presStyleIdx="0" presStyleCnt="1" custScaleX="167085" custScaleY="57012">
        <dgm:presLayoutVars>
          <dgm:chPref val="3"/>
        </dgm:presLayoutVars>
      </dgm:prSet>
      <dgm:spPr/>
    </dgm:pt>
    <dgm:pt modelId="{CCFEF324-AB97-4727-94DD-2A85F327F993}" type="pres">
      <dgm:prSet presAssocID="{5C2C8521-43AB-49E0-ADA9-C34400A4FF6D}" presName="hierChild3" presStyleCnt="0"/>
      <dgm:spPr/>
    </dgm:pt>
    <dgm:pt modelId="{45855ED1-B687-479B-BF6B-62C56B7D7199}" type="pres">
      <dgm:prSet presAssocID="{36C7B6B4-A426-4677-871B-37FCFB144E01}" presName="Name17" presStyleLbl="parChTrans1D3" presStyleIdx="0" presStyleCnt="2"/>
      <dgm:spPr/>
    </dgm:pt>
    <dgm:pt modelId="{C9CBBB21-11CF-479C-B87E-536D20FF80E5}" type="pres">
      <dgm:prSet presAssocID="{660817A4-4557-4329-963B-975AD9A8A073}" presName="hierRoot3" presStyleCnt="0"/>
      <dgm:spPr/>
    </dgm:pt>
    <dgm:pt modelId="{29474653-EEDD-4788-BE7D-47CA62950998}" type="pres">
      <dgm:prSet presAssocID="{660817A4-4557-4329-963B-975AD9A8A073}" presName="composite3" presStyleCnt="0"/>
      <dgm:spPr/>
    </dgm:pt>
    <dgm:pt modelId="{8CA0CBE7-C32E-499B-9921-13A315954715}" type="pres">
      <dgm:prSet presAssocID="{660817A4-4557-4329-963B-975AD9A8A073}" presName="background3" presStyleLbl="node3" presStyleIdx="0" presStyleCnt="2"/>
      <dgm:spPr>
        <a:solidFill>
          <a:schemeClr val="accent6">
            <a:lumMod val="75000"/>
          </a:schemeClr>
        </a:solidFill>
      </dgm:spPr>
    </dgm:pt>
    <dgm:pt modelId="{475DF9EB-79B1-41AD-AB4E-FE19855A62F9}" type="pres">
      <dgm:prSet presAssocID="{660817A4-4557-4329-963B-975AD9A8A073}" presName="text3" presStyleLbl="fgAcc3" presStyleIdx="0" presStyleCnt="2">
        <dgm:presLayoutVars>
          <dgm:chPref val="3"/>
        </dgm:presLayoutVars>
      </dgm:prSet>
      <dgm:spPr/>
    </dgm:pt>
    <dgm:pt modelId="{222C41A5-06E7-4054-8FAB-E4094DD8A215}" type="pres">
      <dgm:prSet presAssocID="{660817A4-4557-4329-963B-975AD9A8A073}" presName="hierChild4" presStyleCnt="0"/>
      <dgm:spPr/>
    </dgm:pt>
    <dgm:pt modelId="{98B8A4B4-6327-4230-8F84-558C9FC4BDF0}" type="pres">
      <dgm:prSet presAssocID="{F9A5725D-6AAA-49B7-A898-98BC459EBA6A}" presName="Name23" presStyleLbl="parChTrans1D4" presStyleIdx="0" presStyleCnt="6"/>
      <dgm:spPr/>
    </dgm:pt>
    <dgm:pt modelId="{694E9B6A-068A-4D9E-B22C-1CF2FF7D56D6}" type="pres">
      <dgm:prSet presAssocID="{D3B15E46-A304-4DF5-8CC2-93F3DD40CDFB}" presName="hierRoot4" presStyleCnt="0"/>
      <dgm:spPr/>
    </dgm:pt>
    <dgm:pt modelId="{CC866AC3-6F04-4FCE-B57D-4DD15908A9E0}" type="pres">
      <dgm:prSet presAssocID="{D3B15E46-A304-4DF5-8CC2-93F3DD40CDFB}" presName="composite4" presStyleCnt="0"/>
      <dgm:spPr/>
    </dgm:pt>
    <dgm:pt modelId="{6307EC9A-46EB-4EAA-8485-CDA304D1842B}" type="pres">
      <dgm:prSet presAssocID="{D3B15E46-A304-4DF5-8CC2-93F3DD40CDFB}" presName="background4" presStyleLbl="node4" presStyleIdx="0" presStyleCnt="6"/>
      <dgm:spPr>
        <a:solidFill>
          <a:schemeClr val="accent6">
            <a:lumMod val="75000"/>
          </a:schemeClr>
        </a:solidFill>
      </dgm:spPr>
    </dgm:pt>
    <dgm:pt modelId="{144BFFE1-DAE9-49C3-B0A8-6B5424794CD5}" type="pres">
      <dgm:prSet presAssocID="{D3B15E46-A304-4DF5-8CC2-93F3DD40CDFB}" presName="text4" presStyleLbl="fgAcc4" presStyleIdx="0" presStyleCnt="6">
        <dgm:presLayoutVars>
          <dgm:chPref val="3"/>
        </dgm:presLayoutVars>
      </dgm:prSet>
      <dgm:spPr/>
    </dgm:pt>
    <dgm:pt modelId="{87FEE12A-6455-4A5F-990C-FBA322E4CC10}" type="pres">
      <dgm:prSet presAssocID="{D3B15E46-A304-4DF5-8CC2-93F3DD40CDFB}" presName="hierChild5" presStyleCnt="0"/>
      <dgm:spPr/>
    </dgm:pt>
    <dgm:pt modelId="{EE7F3184-5785-4CCF-AED6-2DA825E7B2AD}" type="pres">
      <dgm:prSet presAssocID="{32B29D1C-9269-4EB7-939F-BDD9ABD0DE5D}" presName="Name23" presStyleLbl="parChTrans1D4" presStyleIdx="1" presStyleCnt="6"/>
      <dgm:spPr/>
    </dgm:pt>
    <dgm:pt modelId="{4317CFD4-99E0-4549-B3BA-7C9251D0F918}" type="pres">
      <dgm:prSet presAssocID="{68C6C62E-45C3-428E-A8D3-D6FBFA4C5733}" presName="hierRoot4" presStyleCnt="0"/>
      <dgm:spPr/>
    </dgm:pt>
    <dgm:pt modelId="{0AAB9851-D0E3-4F52-97A7-DDFD6EAA3F63}" type="pres">
      <dgm:prSet presAssocID="{68C6C62E-45C3-428E-A8D3-D6FBFA4C5733}" presName="composite4" presStyleCnt="0"/>
      <dgm:spPr/>
    </dgm:pt>
    <dgm:pt modelId="{5621A95A-0728-4EAF-863E-91F4FBC9435B}" type="pres">
      <dgm:prSet presAssocID="{68C6C62E-45C3-428E-A8D3-D6FBFA4C5733}" presName="background4" presStyleLbl="node4" presStyleIdx="1" presStyleCnt="6"/>
      <dgm:spPr>
        <a:solidFill>
          <a:schemeClr val="accent6">
            <a:lumMod val="75000"/>
          </a:schemeClr>
        </a:solidFill>
      </dgm:spPr>
    </dgm:pt>
    <dgm:pt modelId="{A6F56790-CCDC-4E28-8CB1-98FC0CA218B7}" type="pres">
      <dgm:prSet presAssocID="{68C6C62E-45C3-428E-A8D3-D6FBFA4C5733}" presName="text4" presStyleLbl="fgAcc4" presStyleIdx="1" presStyleCnt="6">
        <dgm:presLayoutVars>
          <dgm:chPref val="3"/>
        </dgm:presLayoutVars>
      </dgm:prSet>
      <dgm:spPr/>
    </dgm:pt>
    <dgm:pt modelId="{ED95001C-970A-4788-BB9F-B3EEED0DD2C5}" type="pres">
      <dgm:prSet presAssocID="{68C6C62E-45C3-428E-A8D3-D6FBFA4C5733}" presName="hierChild5" presStyleCnt="0"/>
      <dgm:spPr/>
    </dgm:pt>
    <dgm:pt modelId="{7B33CB7A-6D98-4CDB-AF86-CAA9D501E2D4}" type="pres">
      <dgm:prSet presAssocID="{AF7E21B6-EB92-4097-9B55-815485DDDFD9}" presName="Name17" presStyleLbl="parChTrans1D3" presStyleIdx="1" presStyleCnt="2"/>
      <dgm:spPr/>
    </dgm:pt>
    <dgm:pt modelId="{101E536E-4AF6-49EB-B56C-1E4F82D7B6B5}" type="pres">
      <dgm:prSet presAssocID="{B88C2C99-6099-4790-9E19-8CEA30714B85}" presName="hierRoot3" presStyleCnt="0"/>
      <dgm:spPr/>
    </dgm:pt>
    <dgm:pt modelId="{9F896678-32E2-4E73-9F44-A57C25A8D184}" type="pres">
      <dgm:prSet presAssocID="{B88C2C99-6099-4790-9E19-8CEA30714B85}" presName="composite3" presStyleCnt="0"/>
      <dgm:spPr/>
    </dgm:pt>
    <dgm:pt modelId="{3A128953-A4D9-4072-845A-997C9CFAC00D}" type="pres">
      <dgm:prSet presAssocID="{B88C2C99-6099-4790-9E19-8CEA30714B85}" presName="background3" presStyleLbl="node3" presStyleIdx="1" presStyleCnt="2"/>
      <dgm:spPr>
        <a:solidFill>
          <a:srgbClr val="008000"/>
        </a:solidFill>
      </dgm:spPr>
    </dgm:pt>
    <dgm:pt modelId="{E024FB1B-4F43-4FA3-B4F0-1E040C29C1B1}" type="pres">
      <dgm:prSet presAssocID="{B88C2C99-6099-4790-9E19-8CEA30714B85}" presName="text3" presStyleLbl="fgAcc3" presStyleIdx="1" presStyleCnt="2" custLinFactX="38225" custLinFactNeighborX="100000">
        <dgm:presLayoutVars>
          <dgm:chPref val="3"/>
        </dgm:presLayoutVars>
      </dgm:prSet>
      <dgm:spPr/>
    </dgm:pt>
    <dgm:pt modelId="{1A246D24-C1F7-4BEB-8613-D9CD0970466B}" type="pres">
      <dgm:prSet presAssocID="{B88C2C99-6099-4790-9E19-8CEA30714B85}" presName="hierChild4" presStyleCnt="0"/>
      <dgm:spPr/>
    </dgm:pt>
    <dgm:pt modelId="{40FC99D5-0DEE-4433-8878-5E6C4EB4CC13}" type="pres">
      <dgm:prSet presAssocID="{7EA26C2E-2633-4943-9335-999D15A1A585}" presName="Name23" presStyleLbl="parChTrans1D4" presStyleIdx="2" presStyleCnt="6"/>
      <dgm:spPr/>
    </dgm:pt>
    <dgm:pt modelId="{6D990198-07CC-4B9C-B2E9-B4D956A09CCA}" type="pres">
      <dgm:prSet presAssocID="{3B34D7FB-7E72-4336-AC0C-B661036F3697}" presName="hierRoot4" presStyleCnt="0"/>
      <dgm:spPr/>
    </dgm:pt>
    <dgm:pt modelId="{24AB2893-62BB-4457-AA41-69CFD42A5849}" type="pres">
      <dgm:prSet presAssocID="{3B34D7FB-7E72-4336-AC0C-B661036F3697}" presName="composite4" presStyleCnt="0"/>
      <dgm:spPr/>
    </dgm:pt>
    <dgm:pt modelId="{09C0866D-F75B-4E7E-A6B8-AD1FAC647F91}" type="pres">
      <dgm:prSet presAssocID="{3B34D7FB-7E72-4336-AC0C-B661036F3697}" presName="background4" presStyleLbl="node4" presStyleIdx="2" presStyleCnt="6"/>
      <dgm:spPr>
        <a:solidFill>
          <a:srgbClr val="008000"/>
        </a:solidFill>
      </dgm:spPr>
    </dgm:pt>
    <dgm:pt modelId="{488984A7-95AC-4737-92D2-0D9D8A13B41C}" type="pres">
      <dgm:prSet presAssocID="{3B34D7FB-7E72-4336-AC0C-B661036F3697}" presName="text4" presStyleLbl="fgAcc4" presStyleIdx="2" presStyleCnt="6" custLinFactX="38225" custLinFactNeighborX="100000">
        <dgm:presLayoutVars>
          <dgm:chPref val="3"/>
        </dgm:presLayoutVars>
      </dgm:prSet>
      <dgm:spPr/>
    </dgm:pt>
    <dgm:pt modelId="{ACA1EECA-5716-4B40-AFFF-D82D12D2D3DA}" type="pres">
      <dgm:prSet presAssocID="{3B34D7FB-7E72-4336-AC0C-B661036F3697}" presName="hierChild5" presStyleCnt="0"/>
      <dgm:spPr/>
    </dgm:pt>
    <dgm:pt modelId="{D27A5458-0276-4937-872E-43F60E289B1A}" type="pres">
      <dgm:prSet presAssocID="{520F9445-54E0-495C-844C-F382E684A266}" presName="Name23" presStyleLbl="parChTrans1D4" presStyleIdx="3" presStyleCnt="6"/>
      <dgm:spPr/>
    </dgm:pt>
    <dgm:pt modelId="{C4184EF0-6AB6-4597-BB03-EE2C8F5DAE8C}" type="pres">
      <dgm:prSet presAssocID="{179C6EFC-D2F3-4DF4-8B05-879883A082B6}" presName="hierRoot4" presStyleCnt="0"/>
      <dgm:spPr/>
    </dgm:pt>
    <dgm:pt modelId="{186C532B-56DD-4E30-BFC6-06F619B3D3DA}" type="pres">
      <dgm:prSet presAssocID="{179C6EFC-D2F3-4DF4-8B05-879883A082B6}" presName="composite4" presStyleCnt="0"/>
      <dgm:spPr/>
    </dgm:pt>
    <dgm:pt modelId="{B7D7A5C9-431E-41D8-9099-FCB464D85A1F}" type="pres">
      <dgm:prSet presAssocID="{179C6EFC-D2F3-4DF4-8B05-879883A082B6}" presName="background4" presStyleLbl="node4" presStyleIdx="3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FC1CB6D4-3FAE-4938-B3C4-ECE781B2C3ED}" type="pres">
      <dgm:prSet presAssocID="{179C6EFC-D2F3-4DF4-8B05-879883A082B6}" presName="text4" presStyleLbl="fgAcc4" presStyleIdx="3" presStyleCnt="6" custLinFactX="37056" custLinFactNeighborX="100000" custLinFactNeighborY="-3904">
        <dgm:presLayoutVars>
          <dgm:chPref val="3"/>
        </dgm:presLayoutVars>
      </dgm:prSet>
      <dgm:spPr/>
    </dgm:pt>
    <dgm:pt modelId="{5AC7B572-A730-47BA-BC37-3F3377991069}" type="pres">
      <dgm:prSet presAssocID="{179C6EFC-D2F3-4DF4-8B05-879883A082B6}" presName="hierChild5" presStyleCnt="0"/>
      <dgm:spPr/>
    </dgm:pt>
    <dgm:pt modelId="{49626C8F-CD27-45EE-BA67-807E3BBC7BD7}" type="pres">
      <dgm:prSet presAssocID="{DCA88021-7848-4856-BF86-608E3E7D2690}" presName="Name23" presStyleLbl="parChTrans1D4" presStyleIdx="4" presStyleCnt="6"/>
      <dgm:spPr/>
    </dgm:pt>
    <dgm:pt modelId="{83BBF57F-DD3B-4C08-9D8C-8E16F218405B}" type="pres">
      <dgm:prSet presAssocID="{01F5E1EB-DB4C-4972-A65E-3460A3F903BC}" presName="hierRoot4" presStyleCnt="0"/>
      <dgm:spPr/>
    </dgm:pt>
    <dgm:pt modelId="{F74E1FDE-CF6D-435A-85D0-ED6C11236744}" type="pres">
      <dgm:prSet presAssocID="{01F5E1EB-DB4C-4972-A65E-3460A3F903BC}" presName="composite4" presStyleCnt="0"/>
      <dgm:spPr/>
    </dgm:pt>
    <dgm:pt modelId="{FC7A69A9-AC2F-411F-A813-8ED823620F2F}" type="pres">
      <dgm:prSet presAssocID="{01F5E1EB-DB4C-4972-A65E-3460A3F903BC}" presName="background4" presStyleLbl="node4" presStyleIdx="4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CC77536D-7284-4B31-A9C2-9075B43E4838}" type="pres">
      <dgm:prSet presAssocID="{01F5E1EB-DB4C-4972-A65E-3460A3F903BC}" presName="text4" presStyleLbl="fgAcc4" presStyleIdx="4" presStyleCnt="6" custLinFactX="37833" custLinFactNeighborX="100000" custLinFactNeighborY="-3904">
        <dgm:presLayoutVars>
          <dgm:chPref val="3"/>
        </dgm:presLayoutVars>
      </dgm:prSet>
      <dgm:spPr/>
    </dgm:pt>
    <dgm:pt modelId="{B1C78F40-E951-4A22-B208-F881921DBA64}" type="pres">
      <dgm:prSet presAssocID="{01F5E1EB-DB4C-4972-A65E-3460A3F903BC}" presName="hierChild5" presStyleCnt="0"/>
      <dgm:spPr/>
    </dgm:pt>
    <dgm:pt modelId="{3F38700F-3B9F-41A5-A9A5-A3BDB3F1EF08}" type="pres">
      <dgm:prSet presAssocID="{26053D04-C68C-42CE-B99B-F9AA157A265C}" presName="Name23" presStyleLbl="parChTrans1D4" presStyleIdx="5" presStyleCnt="6"/>
      <dgm:spPr/>
    </dgm:pt>
    <dgm:pt modelId="{45DAFF3F-2993-4018-9AB9-278854E836C1}" type="pres">
      <dgm:prSet presAssocID="{BAFE3FCC-F4BB-4907-A682-16D984664A12}" presName="hierRoot4" presStyleCnt="0"/>
      <dgm:spPr/>
    </dgm:pt>
    <dgm:pt modelId="{AF0E8315-B32E-47F1-B4D3-A75507F598BC}" type="pres">
      <dgm:prSet presAssocID="{BAFE3FCC-F4BB-4907-A682-16D984664A12}" presName="composite4" presStyleCnt="0"/>
      <dgm:spPr/>
    </dgm:pt>
    <dgm:pt modelId="{50112164-85D2-4AC2-B032-5FC967512A71}" type="pres">
      <dgm:prSet presAssocID="{BAFE3FCC-F4BB-4907-A682-16D984664A12}" presName="background4" presStyleLbl="node4" presStyleIdx="5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0A382410-84A8-455C-8C2C-8396DCC9FA10}" type="pres">
      <dgm:prSet presAssocID="{BAFE3FCC-F4BB-4907-A682-16D984664A12}" presName="text4" presStyleLbl="fgAcc4" presStyleIdx="5" presStyleCnt="6" custLinFactX="37056" custLinFactNeighborX="100000" custLinFactNeighborY="-3904">
        <dgm:presLayoutVars>
          <dgm:chPref val="3"/>
        </dgm:presLayoutVars>
      </dgm:prSet>
      <dgm:spPr/>
    </dgm:pt>
    <dgm:pt modelId="{A38751B6-08CA-4284-919E-4A3797CDE5CC}" type="pres">
      <dgm:prSet presAssocID="{BAFE3FCC-F4BB-4907-A682-16D984664A12}" presName="hierChild5" presStyleCnt="0"/>
      <dgm:spPr/>
    </dgm:pt>
  </dgm:ptLst>
  <dgm:cxnLst>
    <dgm:cxn modelId="{DD076500-DE1A-452A-B49B-95DEF72C47E1}" type="presOf" srcId="{7A96AB4A-D4E0-4C85-8363-1F630A60D854}" destId="{B2F872FD-91DF-4E54-9272-BA664FBB78B2}" srcOrd="0" destOrd="0" presId="urn:microsoft.com/office/officeart/2005/8/layout/hierarchy1"/>
    <dgm:cxn modelId="{E455BB05-64BC-45E5-A8B8-D422A8E8FCBD}" type="presOf" srcId="{7EA26C2E-2633-4943-9335-999D15A1A585}" destId="{40FC99D5-0DEE-4433-8878-5E6C4EB4CC13}" srcOrd="0" destOrd="0" presId="urn:microsoft.com/office/officeart/2005/8/layout/hierarchy1"/>
    <dgm:cxn modelId="{065B2D06-CFBE-4FFF-B526-F6E5DB594D10}" type="presOf" srcId="{660817A4-4557-4329-963B-975AD9A8A073}" destId="{475DF9EB-79B1-41AD-AB4E-FE19855A62F9}" srcOrd="0" destOrd="0" presId="urn:microsoft.com/office/officeart/2005/8/layout/hierarchy1"/>
    <dgm:cxn modelId="{22B01B12-C4AC-4187-9079-90B07B355D8B}" type="presOf" srcId="{68C6C62E-45C3-428E-A8D3-D6FBFA4C5733}" destId="{A6F56790-CCDC-4E28-8CB1-98FC0CA218B7}" srcOrd="0" destOrd="0" presId="urn:microsoft.com/office/officeart/2005/8/layout/hierarchy1"/>
    <dgm:cxn modelId="{DBA6451B-4DD5-4FB7-A11A-7C75151B41D4}" type="presOf" srcId="{36C7B6B4-A426-4677-871B-37FCFB144E01}" destId="{45855ED1-B687-479B-BF6B-62C56B7D7199}" srcOrd="0" destOrd="0" presId="urn:microsoft.com/office/officeart/2005/8/layout/hierarchy1"/>
    <dgm:cxn modelId="{89DD1325-3233-4D8C-961C-23A29C3F79DE}" type="presOf" srcId="{3B34D7FB-7E72-4336-AC0C-B661036F3697}" destId="{488984A7-95AC-4737-92D2-0D9D8A13B41C}" srcOrd="0" destOrd="0" presId="urn:microsoft.com/office/officeart/2005/8/layout/hierarchy1"/>
    <dgm:cxn modelId="{B31FB42C-D275-48A7-8480-512CEB4C8DBC}" srcId="{7A96AB4A-D4E0-4C85-8363-1F630A60D854}" destId="{220D2F99-2CAB-415C-BCDF-F146C1D1D2A8}" srcOrd="0" destOrd="0" parTransId="{4024011F-EEB2-4671-99FD-E37889C7DB8E}" sibTransId="{EB38D09E-C997-492E-A390-A7D455544780}"/>
    <dgm:cxn modelId="{3710332D-710E-4B45-9437-6338E44F430E}" type="presOf" srcId="{AF7E21B6-EB92-4097-9B55-815485DDDFD9}" destId="{7B33CB7A-6D98-4CDB-AF86-CAA9D501E2D4}" srcOrd="0" destOrd="0" presId="urn:microsoft.com/office/officeart/2005/8/layout/hierarchy1"/>
    <dgm:cxn modelId="{FF28EF3E-08E8-4343-AE1E-218D52C8EAFF}" type="presOf" srcId="{26053D04-C68C-42CE-B99B-F9AA157A265C}" destId="{3F38700F-3B9F-41A5-A9A5-A3BDB3F1EF08}" srcOrd="0" destOrd="0" presId="urn:microsoft.com/office/officeart/2005/8/layout/hierarchy1"/>
    <dgm:cxn modelId="{DBEB095C-4EA7-4DFC-B074-375E73A451C2}" type="presOf" srcId="{520F9445-54E0-495C-844C-F382E684A266}" destId="{D27A5458-0276-4937-872E-43F60E289B1A}" srcOrd="0" destOrd="0" presId="urn:microsoft.com/office/officeart/2005/8/layout/hierarchy1"/>
    <dgm:cxn modelId="{49BCD548-FA1B-480C-8CE6-7CFE74E2891F}" type="presOf" srcId="{3623AF5E-7606-454E-9807-246904CD68A9}" destId="{C7FAEE18-B91C-4779-A811-F1A1D9607915}" srcOrd="0" destOrd="0" presId="urn:microsoft.com/office/officeart/2005/8/layout/hierarchy1"/>
    <dgm:cxn modelId="{FB4A224F-0A70-4EDF-A17F-9A92799B1AB8}" srcId="{660817A4-4557-4329-963B-975AD9A8A073}" destId="{D3B15E46-A304-4DF5-8CC2-93F3DD40CDFB}" srcOrd="0" destOrd="0" parTransId="{F9A5725D-6AAA-49B7-A898-98BC459EBA6A}" sibTransId="{BB46EE11-E9AA-46CD-A832-3C887E268960}"/>
    <dgm:cxn modelId="{F4F7197A-649B-48D5-A9DF-56D008AD7849}" type="presOf" srcId="{01F5E1EB-DB4C-4972-A65E-3460A3F903BC}" destId="{CC77536D-7284-4B31-A9C2-9075B43E4838}" srcOrd="0" destOrd="0" presId="urn:microsoft.com/office/officeart/2005/8/layout/hierarchy1"/>
    <dgm:cxn modelId="{BBE4D87C-2F4A-4D53-994E-09358C0D713D}" srcId="{3B34D7FB-7E72-4336-AC0C-B661036F3697}" destId="{179C6EFC-D2F3-4DF4-8B05-879883A082B6}" srcOrd="0" destOrd="0" parTransId="{520F9445-54E0-495C-844C-F382E684A266}" sibTransId="{7893D61C-7E43-44EE-B10B-93F040545368}"/>
    <dgm:cxn modelId="{2A19D683-B945-4605-9D4D-5B3C82A179EE}" type="presOf" srcId="{BAFE3FCC-F4BB-4907-A682-16D984664A12}" destId="{0A382410-84A8-455C-8C2C-8396DCC9FA10}" srcOrd="0" destOrd="0" presId="urn:microsoft.com/office/officeart/2005/8/layout/hierarchy1"/>
    <dgm:cxn modelId="{52EF158A-81BC-4496-A113-B2B56683AA5E}" srcId="{220D2F99-2CAB-415C-BCDF-F146C1D1D2A8}" destId="{5C2C8521-43AB-49E0-ADA9-C34400A4FF6D}" srcOrd="0" destOrd="0" parTransId="{3623AF5E-7606-454E-9807-246904CD68A9}" sibTransId="{967D359E-ECBE-44A0-8329-E224658D5AEF}"/>
    <dgm:cxn modelId="{0991128C-AEC5-4A8D-AD24-1CF3E3D62FF3}" type="presOf" srcId="{B88C2C99-6099-4790-9E19-8CEA30714B85}" destId="{E024FB1B-4F43-4FA3-B4F0-1E040C29C1B1}" srcOrd="0" destOrd="0" presId="urn:microsoft.com/office/officeart/2005/8/layout/hierarchy1"/>
    <dgm:cxn modelId="{793F5E8F-1921-4DC4-BDA4-9020D0B3C690}" srcId="{B88C2C99-6099-4790-9E19-8CEA30714B85}" destId="{3B34D7FB-7E72-4336-AC0C-B661036F3697}" srcOrd="0" destOrd="0" parTransId="{7EA26C2E-2633-4943-9335-999D15A1A585}" sibTransId="{EC28D66F-B099-45D9-B34B-FB182EAAB27C}"/>
    <dgm:cxn modelId="{12B4DB93-E09A-4AE5-8C83-A641007178B4}" type="presOf" srcId="{220D2F99-2CAB-415C-BCDF-F146C1D1D2A8}" destId="{E6C05F15-3F80-4157-9859-550A0CC3B6DE}" srcOrd="0" destOrd="0" presId="urn:microsoft.com/office/officeart/2005/8/layout/hierarchy1"/>
    <dgm:cxn modelId="{43CD0395-2BC3-4E1D-8787-5471DDA36117}" srcId="{5C2C8521-43AB-49E0-ADA9-C34400A4FF6D}" destId="{660817A4-4557-4329-963B-975AD9A8A073}" srcOrd="0" destOrd="0" parTransId="{36C7B6B4-A426-4677-871B-37FCFB144E01}" sibTransId="{84158A9C-F0F8-453F-B3BF-5291718A48A6}"/>
    <dgm:cxn modelId="{45D482A7-B35D-4545-B461-F4F45B10397D}" type="presOf" srcId="{32B29D1C-9269-4EB7-939F-BDD9ABD0DE5D}" destId="{EE7F3184-5785-4CCF-AED6-2DA825E7B2AD}" srcOrd="0" destOrd="0" presId="urn:microsoft.com/office/officeart/2005/8/layout/hierarchy1"/>
    <dgm:cxn modelId="{52BDB6A7-1EB4-469F-9E5A-B98C14D2D468}" type="presOf" srcId="{179C6EFC-D2F3-4DF4-8B05-879883A082B6}" destId="{FC1CB6D4-3FAE-4938-B3C4-ECE781B2C3ED}" srcOrd="0" destOrd="0" presId="urn:microsoft.com/office/officeart/2005/8/layout/hierarchy1"/>
    <dgm:cxn modelId="{50C555B2-109E-4B60-989C-D58321169509}" type="presOf" srcId="{5C2C8521-43AB-49E0-ADA9-C34400A4FF6D}" destId="{A1DF9C44-4A01-4225-A822-AA8F0AC2D171}" srcOrd="0" destOrd="0" presId="urn:microsoft.com/office/officeart/2005/8/layout/hierarchy1"/>
    <dgm:cxn modelId="{7008AAB2-3480-467C-8895-BA187EA581AE}" srcId="{660817A4-4557-4329-963B-975AD9A8A073}" destId="{68C6C62E-45C3-428E-A8D3-D6FBFA4C5733}" srcOrd="1" destOrd="0" parTransId="{32B29D1C-9269-4EB7-939F-BDD9ABD0DE5D}" sibTransId="{82BFFB8C-4825-46D2-B303-6A7B3972DB65}"/>
    <dgm:cxn modelId="{B3D51AC9-2B77-4769-BB81-0F249232E19F}" srcId="{3B34D7FB-7E72-4336-AC0C-B661036F3697}" destId="{BAFE3FCC-F4BB-4907-A682-16D984664A12}" srcOrd="2" destOrd="0" parTransId="{26053D04-C68C-42CE-B99B-F9AA157A265C}" sibTransId="{FED29F14-9F8A-46CF-BA75-60B0656D378C}"/>
    <dgm:cxn modelId="{926D4BCC-D8F4-4B98-8301-EDAE7FA2E0BC}" srcId="{3B34D7FB-7E72-4336-AC0C-B661036F3697}" destId="{01F5E1EB-DB4C-4972-A65E-3460A3F903BC}" srcOrd="1" destOrd="0" parTransId="{DCA88021-7848-4856-BF86-608E3E7D2690}" sibTransId="{B5F7C76F-571A-453B-979E-DF5A11233494}"/>
    <dgm:cxn modelId="{A4BC03CD-4FCB-4020-9B69-D7A6FD3D4325}" type="presOf" srcId="{F9A5725D-6AAA-49B7-A898-98BC459EBA6A}" destId="{98B8A4B4-6327-4230-8F84-558C9FC4BDF0}" srcOrd="0" destOrd="0" presId="urn:microsoft.com/office/officeart/2005/8/layout/hierarchy1"/>
    <dgm:cxn modelId="{BE4360D9-1ADD-45F9-A14E-5A4DDBF8B9CC}" srcId="{5C2C8521-43AB-49E0-ADA9-C34400A4FF6D}" destId="{B88C2C99-6099-4790-9E19-8CEA30714B85}" srcOrd="1" destOrd="0" parTransId="{AF7E21B6-EB92-4097-9B55-815485DDDFD9}" sibTransId="{B3A22179-1D80-4DE6-B4EA-3384CF8AC89B}"/>
    <dgm:cxn modelId="{8D5E18E6-EE0C-4724-B7AC-605B302E617C}" type="presOf" srcId="{DCA88021-7848-4856-BF86-608E3E7D2690}" destId="{49626C8F-CD27-45EE-BA67-807E3BBC7BD7}" srcOrd="0" destOrd="0" presId="urn:microsoft.com/office/officeart/2005/8/layout/hierarchy1"/>
    <dgm:cxn modelId="{9D1DC3EC-F806-4B80-9E92-1FC4D76C9A7E}" type="presOf" srcId="{D3B15E46-A304-4DF5-8CC2-93F3DD40CDFB}" destId="{144BFFE1-DAE9-49C3-B0A8-6B5424794CD5}" srcOrd="0" destOrd="0" presId="urn:microsoft.com/office/officeart/2005/8/layout/hierarchy1"/>
    <dgm:cxn modelId="{E3847075-741C-4012-B015-7906966DEDA0}" type="presParOf" srcId="{B2F872FD-91DF-4E54-9272-BA664FBB78B2}" destId="{9BC0A22D-D991-4050-90E2-8D94AD71BEAA}" srcOrd="0" destOrd="0" presId="urn:microsoft.com/office/officeart/2005/8/layout/hierarchy1"/>
    <dgm:cxn modelId="{0ABD3BFD-B8E3-4543-95F1-FFEAC9318F49}" type="presParOf" srcId="{9BC0A22D-D991-4050-90E2-8D94AD71BEAA}" destId="{9FFF2527-C157-4C33-9D75-507FECDCAEF9}" srcOrd="0" destOrd="0" presId="urn:microsoft.com/office/officeart/2005/8/layout/hierarchy1"/>
    <dgm:cxn modelId="{F2296C43-6234-4365-B8B5-C41151EB7302}" type="presParOf" srcId="{9FFF2527-C157-4C33-9D75-507FECDCAEF9}" destId="{732BD991-AE59-4F99-BFBB-14DF4D62F96A}" srcOrd="0" destOrd="0" presId="urn:microsoft.com/office/officeart/2005/8/layout/hierarchy1"/>
    <dgm:cxn modelId="{22950838-9209-46B7-BCAF-17DDD241EE83}" type="presParOf" srcId="{9FFF2527-C157-4C33-9D75-507FECDCAEF9}" destId="{E6C05F15-3F80-4157-9859-550A0CC3B6DE}" srcOrd="1" destOrd="0" presId="urn:microsoft.com/office/officeart/2005/8/layout/hierarchy1"/>
    <dgm:cxn modelId="{F630E828-FCF3-4553-AB8D-6C6FFA72A340}" type="presParOf" srcId="{9BC0A22D-D991-4050-90E2-8D94AD71BEAA}" destId="{6F106ECE-E1F0-443A-8D9A-1AFA2B032B9C}" srcOrd="1" destOrd="0" presId="urn:microsoft.com/office/officeart/2005/8/layout/hierarchy1"/>
    <dgm:cxn modelId="{7F2CEEFF-0FE9-4AD7-85A4-9CA53A29A355}" type="presParOf" srcId="{6F106ECE-E1F0-443A-8D9A-1AFA2B032B9C}" destId="{C7FAEE18-B91C-4779-A811-F1A1D9607915}" srcOrd="0" destOrd="0" presId="urn:microsoft.com/office/officeart/2005/8/layout/hierarchy1"/>
    <dgm:cxn modelId="{A2BED028-1D15-4F1D-80F2-361508E7DB26}" type="presParOf" srcId="{6F106ECE-E1F0-443A-8D9A-1AFA2B032B9C}" destId="{F9EAA402-4097-46BC-BEBC-4CEAFE16DBB8}" srcOrd="1" destOrd="0" presId="urn:microsoft.com/office/officeart/2005/8/layout/hierarchy1"/>
    <dgm:cxn modelId="{3C5D425A-6EA2-48DE-AA90-A1C9118EC428}" type="presParOf" srcId="{F9EAA402-4097-46BC-BEBC-4CEAFE16DBB8}" destId="{FA85ED28-D33F-4069-BA5E-BA1759F4EE01}" srcOrd="0" destOrd="0" presId="urn:microsoft.com/office/officeart/2005/8/layout/hierarchy1"/>
    <dgm:cxn modelId="{BDCF6E23-61B1-488B-BAD4-1ACDADB8D890}" type="presParOf" srcId="{FA85ED28-D33F-4069-BA5E-BA1759F4EE01}" destId="{3A41D101-5448-4DBF-B9E2-6EBCED41D7EA}" srcOrd="0" destOrd="0" presId="urn:microsoft.com/office/officeart/2005/8/layout/hierarchy1"/>
    <dgm:cxn modelId="{4D3178CD-47D1-4206-83E2-8CFC3FE19982}" type="presParOf" srcId="{FA85ED28-D33F-4069-BA5E-BA1759F4EE01}" destId="{A1DF9C44-4A01-4225-A822-AA8F0AC2D171}" srcOrd="1" destOrd="0" presId="urn:microsoft.com/office/officeart/2005/8/layout/hierarchy1"/>
    <dgm:cxn modelId="{4A6158C5-9A25-4E25-8041-F762B3E2ED19}" type="presParOf" srcId="{F9EAA402-4097-46BC-BEBC-4CEAFE16DBB8}" destId="{CCFEF324-AB97-4727-94DD-2A85F327F993}" srcOrd="1" destOrd="0" presId="urn:microsoft.com/office/officeart/2005/8/layout/hierarchy1"/>
    <dgm:cxn modelId="{7172471F-F138-4D77-846E-C65E95AA603A}" type="presParOf" srcId="{CCFEF324-AB97-4727-94DD-2A85F327F993}" destId="{45855ED1-B687-479B-BF6B-62C56B7D7199}" srcOrd="0" destOrd="0" presId="urn:microsoft.com/office/officeart/2005/8/layout/hierarchy1"/>
    <dgm:cxn modelId="{F2A72E4F-234D-482A-A56F-9E3DF5F64745}" type="presParOf" srcId="{CCFEF324-AB97-4727-94DD-2A85F327F993}" destId="{C9CBBB21-11CF-479C-B87E-536D20FF80E5}" srcOrd="1" destOrd="0" presId="urn:microsoft.com/office/officeart/2005/8/layout/hierarchy1"/>
    <dgm:cxn modelId="{95AA165F-29B3-4FF0-9D43-FB0D21C19337}" type="presParOf" srcId="{C9CBBB21-11CF-479C-B87E-536D20FF80E5}" destId="{29474653-EEDD-4788-BE7D-47CA62950998}" srcOrd="0" destOrd="0" presId="urn:microsoft.com/office/officeart/2005/8/layout/hierarchy1"/>
    <dgm:cxn modelId="{88D19903-6CF8-444D-A1CE-AE6E7479C393}" type="presParOf" srcId="{29474653-EEDD-4788-BE7D-47CA62950998}" destId="{8CA0CBE7-C32E-499B-9921-13A315954715}" srcOrd="0" destOrd="0" presId="urn:microsoft.com/office/officeart/2005/8/layout/hierarchy1"/>
    <dgm:cxn modelId="{88A93301-F409-4CDF-9C51-EC2A544695B3}" type="presParOf" srcId="{29474653-EEDD-4788-BE7D-47CA62950998}" destId="{475DF9EB-79B1-41AD-AB4E-FE19855A62F9}" srcOrd="1" destOrd="0" presId="urn:microsoft.com/office/officeart/2005/8/layout/hierarchy1"/>
    <dgm:cxn modelId="{A449AD79-F006-4264-A60B-254E8CD84B8F}" type="presParOf" srcId="{C9CBBB21-11CF-479C-B87E-536D20FF80E5}" destId="{222C41A5-06E7-4054-8FAB-E4094DD8A215}" srcOrd="1" destOrd="0" presId="urn:microsoft.com/office/officeart/2005/8/layout/hierarchy1"/>
    <dgm:cxn modelId="{0D1D2685-EEFE-4180-8973-67C76AB6531D}" type="presParOf" srcId="{222C41A5-06E7-4054-8FAB-E4094DD8A215}" destId="{98B8A4B4-6327-4230-8F84-558C9FC4BDF0}" srcOrd="0" destOrd="0" presId="urn:microsoft.com/office/officeart/2005/8/layout/hierarchy1"/>
    <dgm:cxn modelId="{1ADBFCD4-D8BC-45F5-A1A4-BAED83BDF7BD}" type="presParOf" srcId="{222C41A5-06E7-4054-8FAB-E4094DD8A215}" destId="{694E9B6A-068A-4D9E-B22C-1CF2FF7D56D6}" srcOrd="1" destOrd="0" presId="urn:microsoft.com/office/officeart/2005/8/layout/hierarchy1"/>
    <dgm:cxn modelId="{D2396AEF-322C-4854-8D9B-F56E69D122B2}" type="presParOf" srcId="{694E9B6A-068A-4D9E-B22C-1CF2FF7D56D6}" destId="{CC866AC3-6F04-4FCE-B57D-4DD15908A9E0}" srcOrd="0" destOrd="0" presId="urn:microsoft.com/office/officeart/2005/8/layout/hierarchy1"/>
    <dgm:cxn modelId="{657995DD-7D1E-44EA-B32C-583F06B645FB}" type="presParOf" srcId="{CC866AC3-6F04-4FCE-B57D-4DD15908A9E0}" destId="{6307EC9A-46EB-4EAA-8485-CDA304D1842B}" srcOrd="0" destOrd="0" presId="urn:microsoft.com/office/officeart/2005/8/layout/hierarchy1"/>
    <dgm:cxn modelId="{0C13172B-64E7-44C3-B64B-19B05F990804}" type="presParOf" srcId="{CC866AC3-6F04-4FCE-B57D-4DD15908A9E0}" destId="{144BFFE1-DAE9-49C3-B0A8-6B5424794CD5}" srcOrd="1" destOrd="0" presId="urn:microsoft.com/office/officeart/2005/8/layout/hierarchy1"/>
    <dgm:cxn modelId="{2F1405F5-B65A-42EA-89D2-028CA9ADD8CB}" type="presParOf" srcId="{694E9B6A-068A-4D9E-B22C-1CF2FF7D56D6}" destId="{87FEE12A-6455-4A5F-990C-FBA322E4CC10}" srcOrd="1" destOrd="0" presId="urn:microsoft.com/office/officeart/2005/8/layout/hierarchy1"/>
    <dgm:cxn modelId="{0B7CC56B-8080-4328-B35B-94E6914B9EDA}" type="presParOf" srcId="{222C41A5-06E7-4054-8FAB-E4094DD8A215}" destId="{EE7F3184-5785-4CCF-AED6-2DA825E7B2AD}" srcOrd="2" destOrd="0" presId="urn:microsoft.com/office/officeart/2005/8/layout/hierarchy1"/>
    <dgm:cxn modelId="{96F9F0BE-F830-4436-BC5C-D980CF7DFF12}" type="presParOf" srcId="{222C41A5-06E7-4054-8FAB-E4094DD8A215}" destId="{4317CFD4-99E0-4549-B3BA-7C9251D0F918}" srcOrd="3" destOrd="0" presId="urn:microsoft.com/office/officeart/2005/8/layout/hierarchy1"/>
    <dgm:cxn modelId="{7C715A1B-E6DD-4456-BD48-D1511CF2FDCC}" type="presParOf" srcId="{4317CFD4-99E0-4549-B3BA-7C9251D0F918}" destId="{0AAB9851-D0E3-4F52-97A7-DDFD6EAA3F63}" srcOrd="0" destOrd="0" presId="urn:microsoft.com/office/officeart/2005/8/layout/hierarchy1"/>
    <dgm:cxn modelId="{D92A486E-DBB9-4B7D-83E1-619A14ADA2DF}" type="presParOf" srcId="{0AAB9851-D0E3-4F52-97A7-DDFD6EAA3F63}" destId="{5621A95A-0728-4EAF-863E-91F4FBC9435B}" srcOrd="0" destOrd="0" presId="urn:microsoft.com/office/officeart/2005/8/layout/hierarchy1"/>
    <dgm:cxn modelId="{D007D2E2-F559-437B-AD26-DE65C6995A09}" type="presParOf" srcId="{0AAB9851-D0E3-4F52-97A7-DDFD6EAA3F63}" destId="{A6F56790-CCDC-4E28-8CB1-98FC0CA218B7}" srcOrd="1" destOrd="0" presId="urn:microsoft.com/office/officeart/2005/8/layout/hierarchy1"/>
    <dgm:cxn modelId="{25AEC84A-396E-4B5E-9B27-D1BD594918A7}" type="presParOf" srcId="{4317CFD4-99E0-4549-B3BA-7C9251D0F918}" destId="{ED95001C-970A-4788-BB9F-B3EEED0DD2C5}" srcOrd="1" destOrd="0" presId="urn:microsoft.com/office/officeart/2005/8/layout/hierarchy1"/>
    <dgm:cxn modelId="{4780D7D5-2C6B-4753-88D3-2AD859880072}" type="presParOf" srcId="{CCFEF324-AB97-4727-94DD-2A85F327F993}" destId="{7B33CB7A-6D98-4CDB-AF86-CAA9D501E2D4}" srcOrd="2" destOrd="0" presId="urn:microsoft.com/office/officeart/2005/8/layout/hierarchy1"/>
    <dgm:cxn modelId="{CBE579B9-E31E-4986-BE88-4B3C70634AC1}" type="presParOf" srcId="{CCFEF324-AB97-4727-94DD-2A85F327F993}" destId="{101E536E-4AF6-49EB-B56C-1E4F82D7B6B5}" srcOrd="3" destOrd="0" presId="urn:microsoft.com/office/officeart/2005/8/layout/hierarchy1"/>
    <dgm:cxn modelId="{9D4C811B-43E1-40D2-9534-1785AA13D0EC}" type="presParOf" srcId="{101E536E-4AF6-49EB-B56C-1E4F82D7B6B5}" destId="{9F896678-32E2-4E73-9F44-A57C25A8D184}" srcOrd="0" destOrd="0" presId="urn:microsoft.com/office/officeart/2005/8/layout/hierarchy1"/>
    <dgm:cxn modelId="{9196986D-2B77-4E0E-9D1B-F30C37AA9CA7}" type="presParOf" srcId="{9F896678-32E2-4E73-9F44-A57C25A8D184}" destId="{3A128953-A4D9-4072-845A-997C9CFAC00D}" srcOrd="0" destOrd="0" presId="urn:microsoft.com/office/officeart/2005/8/layout/hierarchy1"/>
    <dgm:cxn modelId="{3542A661-A5FA-415D-B8E9-5196B28968F9}" type="presParOf" srcId="{9F896678-32E2-4E73-9F44-A57C25A8D184}" destId="{E024FB1B-4F43-4FA3-B4F0-1E040C29C1B1}" srcOrd="1" destOrd="0" presId="urn:microsoft.com/office/officeart/2005/8/layout/hierarchy1"/>
    <dgm:cxn modelId="{8891B0A0-7D26-40C1-8A32-7C735CC826E8}" type="presParOf" srcId="{101E536E-4AF6-49EB-B56C-1E4F82D7B6B5}" destId="{1A246D24-C1F7-4BEB-8613-D9CD0970466B}" srcOrd="1" destOrd="0" presId="urn:microsoft.com/office/officeart/2005/8/layout/hierarchy1"/>
    <dgm:cxn modelId="{587227BA-B149-4CAF-A961-2D883EFF422C}" type="presParOf" srcId="{1A246D24-C1F7-4BEB-8613-D9CD0970466B}" destId="{40FC99D5-0DEE-4433-8878-5E6C4EB4CC13}" srcOrd="0" destOrd="0" presId="urn:microsoft.com/office/officeart/2005/8/layout/hierarchy1"/>
    <dgm:cxn modelId="{52908F07-4188-408C-AB99-0F7BBA082147}" type="presParOf" srcId="{1A246D24-C1F7-4BEB-8613-D9CD0970466B}" destId="{6D990198-07CC-4B9C-B2E9-B4D956A09CCA}" srcOrd="1" destOrd="0" presId="urn:microsoft.com/office/officeart/2005/8/layout/hierarchy1"/>
    <dgm:cxn modelId="{E5273526-AD2D-4129-B430-A41DF16A654B}" type="presParOf" srcId="{6D990198-07CC-4B9C-B2E9-B4D956A09CCA}" destId="{24AB2893-62BB-4457-AA41-69CFD42A5849}" srcOrd="0" destOrd="0" presId="urn:microsoft.com/office/officeart/2005/8/layout/hierarchy1"/>
    <dgm:cxn modelId="{A20EC33C-13DB-4C1F-9FF4-4A1D6D1607E6}" type="presParOf" srcId="{24AB2893-62BB-4457-AA41-69CFD42A5849}" destId="{09C0866D-F75B-4E7E-A6B8-AD1FAC647F91}" srcOrd="0" destOrd="0" presId="urn:microsoft.com/office/officeart/2005/8/layout/hierarchy1"/>
    <dgm:cxn modelId="{335F0867-F9D8-40A5-A0DE-22EDFD23F1F2}" type="presParOf" srcId="{24AB2893-62BB-4457-AA41-69CFD42A5849}" destId="{488984A7-95AC-4737-92D2-0D9D8A13B41C}" srcOrd="1" destOrd="0" presId="urn:microsoft.com/office/officeart/2005/8/layout/hierarchy1"/>
    <dgm:cxn modelId="{132F07A4-AFD3-4FC3-90F9-F63C3210D600}" type="presParOf" srcId="{6D990198-07CC-4B9C-B2E9-B4D956A09CCA}" destId="{ACA1EECA-5716-4B40-AFFF-D82D12D2D3DA}" srcOrd="1" destOrd="0" presId="urn:microsoft.com/office/officeart/2005/8/layout/hierarchy1"/>
    <dgm:cxn modelId="{C4FC099B-F0D2-4E1E-8828-283B6FA92DE1}" type="presParOf" srcId="{ACA1EECA-5716-4B40-AFFF-D82D12D2D3DA}" destId="{D27A5458-0276-4937-872E-43F60E289B1A}" srcOrd="0" destOrd="0" presId="urn:microsoft.com/office/officeart/2005/8/layout/hierarchy1"/>
    <dgm:cxn modelId="{98670233-B65B-497D-AE3D-ACD26E627D72}" type="presParOf" srcId="{ACA1EECA-5716-4B40-AFFF-D82D12D2D3DA}" destId="{C4184EF0-6AB6-4597-BB03-EE2C8F5DAE8C}" srcOrd="1" destOrd="0" presId="urn:microsoft.com/office/officeart/2005/8/layout/hierarchy1"/>
    <dgm:cxn modelId="{892EC5DC-9254-42B8-B30F-AB557455C7CC}" type="presParOf" srcId="{C4184EF0-6AB6-4597-BB03-EE2C8F5DAE8C}" destId="{186C532B-56DD-4E30-BFC6-06F619B3D3DA}" srcOrd="0" destOrd="0" presId="urn:microsoft.com/office/officeart/2005/8/layout/hierarchy1"/>
    <dgm:cxn modelId="{734083E0-0637-463E-B9C0-777E30C67F5A}" type="presParOf" srcId="{186C532B-56DD-4E30-BFC6-06F619B3D3DA}" destId="{B7D7A5C9-431E-41D8-9099-FCB464D85A1F}" srcOrd="0" destOrd="0" presId="urn:microsoft.com/office/officeart/2005/8/layout/hierarchy1"/>
    <dgm:cxn modelId="{3E639252-2E8F-412D-A763-85596BCBE24E}" type="presParOf" srcId="{186C532B-56DD-4E30-BFC6-06F619B3D3DA}" destId="{FC1CB6D4-3FAE-4938-B3C4-ECE781B2C3ED}" srcOrd="1" destOrd="0" presId="urn:microsoft.com/office/officeart/2005/8/layout/hierarchy1"/>
    <dgm:cxn modelId="{742A3064-A97F-474F-A5B3-9C1B71A77788}" type="presParOf" srcId="{C4184EF0-6AB6-4597-BB03-EE2C8F5DAE8C}" destId="{5AC7B572-A730-47BA-BC37-3F3377991069}" srcOrd="1" destOrd="0" presId="urn:microsoft.com/office/officeart/2005/8/layout/hierarchy1"/>
    <dgm:cxn modelId="{FFB109FC-4CE0-4D62-A021-9339E26F8E8D}" type="presParOf" srcId="{ACA1EECA-5716-4B40-AFFF-D82D12D2D3DA}" destId="{49626C8F-CD27-45EE-BA67-807E3BBC7BD7}" srcOrd="2" destOrd="0" presId="urn:microsoft.com/office/officeart/2005/8/layout/hierarchy1"/>
    <dgm:cxn modelId="{A4E2C9D5-7C85-4EEC-8B06-73999B02ADE9}" type="presParOf" srcId="{ACA1EECA-5716-4B40-AFFF-D82D12D2D3DA}" destId="{83BBF57F-DD3B-4C08-9D8C-8E16F218405B}" srcOrd="3" destOrd="0" presId="urn:microsoft.com/office/officeart/2005/8/layout/hierarchy1"/>
    <dgm:cxn modelId="{AE611297-0DEB-4A7B-B70A-5324518CFC22}" type="presParOf" srcId="{83BBF57F-DD3B-4C08-9D8C-8E16F218405B}" destId="{F74E1FDE-CF6D-435A-85D0-ED6C11236744}" srcOrd="0" destOrd="0" presId="urn:microsoft.com/office/officeart/2005/8/layout/hierarchy1"/>
    <dgm:cxn modelId="{DDE8965B-093E-46D5-8417-DDFAED92D1F9}" type="presParOf" srcId="{F74E1FDE-CF6D-435A-85D0-ED6C11236744}" destId="{FC7A69A9-AC2F-411F-A813-8ED823620F2F}" srcOrd="0" destOrd="0" presId="urn:microsoft.com/office/officeart/2005/8/layout/hierarchy1"/>
    <dgm:cxn modelId="{6AE50426-094F-4814-981B-422CC5E1D958}" type="presParOf" srcId="{F74E1FDE-CF6D-435A-85D0-ED6C11236744}" destId="{CC77536D-7284-4B31-A9C2-9075B43E4838}" srcOrd="1" destOrd="0" presId="urn:microsoft.com/office/officeart/2005/8/layout/hierarchy1"/>
    <dgm:cxn modelId="{E45578A9-D1C3-4B36-BBE6-756F0710DDF5}" type="presParOf" srcId="{83BBF57F-DD3B-4C08-9D8C-8E16F218405B}" destId="{B1C78F40-E951-4A22-B208-F881921DBA64}" srcOrd="1" destOrd="0" presId="urn:microsoft.com/office/officeart/2005/8/layout/hierarchy1"/>
    <dgm:cxn modelId="{94C8BD4A-37E2-48C6-808B-61B9E0E78636}" type="presParOf" srcId="{ACA1EECA-5716-4B40-AFFF-D82D12D2D3DA}" destId="{3F38700F-3B9F-41A5-A9A5-A3BDB3F1EF08}" srcOrd="4" destOrd="0" presId="urn:microsoft.com/office/officeart/2005/8/layout/hierarchy1"/>
    <dgm:cxn modelId="{5ACC1441-0A14-4CBC-AF5D-FE94E332840C}" type="presParOf" srcId="{ACA1EECA-5716-4B40-AFFF-D82D12D2D3DA}" destId="{45DAFF3F-2993-4018-9AB9-278854E836C1}" srcOrd="5" destOrd="0" presId="urn:microsoft.com/office/officeart/2005/8/layout/hierarchy1"/>
    <dgm:cxn modelId="{2FCBCF86-AE88-4414-9ECB-A08F357FA29A}" type="presParOf" srcId="{45DAFF3F-2993-4018-9AB9-278854E836C1}" destId="{AF0E8315-B32E-47F1-B4D3-A75507F598BC}" srcOrd="0" destOrd="0" presId="urn:microsoft.com/office/officeart/2005/8/layout/hierarchy1"/>
    <dgm:cxn modelId="{BDF9182B-C8BC-4C76-A770-FA843E36F86F}" type="presParOf" srcId="{AF0E8315-B32E-47F1-B4D3-A75507F598BC}" destId="{50112164-85D2-4AC2-B032-5FC967512A71}" srcOrd="0" destOrd="0" presId="urn:microsoft.com/office/officeart/2005/8/layout/hierarchy1"/>
    <dgm:cxn modelId="{C1F25587-4962-4819-A236-7E5AF1610135}" type="presParOf" srcId="{AF0E8315-B32E-47F1-B4D3-A75507F598BC}" destId="{0A382410-84A8-455C-8C2C-8396DCC9FA10}" srcOrd="1" destOrd="0" presId="urn:microsoft.com/office/officeart/2005/8/layout/hierarchy1"/>
    <dgm:cxn modelId="{EADD1753-B9BE-4DF7-A989-7E6B10E27D37}" type="presParOf" srcId="{45DAFF3F-2993-4018-9AB9-278854E836C1}" destId="{A38751B6-08CA-4284-919E-4A3797CDE5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8700F-3B9F-41A5-A9A5-A3BDB3F1EF08}">
      <dsp:nvSpPr>
        <dsp:cNvPr id="0" name=""/>
        <dsp:cNvSpPr/>
      </dsp:nvSpPr>
      <dsp:spPr>
        <a:xfrm>
          <a:off x="7159681" y="2866939"/>
          <a:ext cx="1176190" cy="25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84"/>
              </a:lnTo>
              <a:lnTo>
                <a:pt x="1176190" y="168484"/>
              </a:lnTo>
              <a:lnTo>
                <a:pt x="117619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6C8F-CD27-45EE-BA67-807E3BBC7BD7}">
      <dsp:nvSpPr>
        <dsp:cNvPr id="0" name=""/>
        <dsp:cNvSpPr/>
      </dsp:nvSpPr>
      <dsp:spPr>
        <a:xfrm>
          <a:off x="7110153" y="2866939"/>
          <a:ext cx="91440" cy="258495"/>
        </a:xfrm>
        <a:custGeom>
          <a:avLst/>
          <a:gdLst/>
          <a:ahLst/>
          <a:cxnLst/>
          <a:rect l="0" t="0" r="0" b="0"/>
          <a:pathLst>
            <a:path>
              <a:moveTo>
                <a:pt x="49528" y="0"/>
              </a:moveTo>
              <a:lnTo>
                <a:pt x="49528" y="168484"/>
              </a:lnTo>
              <a:lnTo>
                <a:pt x="45720" y="168484"/>
              </a:lnTo>
              <a:lnTo>
                <a:pt x="4572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5458-0276-4937-872E-43F60E289B1A}">
      <dsp:nvSpPr>
        <dsp:cNvPr id="0" name=""/>
        <dsp:cNvSpPr/>
      </dsp:nvSpPr>
      <dsp:spPr>
        <a:xfrm>
          <a:off x="5960774" y="2866939"/>
          <a:ext cx="1198907" cy="258495"/>
        </a:xfrm>
        <a:custGeom>
          <a:avLst/>
          <a:gdLst/>
          <a:ahLst/>
          <a:cxnLst/>
          <a:rect l="0" t="0" r="0" b="0"/>
          <a:pathLst>
            <a:path>
              <a:moveTo>
                <a:pt x="1198907" y="0"/>
              </a:moveTo>
              <a:lnTo>
                <a:pt x="1198907" y="168484"/>
              </a:lnTo>
              <a:lnTo>
                <a:pt x="0" y="168484"/>
              </a:lnTo>
              <a:lnTo>
                <a:pt x="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C99D5-0DEE-4433-8878-5E6C4EB4CC13}">
      <dsp:nvSpPr>
        <dsp:cNvPr id="0" name=""/>
        <dsp:cNvSpPr/>
      </dsp:nvSpPr>
      <dsp:spPr>
        <a:xfrm>
          <a:off x="7113961" y="1967371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3CB7A-6D98-4CDB-AF86-CAA9D501E2D4}">
      <dsp:nvSpPr>
        <dsp:cNvPr id="0" name=""/>
        <dsp:cNvSpPr/>
      </dsp:nvSpPr>
      <dsp:spPr>
        <a:xfrm>
          <a:off x="4925983" y="1067802"/>
          <a:ext cx="2233698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2233698" y="192571"/>
              </a:lnTo>
              <a:lnTo>
                <a:pt x="2233698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F3184-5785-4CCF-AED6-2DA825E7B2AD}">
      <dsp:nvSpPr>
        <dsp:cNvPr id="0" name=""/>
        <dsp:cNvSpPr/>
      </dsp:nvSpPr>
      <dsp:spPr>
        <a:xfrm>
          <a:off x="4035321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593774" y="192571"/>
              </a:lnTo>
              <a:lnTo>
                <a:pt x="593774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A4B4-6327-4230-8F84-558C9FC4BDF0}">
      <dsp:nvSpPr>
        <dsp:cNvPr id="0" name=""/>
        <dsp:cNvSpPr/>
      </dsp:nvSpPr>
      <dsp:spPr>
        <a:xfrm>
          <a:off x="3441547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55ED1-B687-479B-BF6B-62C56B7D7199}">
      <dsp:nvSpPr>
        <dsp:cNvPr id="0" name=""/>
        <dsp:cNvSpPr/>
      </dsp:nvSpPr>
      <dsp:spPr>
        <a:xfrm>
          <a:off x="4035321" y="1067802"/>
          <a:ext cx="890661" cy="282582"/>
        </a:xfrm>
        <a:custGeom>
          <a:avLst/>
          <a:gdLst/>
          <a:ahLst/>
          <a:cxnLst/>
          <a:rect l="0" t="0" r="0" b="0"/>
          <a:pathLst>
            <a:path>
              <a:moveTo>
                <a:pt x="890661" y="0"/>
              </a:moveTo>
              <a:lnTo>
                <a:pt x="890661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EE18-B91C-4779-A811-F1A1D9607915}">
      <dsp:nvSpPr>
        <dsp:cNvPr id="0" name=""/>
        <dsp:cNvSpPr/>
      </dsp:nvSpPr>
      <dsp:spPr>
        <a:xfrm>
          <a:off x="4880263" y="433464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D991-AE59-4F99-BFBB-14DF4D62F96A}">
      <dsp:nvSpPr>
        <dsp:cNvPr id="0" name=""/>
        <dsp:cNvSpPr/>
      </dsp:nvSpPr>
      <dsp:spPr>
        <a:xfrm>
          <a:off x="4142406" y="550"/>
          <a:ext cx="1567153" cy="43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C05F15-3F80-4157-9859-550A0CC3B6DE}">
      <dsp:nvSpPr>
        <dsp:cNvPr id="0" name=""/>
        <dsp:cNvSpPr/>
      </dsp:nvSpPr>
      <dsp:spPr>
        <a:xfrm>
          <a:off x="4250365" y="103111"/>
          <a:ext cx="1567153" cy="432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Stravovací doporučení</a:t>
          </a:r>
          <a:endParaRPr lang="en-US" sz="900" kern="1200" dirty="0"/>
        </a:p>
      </dsp:txBody>
      <dsp:txXfrm>
        <a:off x="4263045" y="115791"/>
        <a:ext cx="1541793" cy="407554"/>
      </dsp:txXfrm>
    </dsp:sp>
    <dsp:sp modelId="{3A41D101-5448-4DBF-B9E2-6EBCED41D7EA}">
      <dsp:nvSpPr>
        <dsp:cNvPr id="0" name=""/>
        <dsp:cNvSpPr/>
      </dsp:nvSpPr>
      <dsp:spPr>
        <a:xfrm>
          <a:off x="4114258" y="716047"/>
          <a:ext cx="1623449" cy="35175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DF9C44-4A01-4225-A822-AA8F0AC2D171}">
      <dsp:nvSpPr>
        <dsp:cNvPr id="0" name=""/>
        <dsp:cNvSpPr/>
      </dsp:nvSpPr>
      <dsp:spPr>
        <a:xfrm>
          <a:off x="4222217" y="818608"/>
          <a:ext cx="1623449" cy="351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Zdraví - Mikrobiota</a:t>
          </a:r>
          <a:endParaRPr lang="en-US" sz="900" kern="1200" dirty="0"/>
        </a:p>
      </dsp:txBody>
      <dsp:txXfrm>
        <a:off x="4232520" y="828911"/>
        <a:ext cx="1602843" cy="331149"/>
      </dsp:txXfrm>
    </dsp:sp>
    <dsp:sp modelId="{8CA0CBE7-C32E-499B-9921-13A315954715}">
      <dsp:nvSpPr>
        <dsp:cNvPr id="0" name=""/>
        <dsp:cNvSpPr/>
      </dsp:nvSpPr>
      <dsp:spPr>
        <a:xfrm>
          <a:off x="3549506" y="1350385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DF9EB-79B1-41AD-AB4E-FE19855A62F9}">
      <dsp:nvSpPr>
        <dsp:cNvPr id="0" name=""/>
        <dsp:cNvSpPr/>
      </dsp:nvSpPr>
      <dsp:spPr>
        <a:xfrm>
          <a:off x="3657465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Korekce hmotnosti</a:t>
          </a:r>
          <a:endParaRPr lang="en-US" sz="900" kern="1200" dirty="0"/>
        </a:p>
      </dsp:txBody>
      <dsp:txXfrm>
        <a:off x="3675536" y="1471017"/>
        <a:ext cx="935488" cy="580843"/>
      </dsp:txXfrm>
    </dsp:sp>
    <dsp:sp modelId="{6307EC9A-46EB-4EAA-8485-CDA304D1842B}">
      <dsp:nvSpPr>
        <dsp:cNvPr id="0" name=""/>
        <dsp:cNvSpPr/>
      </dsp:nvSpPr>
      <dsp:spPr>
        <a:xfrm>
          <a:off x="2955731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BFFE1-DAE9-49C3-B0A8-6B5424794CD5}">
      <dsp:nvSpPr>
        <dsp:cNvPr id="0" name=""/>
        <dsp:cNvSpPr/>
      </dsp:nvSpPr>
      <dsp:spPr>
        <a:xfrm>
          <a:off x="3063690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Energetická bilance</a:t>
          </a:r>
          <a:endParaRPr lang="en-US" sz="900" kern="1200" dirty="0"/>
        </a:p>
      </dsp:txBody>
      <dsp:txXfrm>
        <a:off x="3081761" y="2370585"/>
        <a:ext cx="935488" cy="580843"/>
      </dsp:txXfrm>
    </dsp:sp>
    <dsp:sp modelId="{5621A95A-0728-4EAF-863E-91F4FBC9435B}">
      <dsp:nvSpPr>
        <dsp:cNvPr id="0" name=""/>
        <dsp:cNvSpPr/>
      </dsp:nvSpPr>
      <dsp:spPr>
        <a:xfrm>
          <a:off x="4143280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F56790-CCDC-4E28-8CB1-98FC0CA218B7}">
      <dsp:nvSpPr>
        <dsp:cNvPr id="0" name=""/>
        <dsp:cNvSpPr/>
      </dsp:nvSpPr>
      <dsp:spPr>
        <a:xfrm>
          <a:off x="4251239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Glykemický index</a:t>
          </a:r>
          <a:endParaRPr lang="en-US" sz="900" kern="1200" dirty="0"/>
        </a:p>
      </dsp:txBody>
      <dsp:txXfrm>
        <a:off x="4269310" y="2370585"/>
        <a:ext cx="935488" cy="580843"/>
      </dsp:txXfrm>
    </dsp:sp>
    <dsp:sp modelId="{3A128953-A4D9-4072-845A-997C9CFAC00D}">
      <dsp:nvSpPr>
        <dsp:cNvPr id="0" name=""/>
        <dsp:cNvSpPr/>
      </dsp:nvSpPr>
      <dsp:spPr>
        <a:xfrm>
          <a:off x="6673866" y="1350385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24FB1B-4F43-4FA3-B4F0-1E040C29C1B1}">
      <dsp:nvSpPr>
        <dsp:cNvPr id="0" name=""/>
        <dsp:cNvSpPr/>
      </dsp:nvSpPr>
      <dsp:spPr>
        <a:xfrm>
          <a:off x="6781825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Podpora výkonnosti a svalového růstu</a:t>
          </a:r>
          <a:endParaRPr lang="en-US" sz="900" kern="1200" dirty="0"/>
        </a:p>
      </dsp:txBody>
      <dsp:txXfrm>
        <a:off x="6799896" y="1471017"/>
        <a:ext cx="935488" cy="580843"/>
      </dsp:txXfrm>
    </dsp:sp>
    <dsp:sp modelId="{09C0866D-F75B-4E7E-A6B8-AD1FAC647F91}">
      <dsp:nvSpPr>
        <dsp:cNvPr id="0" name=""/>
        <dsp:cNvSpPr/>
      </dsp:nvSpPr>
      <dsp:spPr>
        <a:xfrm>
          <a:off x="6673866" y="2249953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8984A7-95AC-4737-92D2-0D9D8A13B41C}">
      <dsp:nvSpPr>
        <dsp:cNvPr id="0" name=""/>
        <dsp:cNvSpPr/>
      </dsp:nvSpPr>
      <dsp:spPr>
        <a:xfrm>
          <a:off x="6781825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Aplikovaná sportovní výživa</a:t>
          </a:r>
          <a:endParaRPr lang="en-US" sz="900" kern="1200" dirty="0"/>
        </a:p>
      </dsp:txBody>
      <dsp:txXfrm>
        <a:off x="6799896" y="2370585"/>
        <a:ext cx="935488" cy="580843"/>
      </dsp:txXfrm>
    </dsp:sp>
    <dsp:sp modelId="{B7D7A5C9-431E-41D8-9099-FCB464D85A1F}">
      <dsp:nvSpPr>
        <dsp:cNvPr id="0" name=""/>
        <dsp:cNvSpPr/>
      </dsp:nvSpPr>
      <dsp:spPr>
        <a:xfrm>
          <a:off x="5474959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CB6D4-3FAE-4938-B3C4-ECE781B2C3ED}">
      <dsp:nvSpPr>
        <dsp:cNvPr id="0" name=""/>
        <dsp:cNvSpPr/>
      </dsp:nvSpPr>
      <dsp:spPr>
        <a:xfrm>
          <a:off x="5582918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Před výkonem</a:t>
          </a:r>
          <a:endParaRPr lang="en-US" sz="900" kern="1200" dirty="0"/>
        </a:p>
      </dsp:txBody>
      <dsp:txXfrm>
        <a:off x="5600989" y="3246067"/>
        <a:ext cx="935488" cy="580843"/>
      </dsp:txXfrm>
    </dsp:sp>
    <dsp:sp modelId="{FC7A69A9-AC2F-411F-A813-8ED823620F2F}">
      <dsp:nvSpPr>
        <dsp:cNvPr id="0" name=""/>
        <dsp:cNvSpPr/>
      </dsp:nvSpPr>
      <dsp:spPr>
        <a:xfrm>
          <a:off x="6670057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77536D-7284-4B31-A9C2-9075B43E4838}">
      <dsp:nvSpPr>
        <dsp:cNvPr id="0" name=""/>
        <dsp:cNvSpPr/>
      </dsp:nvSpPr>
      <dsp:spPr>
        <a:xfrm>
          <a:off x="6778016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Během výkonu</a:t>
          </a:r>
          <a:endParaRPr lang="en-US" sz="900" kern="1200" dirty="0"/>
        </a:p>
      </dsp:txBody>
      <dsp:txXfrm>
        <a:off x="6796087" y="3246067"/>
        <a:ext cx="935488" cy="580843"/>
      </dsp:txXfrm>
    </dsp:sp>
    <dsp:sp modelId="{50112164-85D2-4AC2-B032-5FC967512A71}">
      <dsp:nvSpPr>
        <dsp:cNvPr id="0" name=""/>
        <dsp:cNvSpPr/>
      </dsp:nvSpPr>
      <dsp:spPr>
        <a:xfrm>
          <a:off x="7850056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382410-84A8-455C-8C2C-8396DCC9FA10}">
      <dsp:nvSpPr>
        <dsp:cNvPr id="0" name=""/>
        <dsp:cNvSpPr/>
      </dsp:nvSpPr>
      <dsp:spPr>
        <a:xfrm>
          <a:off x="7958015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 výkonu</a:t>
          </a:r>
          <a:endParaRPr lang="en-US" sz="900" kern="1200" dirty="0"/>
        </a:p>
      </dsp:txBody>
      <dsp:txXfrm>
        <a:off x="7976086" y="3246067"/>
        <a:ext cx="935488" cy="5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7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1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5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7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20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4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8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16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39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jpg"/><Relationship Id="rId7" Type="http://schemas.openxmlformats.org/officeDocument/2006/relationships/image" Target="../media/image41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49.jpg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portscience.com/single-post/2015/05/20/Spit-or-swallow-Carb-mouth-rinse-and-performance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49.jpg"/><Relationship Id="rId7" Type="http://schemas.openxmlformats.org/officeDocument/2006/relationships/image" Target="../media/image42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57.jpg"/><Relationship Id="rId5" Type="http://schemas.openxmlformats.org/officeDocument/2006/relationships/image" Target="../media/image68.jpg"/><Relationship Id="rId10" Type="http://schemas.openxmlformats.org/officeDocument/2006/relationships/image" Target="../media/image70.jpg"/><Relationship Id="rId4" Type="http://schemas.openxmlformats.org/officeDocument/2006/relationships/image" Target="../media/image67.JPG"/><Relationship Id="rId9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67.JPG"/><Relationship Id="rId7" Type="http://schemas.openxmlformats.org/officeDocument/2006/relationships/image" Target="../media/image69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6.jpg"/><Relationship Id="rId5" Type="http://schemas.openxmlformats.org/officeDocument/2006/relationships/image" Target="../media/image9.jpg"/><Relationship Id="rId10" Type="http://schemas.openxmlformats.org/officeDocument/2006/relationships/image" Target="../media/image72.jpg"/><Relationship Id="rId4" Type="http://schemas.openxmlformats.org/officeDocument/2006/relationships/image" Target="../media/image68.jpg"/><Relationship Id="rId9" Type="http://schemas.openxmlformats.org/officeDocument/2006/relationships/image" Target="../media/image7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60.pn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&#10;&#10;Popis vygenerován s vysokou mírou spolehlivosti">
            <a:extLst>
              <a:ext uri="{FF2B5EF4-FFF2-40B4-BE49-F238E27FC236}">
                <a16:creationId xmlns:a16="http://schemas.microsoft.com/office/drawing/2014/main" id="{23A42C46-36F5-4662-9C9A-3DB185E7D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94" y="3019425"/>
            <a:ext cx="5762625" cy="38385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0043C6-44BC-4B4F-B70C-1DF1DE8A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cs-CZ" dirty="0">
                <a:solidFill>
                  <a:schemeClr val="bg1"/>
                </a:solidFill>
              </a:rPr>
              <a:t>Výživa a její přínos pro člověka</a:t>
            </a:r>
          </a:p>
          <a:p>
            <a:r>
              <a:rPr lang="cs-CZ" dirty="0">
                <a:solidFill>
                  <a:schemeClr val="bg1"/>
                </a:solidFill>
              </a:rPr>
              <a:t>Základní pojmy z oblasti výživy</a:t>
            </a:r>
          </a:p>
          <a:p>
            <a:r>
              <a:rPr lang="cs-CZ" dirty="0">
                <a:solidFill>
                  <a:schemeClr val="bg1"/>
                </a:solidFill>
              </a:rPr>
              <a:t>Příprava potravin - Jak vařit či chystat jídlo?</a:t>
            </a:r>
          </a:p>
          <a:p>
            <a:r>
              <a:rPr lang="cs-CZ" dirty="0">
                <a:solidFill>
                  <a:schemeClr val="bg1"/>
                </a:solidFill>
              </a:rPr>
              <a:t>Aplikovaná sportovní výživa</a:t>
            </a:r>
          </a:p>
        </p:txBody>
      </p:sp>
    </p:spTree>
    <p:extLst>
      <p:ext uri="{BB962C8B-B14F-4D97-AF65-F5344CB8AC3E}">
        <p14:creationId xmlns:p14="http://schemas.microsoft.com/office/powerpoint/2010/main" val="24704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Korekce hmotnosti</a:t>
            </a:r>
            <a:br>
              <a:rPr lang="cs-CZ" dirty="0"/>
            </a:br>
            <a:r>
              <a:rPr lang="cs-CZ" sz="1600" dirty="0"/>
              <a:t>Energetická bilance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CA71521-5615-4A4A-8471-D282619A9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82208"/>
          </a:xfrm>
        </p:spPr>
        <p:txBody>
          <a:bodyPr anchor="t"/>
          <a:lstStyle/>
          <a:p>
            <a:r>
              <a:rPr lang="cs-CZ" dirty="0">
                <a:solidFill>
                  <a:schemeClr val="bg1"/>
                </a:solidFill>
              </a:rPr>
              <a:t>Energie - kcal/</a:t>
            </a:r>
            <a:r>
              <a:rPr lang="cs-CZ" dirty="0" err="1">
                <a:solidFill>
                  <a:schemeClr val="bg1"/>
                </a:solidFill>
              </a:rPr>
              <a:t>kJ</a:t>
            </a:r>
            <a:endParaRPr lang="cs-CZ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Energetický příjem = Energetický výdej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Výživová kontrola – kalorické tabulky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Pohybová kontrola – záznam tepové frekvence</a:t>
            </a:r>
          </a:p>
          <a:p>
            <a:r>
              <a:rPr lang="cs-CZ" dirty="0">
                <a:solidFill>
                  <a:schemeClr val="bg1"/>
                </a:solidFill>
              </a:rPr>
              <a:t>Pozitivní energetická bilance</a:t>
            </a:r>
          </a:p>
          <a:p>
            <a:r>
              <a:rPr lang="cs-CZ" dirty="0">
                <a:solidFill>
                  <a:schemeClr val="bg1"/>
                </a:solidFill>
              </a:rPr>
              <a:t>Negativní energetická bilance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4F7FB18D-22F7-437D-9CAB-F21CF249F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120100"/>
              </p:ext>
            </p:extLst>
          </p:nvPr>
        </p:nvGraphicFramePr>
        <p:xfrm>
          <a:off x="1245474" y="268732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4,2 </a:t>
                      </a:r>
                      <a:r>
                        <a:rPr lang="cs-CZ" dirty="0" err="1"/>
                        <a:t>kJ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1kJ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0,24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B89FE923-59D1-4B84-9BF2-43F2FCB7B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23" y="4438115"/>
            <a:ext cx="4396033" cy="19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my\Disk Google\Work\Plavčický kurz\Cut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" y="1690237"/>
            <a:ext cx="4662305" cy="47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ommy\Disk Google\Work\Plavčický kurz\Phel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00" y="1217194"/>
            <a:ext cx="4590215" cy="564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4984" y="6488668"/>
            <a:ext cx="42484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Celková denní spotřeba: 10 000 kcal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415095" y="6487907"/>
            <a:ext cx="42484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Celková denní spotřeba: 10 000 kcal</a:t>
            </a:r>
          </a:p>
        </p:txBody>
      </p:sp>
      <p:pic>
        <p:nvPicPr>
          <p:cNvPr id="7173" name="Picture 5" descr="http://cdn-flex0.heartyhosting.com/sites/flexonline.com/files/styles/node_image/public/FL01184_2015-1.jpg?itok=r7LxSKd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86" y="2096568"/>
            <a:ext cx="20955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media.vlasta.cz/photos/2014/07/09/21914-phelp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294" y="2068307"/>
            <a:ext cx="29432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28C5C91A-00D0-4EC4-9D79-16FA0F2A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Korekce hmotnosti</a:t>
            </a:r>
            <a:br>
              <a:rPr lang="cs-CZ" dirty="0"/>
            </a:br>
            <a:r>
              <a:rPr lang="cs-CZ" sz="1600" dirty="0"/>
              <a:t>Energetická bilance</a:t>
            </a:r>
          </a:p>
        </p:txBody>
      </p:sp>
      <p:sp>
        <p:nvSpPr>
          <p:cNvPr id="10" name="Znak násobení 9">
            <a:extLst>
              <a:ext uri="{FF2B5EF4-FFF2-40B4-BE49-F238E27FC236}">
                <a16:creationId xmlns:a16="http://schemas.microsoft.com/office/drawing/2014/main" id="{4EC244FD-3229-432A-AAD9-B576BB1DEFA4}"/>
              </a:ext>
            </a:extLst>
          </p:cNvPr>
          <p:cNvSpPr/>
          <p:nvPr/>
        </p:nvSpPr>
        <p:spPr>
          <a:xfrm>
            <a:off x="5143849" y="3202498"/>
            <a:ext cx="1904301" cy="1763785"/>
          </a:xfrm>
          <a:prstGeom prst="mathMultiply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5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0CCD2-F10E-481F-866B-43A4AED4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Michael </a:t>
            </a:r>
            <a:r>
              <a:rPr lang="cs-CZ" dirty="0" err="1"/>
              <a:t>Phelps</a:t>
            </a:r>
            <a:br>
              <a:rPr lang="cs-CZ" dirty="0"/>
            </a:br>
            <a:r>
              <a:rPr lang="cs-CZ" sz="1600" dirty="0"/>
              <a:t>Vývoj ve stravování</a:t>
            </a:r>
            <a:endParaRPr lang="cs-CZ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93B700AB-1626-406F-8DFF-08C762342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" y="2694474"/>
            <a:ext cx="5741742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2933AA-E879-4BB0-85F7-81817C2C084F}"/>
              </a:ext>
            </a:extLst>
          </p:cNvPr>
          <p:cNvSpPr txBox="1"/>
          <p:nvPr/>
        </p:nvSpPr>
        <p:spPr>
          <a:xfrm>
            <a:off x="92979" y="6410812"/>
            <a:ext cx="5676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http://swimindia.in/olympic-legend-michael-phelps-a-peek-into-his-holistic-training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2D56F0-2D8F-450F-8B81-458DBCE22C2D}"/>
              </a:ext>
            </a:extLst>
          </p:cNvPr>
          <p:cNvSpPr txBox="1"/>
          <p:nvPr/>
        </p:nvSpPr>
        <p:spPr>
          <a:xfrm>
            <a:off x="92979" y="2355920"/>
            <a:ext cx="2618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Před OH v Londýně 2012</a:t>
            </a:r>
          </a:p>
        </p:txBody>
      </p:sp>
      <p:pic>
        <p:nvPicPr>
          <p:cNvPr id="7" name="Zástupný symbol pro obsah 9">
            <a:extLst>
              <a:ext uri="{FF2B5EF4-FFF2-40B4-BE49-F238E27FC236}">
                <a16:creationId xmlns:a16="http://schemas.microsoft.com/office/drawing/2014/main" id="{3B933BC0-5274-4A25-8167-7677EA8CF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21" y="1910733"/>
            <a:ext cx="6268062" cy="470104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C0159AB-C62C-4B51-B0A1-C4A2F113436E}"/>
              </a:ext>
            </a:extLst>
          </p:cNvPr>
          <p:cNvSpPr txBox="1"/>
          <p:nvPr/>
        </p:nvSpPr>
        <p:spPr>
          <a:xfrm>
            <a:off x="5834721" y="6599196"/>
            <a:ext cx="5493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http://www.businessinsider.com/michael-phelps-diet-for-the-rio-olympics-2016-8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10A32A-5729-4476-9ECF-E6F2700E9303}"/>
              </a:ext>
            </a:extLst>
          </p:cNvPr>
          <p:cNvSpPr txBox="1"/>
          <p:nvPr/>
        </p:nvSpPr>
        <p:spPr>
          <a:xfrm>
            <a:off x="5834721" y="1572179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Před OH v Riu 2016</a:t>
            </a:r>
          </a:p>
        </p:txBody>
      </p:sp>
    </p:spTree>
    <p:extLst>
      <p:ext uri="{BB962C8B-B14F-4D97-AF65-F5344CB8AC3E}">
        <p14:creationId xmlns:p14="http://schemas.microsoft.com/office/powerpoint/2010/main" val="18839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FBC79-CFFD-4E20-B664-1C717FA0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Korekce hmotnosti</a:t>
            </a:r>
            <a:br>
              <a:rPr lang="cs-CZ" dirty="0"/>
            </a:br>
            <a:r>
              <a:rPr lang="cs-CZ" sz="1800" dirty="0"/>
              <a:t>Energetický příjem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18713" y="2413000"/>
            <a:ext cx="5277287" cy="3632200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Energetický příjem:</a:t>
            </a:r>
          </a:p>
          <a:p>
            <a:pPr lvl="1"/>
            <a:r>
              <a:rPr lang="cs-CZ" sz="1400" dirty="0">
                <a:solidFill>
                  <a:schemeClr val="bg1"/>
                </a:solidFill>
              </a:rPr>
              <a:t>Extrémně důležitý pro </a:t>
            </a:r>
            <a:r>
              <a:rPr lang="cs-CZ" sz="1400" b="1" dirty="0">
                <a:solidFill>
                  <a:schemeClr val="bg1"/>
                </a:solidFill>
              </a:rPr>
              <a:t>dlouhotrvající vytrvalostní výkony</a:t>
            </a:r>
            <a:r>
              <a:rPr lang="cs-CZ" sz="1400" dirty="0">
                <a:solidFill>
                  <a:schemeClr val="bg1"/>
                </a:solidFill>
              </a:rPr>
              <a:t>, ale i </a:t>
            </a:r>
            <a:r>
              <a:rPr lang="cs-CZ" sz="1400" b="1" dirty="0">
                <a:solidFill>
                  <a:schemeClr val="bg1"/>
                </a:solidFill>
              </a:rPr>
              <a:t>podporu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b="1" dirty="0">
                <a:solidFill>
                  <a:schemeClr val="bg1"/>
                </a:solidFill>
              </a:rPr>
              <a:t>proteosyntézy a tedy hypertrofie</a:t>
            </a:r>
            <a:r>
              <a:rPr lang="cs-CZ" sz="14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sz="1400" b="1" dirty="0">
                <a:solidFill>
                  <a:schemeClr val="bg1"/>
                </a:solidFill>
              </a:rPr>
              <a:t>Dlouhodobá negativní energetická bilance </a:t>
            </a:r>
            <a:r>
              <a:rPr lang="cs-CZ" sz="1400" dirty="0">
                <a:solidFill>
                  <a:schemeClr val="bg1"/>
                </a:solidFill>
              </a:rPr>
              <a:t>vede až k život ohrožujícím stavům – </a:t>
            </a:r>
            <a:r>
              <a:rPr lang="cs-CZ" sz="1400" i="1" dirty="0">
                <a:solidFill>
                  <a:schemeClr val="bg1"/>
                </a:solidFill>
              </a:rPr>
              <a:t>sportovní triáda</a:t>
            </a:r>
            <a:r>
              <a:rPr lang="cs-CZ" sz="14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sz="1400" dirty="0">
                <a:solidFill>
                  <a:schemeClr val="bg1"/>
                </a:solidFill>
              </a:rPr>
              <a:t>Náročné pro výkonnostní a amatérské sportovce.</a:t>
            </a:r>
          </a:p>
          <a:p>
            <a:pPr lvl="1"/>
            <a:r>
              <a:rPr lang="cs-CZ" sz="1400" i="1" dirty="0">
                <a:solidFill>
                  <a:schemeClr val="bg1"/>
                </a:solidFill>
              </a:rPr>
              <a:t>„Gut </a:t>
            </a:r>
            <a:r>
              <a:rPr lang="cs-CZ" sz="1400" i="1" dirty="0" err="1">
                <a:solidFill>
                  <a:schemeClr val="bg1"/>
                </a:solidFill>
              </a:rPr>
              <a:t>training</a:t>
            </a:r>
            <a:r>
              <a:rPr lang="cs-CZ" sz="1400" i="1" dirty="0">
                <a:solidFill>
                  <a:schemeClr val="bg1"/>
                </a:solidFill>
              </a:rPr>
              <a:t>“, „</a:t>
            </a:r>
            <a:r>
              <a:rPr lang="cs-CZ" sz="1400" i="1" dirty="0" err="1">
                <a:solidFill>
                  <a:schemeClr val="bg1"/>
                </a:solidFill>
              </a:rPr>
              <a:t>Training</a:t>
            </a:r>
            <a:r>
              <a:rPr lang="cs-CZ" sz="1400" i="1" dirty="0">
                <a:solidFill>
                  <a:schemeClr val="bg1"/>
                </a:solidFill>
              </a:rPr>
              <a:t> </a:t>
            </a:r>
            <a:r>
              <a:rPr lang="cs-CZ" sz="1400" i="1" dirty="0" err="1">
                <a:solidFill>
                  <a:schemeClr val="bg1"/>
                </a:solidFill>
              </a:rPr>
              <a:t>the</a:t>
            </a:r>
            <a:r>
              <a:rPr lang="cs-CZ" sz="1400" i="1" dirty="0">
                <a:solidFill>
                  <a:schemeClr val="bg1"/>
                </a:solidFill>
              </a:rPr>
              <a:t> gut“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12" name="Obrázek 11" descr="Obsah obrázku osoba, žena, sport&#10;&#10;Popis vygenerován s velmi vysokou mírou spolehlivosti">
            <a:extLst>
              <a:ext uri="{FF2B5EF4-FFF2-40B4-BE49-F238E27FC236}">
                <a16:creationId xmlns:a16="http://schemas.microsoft.com/office/drawing/2014/main" id="{1E7C7FD1-3D67-4D17-94B2-9117E07FB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86" y="2276237"/>
            <a:ext cx="4664235" cy="4581763"/>
          </a:xfrm>
          <a:prstGeom prst="rect">
            <a:avLst/>
          </a:prstGeom>
        </p:spPr>
      </p:pic>
      <p:pic>
        <p:nvPicPr>
          <p:cNvPr id="4" name="Obrázek 3" descr="Obsah obrázku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76305F4D-D031-4017-9920-DB280EA65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22" y="4997158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Korekce hmotnosti</a:t>
            </a:r>
            <a:br>
              <a:rPr lang="cs-CZ" dirty="0"/>
            </a:br>
            <a:r>
              <a:rPr lang="cs-CZ" sz="1600" dirty="0"/>
              <a:t>Glykemický index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CA71521-5615-4A4A-8471-D282619A9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10816561" cy="4282208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Glykemický index potravin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Rychlost nárůstu koncentrace plazmatické glukózy.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Čím rychlejší nárůst, tím vyšší glykemický index.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Přímo úměrně klesá s komplexností jednotlivých sacharidů a při kombinaci s jinými makronutrienty: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Potraviny s nízkým </a:t>
            </a:r>
            <a:r>
              <a:rPr lang="cs-CZ" b="1" dirty="0">
                <a:solidFill>
                  <a:schemeClr val="bg1"/>
                </a:solidFill>
              </a:rPr>
              <a:t>GI&lt;55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Potraviny se středním </a:t>
            </a:r>
            <a:r>
              <a:rPr lang="cs-CZ" b="1" dirty="0">
                <a:solidFill>
                  <a:schemeClr val="bg1"/>
                </a:solidFill>
              </a:rPr>
              <a:t>GI 56-69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Potraviny s vysokým </a:t>
            </a:r>
            <a:r>
              <a:rPr lang="cs-CZ" b="1" dirty="0">
                <a:solidFill>
                  <a:schemeClr val="bg1"/>
                </a:solidFill>
              </a:rPr>
              <a:t>GI&gt;70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2CC106D8-E436-41E2-A6B8-0A85CCC92F70}"/>
              </a:ext>
            </a:extLst>
          </p:cNvPr>
          <p:cNvSpPr/>
          <p:nvPr/>
        </p:nvSpPr>
        <p:spPr>
          <a:xfrm>
            <a:off x="1693398" y="3738633"/>
            <a:ext cx="6540759" cy="83042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8917CA-E05B-4425-B469-66BA32634905}"/>
              </a:ext>
            </a:extLst>
          </p:cNvPr>
          <p:cNvSpPr txBox="1"/>
          <p:nvPr/>
        </p:nvSpPr>
        <p:spPr>
          <a:xfrm>
            <a:off x="2088879" y="4672221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Glukóza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4C1B3-1328-43EE-892C-B19BDDCF9C2D}"/>
              </a:ext>
            </a:extLst>
          </p:cNvPr>
          <p:cNvSpPr txBox="1"/>
          <p:nvPr/>
        </p:nvSpPr>
        <p:spPr>
          <a:xfrm>
            <a:off x="2877490" y="4677490"/>
            <a:ext cx="1016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Řepný cukr</a:t>
            </a:r>
          </a:p>
          <a:p>
            <a:pPr algn="ctr"/>
            <a:r>
              <a:rPr lang="cs-CZ" sz="1200" dirty="0" err="1">
                <a:solidFill>
                  <a:schemeClr val="bg1"/>
                </a:solidFill>
              </a:rPr>
              <a:t>Coca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cola</a:t>
            </a:r>
            <a:endParaRPr lang="cs-CZ" sz="1200" dirty="0">
              <a:solidFill>
                <a:schemeClr val="bg1"/>
              </a:solidFill>
            </a:endParaRP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728D70-E7F0-4AC1-9D82-5F38814ECEF3}"/>
              </a:ext>
            </a:extLst>
          </p:cNvPr>
          <p:cNvSpPr txBox="1"/>
          <p:nvPr/>
        </p:nvSpPr>
        <p:spPr>
          <a:xfrm>
            <a:off x="3888394" y="4669836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Vařené brambory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Banán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65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01F127-F65C-42F8-9A86-AC13D6C2A8C3}"/>
              </a:ext>
            </a:extLst>
          </p:cNvPr>
          <p:cNvSpPr txBox="1"/>
          <p:nvPr/>
        </p:nvSpPr>
        <p:spPr>
          <a:xfrm>
            <a:off x="7565042" y="4669835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Paprika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Rajče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001C2-4421-452F-ACB5-9F07B901EB66}"/>
              </a:ext>
            </a:extLst>
          </p:cNvPr>
          <p:cNvSpPr txBox="1"/>
          <p:nvPr/>
        </p:nvSpPr>
        <p:spPr>
          <a:xfrm>
            <a:off x="5403552" y="4669836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Celozrnný chléb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Špagety al dente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45</a:t>
            </a:r>
          </a:p>
        </p:txBody>
      </p:sp>
      <p:pic>
        <p:nvPicPr>
          <p:cNvPr id="5" name="Obrázek 4" descr="Obsah obrázku jídlo&#10;&#10;Popis vygenerován s vysokou mírou spolehlivosti">
            <a:extLst>
              <a:ext uri="{FF2B5EF4-FFF2-40B4-BE49-F238E27FC236}">
                <a16:creationId xmlns:a16="http://schemas.microsoft.com/office/drawing/2014/main" id="{56FAB106-B545-424A-A698-0F32BF37E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59" y="5039237"/>
            <a:ext cx="3881241" cy="1818763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191D7D2B-81BC-444A-AA53-4A2263A348E1}"/>
              </a:ext>
            </a:extLst>
          </p:cNvPr>
          <p:cNvSpPr/>
          <p:nvPr/>
        </p:nvSpPr>
        <p:spPr>
          <a:xfrm>
            <a:off x="5556890" y="5495827"/>
            <a:ext cx="2677267" cy="830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err="1"/>
              <a:t>Timing</a:t>
            </a:r>
            <a:endParaRPr lang="cs-CZ" sz="4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B1D991-945D-4017-8863-D4BE2C5F43F0}"/>
              </a:ext>
            </a:extLst>
          </p:cNvPr>
          <p:cNvSpPr txBox="1"/>
          <p:nvPr/>
        </p:nvSpPr>
        <p:spPr>
          <a:xfrm>
            <a:off x="1596354" y="4672221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Pivo</a:t>
            </a:r>
          </a:p>
          <a:p>
            <a:pPr algn="ctr"/>
            <a:r>
              <a:rPr lang="cs-CZ" sz="1200" b="1" dirty="0">
                <a:solidFill>
                  <a:schemeClr val="bg1"/>
                </a:solidFill>
              </a:rPr>
              <a:t>110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9B2673-9E33-40DC-BC64-D3E3A5EEC6CC}"/>
              </a:ext>
            </a:extLst>
          </p:cNvPr>
          <p:cNvSpPr txBox="1"/>
          <p:nvPr/>
        </p:nvSpPr>
        <p:spPr>
          <a:xfrm>
            <a:off x="6888254" y="4677490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Mléko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Jablko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045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14" grpId="8" animBg="1"/>
      <p:bldP spid="14" grpId="9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Zástupný symbol pro obsah 8" descr="Obsah obrázku interiér, osoba, stůl, jídlo&#10;&#10;Popis vygenerován s velmi vysokou mírou spolehlivosti">
            <a:extLst>
              <a:ext uri="{FF2B5EF4-FFF2-40B4-BE49-F238E27FC236}">
                <a16:creationId xmlns:a16="http://schemas.microsoft.com/office/drawing/2014/main" id="{414E7D81-86CD-4158-A46C-4526E84C9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t="9091" r="520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9D1A3D83-39F0-4366-BB12-3C5732003D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06897" y="29356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B56601-90B4-471A-B81B-1C0EFDD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467" y="3251199"/>
            <a:ext cx="5706533" cy="19479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Vaření, příprava jídla, zdraví a sport</a:t>
            </a:r>
          </a:p>
        </p:txBody>
      </p:sp>
    </p:spTree>
    <p:extLst>
      <p:ext uri="{BB962C8B-B14F-4D97-AF65-F5344CB8AC3E}">
        <p14:creationId xmlns:p14="http://schemas.microsoft.com/office/powerpoint/2010/main" val="41812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ůl, interiér, dort, osoba&#10;&#10;Popis vygenerován s velmi vysokou mírou spolehlivosti">
            <a:extLst>
              <a:ext uri="{FF2B5EF4-FFF2-40B4-BE49-F238E27FC236}">
                <a16:creationId xmlns:a16="http://schemas.microsoft.com/office/drawing/2014/main" id="{6F584BBE-1973-43A6-BFB3-51081DA6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2" y="4333649"/>
            <a:ext cx="3786164" cy="19561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Odborná evidence tzv. </a:t>
            </a:r>
            <a:r>
              <a:rPr lang="cs-CZ" i="1" dirty="0"/>
              <a:t>„</a:t>
            </a:r>
            <a:r>
              <a:rPr lang="cs-CZ" i="1" dirty="0" err="1"/>
              <a:t>Cooking</a:t>
            </a:r>
            <a:r>
              <a:rPr lang="cs-CZ" i="1" dirty="0"/>
              <a:t> </a:t>
            </a:r>
            <a:r>
              <a:rPr lang="cs-CZ" i="1" dirty="0" err="1"/>
              <a:t>skills</a:t>
            </a:r>
            <a:r>
              <a:rPr lang="cs-CZ" i="1" dirty="0"/>
              <a:t>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cs-CZ" b="1" dirty="0">
                <a:solidFill>
                  <a:schemeClr val="bg1"/>
                </a:solidFill>
              </a:rPr>
              <a:t>Zvyšování kuchařských dovedností </a:t>
            </a:r>
            <a:r>
              <a:rPr lang="cs-CZ" dirty="0">
                <a:solidFill>
                  <a:schemeClr val="bg1"/>
                </a:solidFill>
              </a:rPr>
              <a:t>vede ke zlepšení </a:t>
            </a:r>
            <a:r>
              <a:rPr lang="cs-CZ" b="1" dirty="0">
                <a:solidFill>
                  <a:schemeClr val="bg1"/>
                </a:solidFill>
              </a:rPr>
              <a:t>psychosociálních faktorů </a:t>
            </a:r>
            <a:r>
              <a:rPr lang="cs-CZ" dirty="0">
                <a:solidFill>
                  <a:schemeClr val="bg1"/>
                </a:solidFill>
              </a:rPr>
              <a:t>(sebevědomí a soběstačnost), </a:t>
            </a:r>
            <a:r>
              <a:rPr lang="cs-CZ" b="1" dirty="0">
                <a:solidFill>
                  <a:schemeClr val="bg1"/>
                </a:solidFill>
              </a:rPr>
              <a:t>zvýšení obliby zeleniny </a:t>
            </a:r>
            <a:r>
              <a:rPr lang="cs-CZ" dirty="0">
                <a:solidFill>
                  <a:schemeClr val="bg1"/>
                </a:solidFill>
              </a:rPr>
              <a:t>(pestrost a dostupnost v domácnosti) (1).</a:t>
            </a:r>
          </a:p>
          <a:p>
            <a:r>
              <a:rPr lang="cs-CZ" dirty="0">
                <a:solidFill>
                  <a:schemeClr val="bg1"/>
                </a:solidFill>
              </a:rPr>
              <a:t>Navyšování kuchařských dovedností mezi univerzitními studenty vede k podpoře psychosociálních a zdravotních faktorů (2).</a:t>
            </a:r>
          </a:p>
          <a:p>
            <a:r>
              <a:rPr lang="cs-CZ" b="1" dirty="0">
                <a:solidFill>
                  <a:schemeClr val="bg1"/>
                </a:solidFill>
              </a:rPr>
              <a:t>Podpora glykemické kontroly </a:t>
            </a:r>
            <a:r>
              <a:rPr lang="cs-CZ" dirty="0">
                <a:solidFill>
                  <a:schemeClr val="bg1"/>
                </a:solidFill>
              </a:rPr>
              <a:t>u pacientů s DM II. typu (3).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A32C869-83AD-41C0-AE67-A2E5C3D1C009}"/>
              </a:ext>
            </a:extLst>
          </p:cNvPr>
          <p:cNvSpPr txBox="1"/>
          <p:nvPr/>
        </p:nvSpPr>
        <p:spPr>
          <a:xfrm>
            <a:off x="-59822" y="6289835"/>
            <a:ext cx="12151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(1) </a:t>
            </a:r>
            <a:r>
              <a:rPr lang="en-US" sz="800" dirty="0" err="1">
                <a:solidFill>
                  <a:schemeClr val="bg1"/>
                </a:solidFill>
              </a:rPr>
              <a:t>Overcash</a:t>
            </a:r>
            <a:r>
              <a:rPr lang="en-US" sz="800" dirty="0">
                <a:solidFill>
                  <a:schemeClr val="bg1"/>
                </a:solidFill>
              </a:rPr>
              <a:t>, F., Ritter, A., Mann, T., </a:t>
            </a:r>
            <a:r>
              <a:rPr lang="en-US" sz="800" dirty="0" err="1">
                <a:solidFill>
                  <a:schemeClr val="bg1"/>
                </a:solidFill>
              </a:rPr>
              <a:t>Mykerezi</a:t>
            </a:r>
            <a:r>
              <a:rPr lang="en-US" sz="800" dirty="0">
                <a:solidFill>
                  <a:schemeClr val="bg1"/>
                </a:solidFill>
              </a:rPr>
              <a:t>, E., Redden, J., </a:t>
            </a:r>
            <a:r>
              <a:rPr lang="en-US" sz="800" dirty="0" err="1">
                <a:solidFill>
                  <a:schemeClr val="bg1"/>
                </a:solidFill>
              </a:rPr>
              <a:t>Rendahl</a:t>
            </a:r>
            <a:r>
              <a:rPr lang="en-US" sz="800" dirty="0">
                <a:solidFill>
                  <a:schemeClr val="bg1"/>
                </a:solidFill>
              </a:rPr>
              <a:t>, A., … </a:t>
            </a:r>
            <a:r>
              <a:rPr lang="en-US" sz="800" dirty="0" err="1">
                <a:solidFill>
                  <a:schemeClr val="bg1"/>
                </a:solidFill>
              </a:rPr>
              <a:t>Reicks</a:t>
            </a:r>
            <a:r>
              <a:rPr lang="en-US" sz="800" dirty="0">
                <a:solidFill>
                  <a:schemeClr val="bg1"/>
                </a:solidFill>
              </a:rPr>
              <a:t>, M. (2017). </a:t>
            </a:r>
            <a:r>
              <a:rPr lang="en-US" sz="800" b="1" dirty="0">
                <a:solidFill>
                  <a:schemeClr val="bg1"/>
                </a:solidFill>
              </a:rPr>
              <a:t>Positive Impacts of a Vegetable Cooking Skills Program among Low-Income Parents and Children. </a:t>
            </a:r>
            <a:r>
              <a:rPr lang="en-US" sz="800" i="1" dirty="0">
                <a:solidFill>
                  <a:schemeClr val="bg1"/>
                </a:solidFill>
              </a:rPr>
              <a:t>Journal of Nutrition Education and Behavior</a:t>
            </a:r>
            <a:r>
              <a:rPr lang="en-US" sz="800" dirty="0">
                <a:solidFill>
                  <a:schemeClr val="bg1"/>
                </a:solidFill>
              </a:rPr>
              <a:t>. </a:t>
            </a:r>
            <a:endParaRPr lang="cs-CZ" sz="800" dirty="0">
              <a:solidFill>
                <a:schemeClr val="bg1"/>
              </a:solidFill>
            </a:endParaRPr>
          </a:p>
          <a:p>
            <a:r>
              <a:rPr lang="cs-CZ" sz="800" dirty="0">
                <a:solidFill>
                  <a:schemeClr val="bg1"/>
                </a:solidFill>
              </a:rPr>
              <a:t>(2) Bernardo, G. L., </a:t>
            </a:r>
            <a:r>
              <a:rPr lang="cs-CZ" sz="800" dirty="0" err="1">
                <a:solidFill>
                  <a:schemeClr val="bg1"/>
                </a:solidFill>
              </a:rPr>
              <a:t>Jomori</a:t>
            </a:r>
            <a:r>
              <a:rPr lang="cs-CZ" sz="800" dirty="0">
                <a:solidFill>
                  <a:schemeClr val="bg1"/>
                </a:solidFill>
              </a:rPr>
              <a:t>, M. M., </a:t>
            </a:r>
            <a:r>
              <a:rPr lang="cs-CZ" sz="800" dirty="0" err="1">
                <a:solidFill>
                  <a:schemeClr val="bg1"/>
                </a:solidFill>
              </a:rPr>
              <a:t>Fernandes</a:t>
            </a:r>
            <a:r>
              <a:rPr lang="cs-CZ" sz="800" dirty="0">
                <a:solidFill>
                  <a:schemeClr val="bg1"/>
                </a:solidFill>
              </a:rPr>
              <a:t>, A. C., </a:t>
            </a:r>
            <a:r>
              <a:rPr lang="cs-CZ" sz="800" dirty="0" err="1">
                <a:solidFill>
                  <a:schemeClr val="bg1"/>
                </a:solidFill>
              </a:rPr>
              <a:t>Colussi</a:t>
            </a:r>
            <a:r>
              <a:rPr lang="cs-CZ" sz="800" dirty="0">
                <a:solidFill>
                  <a:schemeClr val="bg1"/>
                </a:solidFill>
              </a:rPr>
              <a:t>, C. F., </a:t>
            </a:r>
            <a:r>
              <a:rPr lang="cs-CZ" sz="800" dirty="0" err="1">
                <a:solidFill>
                  <a:schemeClr val="bg1"/>
                </a:solidFill>
              </a:rPr>
              <a:t>Condrasky</a:t>
            </a:r>
            <a:r>
              <a:rPr lang="cs-CZ" sz="800" dirty="0">
                <a:solidFill>
                  <a:schemeClr val="bg1"/>
                </a:solidFill>
              </a:rPr>
              <a:t>, M. D., &amp; </a:t>
            </a:r>
            <a:r>
              <a:rPr lang="cs-CZ" sz="800" dirty="0" err="1">
                <a:solidFill>
                  <a:schemeClr val="bg1"/>
                </a:solidFill>
              </a:rPr>
              <a:t>Proença</a:t>
            </a:r>
            <a:r>
              <a:rPr lang="cs-CZ" sz="800" dirty="0">
                <a:solidFill>
                  <a:schemeClr val="bg1"/>
                </a:solidFill>
              </a:rPr>
              <a:t>, R. P. da C. (2017). </a:t>
            </a:r>
            <a:r>
              <a:rPr lang="cs-CZ" sz="800" b="1" dirty="0" err="1">
                <a:solidFill>
                  <a:schemeClr val="bg1"/>
                </a:solidFill>
              </a:rPr>
              <a:t>Nutrition</a:t>
            </a:r>
            <a:r>
              <a:rPr lang="cs-CZ" sz="800" b="1" dirty="0">
                <a:solidFill>
                  <a:schemeClr val="bg1"/>
                </a:solidFill>
              </a:rPr>
              <a:t> and </a:t>
            </a:r>
            <a:r>
              <a:rPr lang="cs-CZ" sz="800" b="1" dirty="0" err="1">
                <a:solidFill>
                  <a:schemeClr val="bg1"/>
                </a:solidFill>
              </a:rPr>
              <a:t>Culinary</a:t>
            </a:r>
            <a:r>
              <a:rPr lang="cs-CZ" sz="800" b="1" dirty="0">
                <a:solidFill>
                  <a:schemeClr val="bg1"/>
                </a:solidFill>
              </a:rPr>
              <a:t> in </a:t>
            </a:r>
            <a:r>
              <a:rPr lang="cs-CZ" sz="800" b="1" dirty="0" err="1">
                <a:solidFill>
                  <a:schemeClr val="bg1"/>
                </a:solidFill>
              </a:rPr>
              <a:t>the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Kitchen</a:t>
            </a:r>
            <a:r>
              <a:rPr lang="cs-CZ" sz="800" b="1" dirty="0">
                <a:solidFill>
                  <a:schemeClr val="bg1"/>
                </a:solidFill>
              </a:rPr>
              <a:t> Program: a </a:t>
            </a:r>
            <a:r>
              <a:rPr lang="cs-CZ" sz="800" b="1" dirty="0" err="1">
                <a:solidFill>
                  <a:schemeClr val="bg1"/>
                </a:solidFill>
              </a:rPr>
              <a:t>randomized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controlled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intervention</a:t>
            </a:r>
            <a:r>
              <a:rPr lang="cs-CZ" sz="800" b="1" dirty="0">
                <a:solidFill>
                  <a:schemeClr val="bg1"/>
                </a:solidFill>
              </a:rPr>
              <a:t> to </a:t>
            </a:r>
            <a:r>
              <a:rPr lang="cs-CZ" sz="800" b="1" dirty="0" err="1">
                <a:solidFill>
                  <a:schemeClr val="bg1"/>
                </a:solidFill>
              </a:rPr>
              <a:t>promote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cooking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skills</a:t>
            </a:r>
            <a:r>
              <a:rPr lang="cs-CZ" sz="800" b="1" dirty="0">
                <a:solidFill>
                  <a:schemeClr val="bg1"/>
                </a:solidFill>
              </a:rPr>
              <a:t> and </a:t>
            </a:r>
            <a:r>
              <a:rPr lang="cs-CZ" sz="800" b="1" dirty="0" err="1">
                <a:solidFill>
                  <a:schemeClr val="bg1"/>
                </a:solidFill>
              </a:rPr>
              <a:t>healthy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eating</a:t>
            </a:r>
            <a:endParaRPr lang="cs-CZ" sz="800" b="1" dirty="0">
              <a:solidFill>
                <a:schemeClr val="bg1"/>
              </a:solidFill>
            </a:endParaRPr>
          </a:p>
          <a:p>
            <a:r>
              <a:rPr lang="cs-CZ" sz="800" b="1" dirty="0">
                <a:solidFill>
                  <a:schemeClr val="bg1"/>
                </a:solidFill>
              </a:rPr>
              <a:t>in university </a:t>
            </a:r>
            <a:r>
              <a:rPr lang="cs-CZ" sz="800" b="1" dirty="0" err="1">
                <a:solidFill>
                  <a:schemeClr val="bg1"/>
                </a:solidFill>
              </a:rPr>
              <a:t>students</a:t>
            </a:r>
            <a:r>
              <a:rPr lang="cs-CZ" sz="800" b="1" dirty="0">
                <a:solidFill>
                  <a:schemeClr val="bg1"/>
                </a:solidFill>
              </a:rPr>
              <a:t> - study </a:t>
            </a:r>
            <a:r>
              <a:rPr lang="cs-CZ" sz="800" b="1" dirty="0" err="1">
                <a:solidFill>
                  <a:schemeClr val="bg1"/>
                </a:solidFill>
              </a:rPr>
              <a:t>protocol</a:t>
            </a:r>
            <a:r>
              <a:rPr lang="cs-CZ" sz="800" b="1" dirty="0">
                <a:solidFill>
                  <a:schemeClr val="bg1"/>
                </a:solidFill>
              </a:rPr>
              <a:t>.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i="1" dirty="0" err="1">
                <a:solidFill>
                  <a:schemeClr val="bg1"/>
                </a:solidFill>
              </a:rPr>
              <a:t>Nutrition</a:t>
            </a:r>
            <a:r>
              <a:rPr lang="cs-CZ" sz="800" i="1" dirty="0">
                <a:solidFill>
                  <a:schemeClr val="bg1"/>
                </a:solidFill>
              </a:rPr>
              <a:t> </a:t>
            </a:r>
            <a:r>
              <a:rPr lang="cs-CZ" sz="800" i="1" dirty="0" err="1">
                <a:solidFill>
                  <a:schemeClr val="bg1"/>
                </a:solidFill>
              </a:rPr>
              <a:t>Journal</a:t>
            </a:r>
            <a:r>
              <a:rPr lang="cs-CZ" sz="800" dirty="0">
                <a:solidFill>
                  <a:schemeClr val="bg1"/>
                </a:solidFill>
              </a:rPr>
              <a:t>, </a:t>
            </a:r>
            <a:r>
              <a:rPr lang="cs-CZ" sz="800" i="1" dirty="0">
                <a:solidFill>
                  <a:schemeClr val="bg1"/>
                </a:solidFill>
              </a:rPr>
              <a:t>16</a:t>
            </a:r>
            <a:r>
              <a:rPr lang="cs-CZ" sz="800" dirty="0">
                <a:solidFill>
                  <a:schemeClr val="bg1"/>
                </a:solidFill>
              </a:rPr>
              <a:t>(1), 83.</a:t>
            </a:r>
          </a:p>
          <a:p>
            <a:r>
              <a:rPr lang="cs-CZ" sz="800" dirty="0">
                <a:solidFill>
                  <a:schemeClr val="bg1"/>
                </a:solidFill>
              </a:rPr>
              <a:t>(3) </a:t>
            </a:r>
            <a:r>
              <a:rPr lang="cs-CZ" sz="800" dirty="0" err="1">
                <a:solidFill>
                  <a:schemeClr val="bg1"/>
                </a:solidFill>
              </a:rPr>
              <a:t>Byrne</a:t>
            </a:r>
            <a:r>
              <a:rPr lang="cs-CZ" sz="800" dirty="0">
                <a:solidFill>
                  <a:schemeClr val="bg1"/>
                </a:solidFill>
              </a:rPr>
              <a:t>, C., </a:t>
            </a:r>
            <a:r>
              <a:rPr lang="cs-CZ" sz="800" dirty="0" err="1">
                <a:solidFill>
                  <a:schemeClr val="bg1"/>
                </a:solidFill>
              </a:rPr>
              <a:t>Kurmas</a:t>
            </a:r>
            <a:r>
              <a:rPr lang="cs-CZ" sz="800" dirty="0">
                <a:solidFill>
                  <a:schemeClr val="bg1"/>
                </a:solidFill>
              </a:rPr>
              <a:t>, N., </a:t>
            </a:r>
            <a:r>
              <a:rPr lang="cs-CZ" sz="800" dirty="0" err="1">
                <a:solidFill>
                  <a:schemeClr val="bg1"/>
                </a:solidFill>
              </a:rPr>
              <a:t>Burant</a:t>
            </a:r>
            <a:r>
              <a:rPr lang="cs-CZ" sz="800" dirty="0">
                <a:solidFill>
                  <a:schemeClr val="bg1"/>
                </a:solidFill>
              </a:rPr>
              <a:t>, C. J., </a:t>
            </a:r>
            <a:r>
              <a:rPr lang="cs-CZ" sz="800" dirty="0" err="1">
                <a:solidFill>
                  <a:schemeClr val="bg1"/>
                </a:solidFill>
              </a:rPr>
              <a:t>Utech</a:t>
            </a:r>
            <a:r>
              <a:rPr lang="cs-CZ" sz="800" dirty="0">
                <a:solidFill>
                  <a:schemeClr val="bg1"/>
                </a:solidFill>
              </a:rPr>
              <a:t>, A., </a:t>
            </a:r>
            <a:r>
              <a:rPr lang="cs-CZ" sz="800" dirty="0" err="1">
                <a:solidFill>
                  <a:schemeClr val="bg1"/>
                </a:solidFill>
              </a:rPr>
              <a:t>Steiber</a:t>
            </a:r>
            <a:r>
              <a:rPr lang="cs-CZ" sz="800" dirty="0">
                <a:solidFill>
                  <a:schemeClr val="bg1"/>
                </a:solidFill>
              </a:rPr>
              <a:t>, A., &amp; Julius, M. (2017). </a:t>
            </a:r>
            <a:r>
              <a:rPr lang="cs-CZ" sz="800" b="1" dirty="0" err="1">
                <a:solidFill>
                  <a:schemeClr val="bg1"/>
                </a:solidFill>
              </a:rPr>
              <a:t>Cooking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Classes</a:t>
            </a:r>
            <a:r>
              <a:rPr lang="cs-CZ" sz="800" b="1" dirty="0">
                <a:solidFill>
                  <a:schemeClr val="bg1"/>
                </a:solidFill>
              </a:rPr>
              <a:t>: A Diabetes </a:t>
            </a:r>
            <a:r>
              <a:rPr lang="cs-CZ" sz="800" b="1" dirty="0" err="1">
                <a:solidFill>
                  <a:schemeClr val="bg1"/>
                </a:solidFill>
              </a:rPr>
              <a:t>Self</a:t>
            </a:r>
            <a:r>
              <a:rPr lang="cs-CZ" sz="800" b="1" dirty="0">
                <a:solidFill>
                  <a:schemeClr val="bg1"/>
                </a:solidFill>
              </a:rPr>
              <a:t>-Management Support </a:t>
            </a:r>
            <a:r>
              <a:rPr lang="cs-CZ" sz="800" b="1" dirty="0" err="1">
                <a:solidFill>
                  <a:schemeClr val="bg1"/>
                </a:solidFill>
              </a:rPr>
              <a:t>Intervention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Enhancing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Clinical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Values</a:t>
            </a:r>
            <a:r>
              <a:rPr lang="cs-CZ" sz="800" b="1" dirty="0">
                <a:solidFill>
                  <a:schemeClr val="bg1"/>
                </a:solidFill>
              </a:rPr>
              <a:t>. </a:t>
            </a:r>
            <a:r>
              <a:rPr lang="cs-CZ" sz="800" i="1" dirty="0" err="1">
                <a:solidFill>
                  <a:schemeClr val="bg1"/>
                </a:solidFill>
              </a:rPr>
              <a:t>The</a:t>
            </a:r>
            <a:r>
              <a:rPr lang="cs-CZ" sz="800" i="1" dirty="0">
                <a:solidFill>
                  <a:schemeClr val="bg1"/>
                </a:solidFill>
              </a:rPr>
              <a:t> Diabetes </a:t>
            </a:r>
            <a:r>
              <a:rPr lang="cs-CZ" sz="800" i="1" dirty="0" err="1">
                <a:solidFill>
                  <a:schemeClr val="bg1"/>
                </a:solidFill>
              </a:rPr>
              <a:t>Educator</a:t>
            </a:r>
            <a:r>
              <a:rPr lang="cs-CZ" sz="800" dirty="0">
                <a:solidFill>
                  <a:schemeClr val="bg1"/>
                </a:solidFill>
              </a:rPr>
              <a:t>, </a:t>
            </a:r>
            <a:r>
              <a:rPr lang="cs-CZ" sz="800" i="1" dirty="0">
                <a:solidFill>
                  <a:schemeClr val="bg1"/>
                </a:solidFill>
              </a:rPr>
              <a:t>43</a:t>
            </a:r>
            <a:r>
              <a:rPr lang="cs-CZ" sz="800" dirty="0">
                <a:solidFill>
                  <a:schemeClr val="bg1"/>
                </a:solidFill>
              </a:rPr>
              <a:t>(6), 600–607.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7957AF1-2887-4091-995D-A26DE0A40C67}"/>
              </a:ext>
            </a:extLst>
          </p:cNvPr>
          <p:cNvSpPr txBox="1">
            <a:spLocks/>
          </p:cNvSpPr>
          <p:nvPr/>
        </p:nvSpPr>
        <p:spPr>
          <a:xfrm>
            <a:off x="4039426" y="4276957"/>
            <a:ext cx="7029488" cy="179735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/>
                </a:solidFill>
              </a:rPr>
              <a:t>Příprava vlastního jídla vyžaduje </a:t>
            </a:r>
            <a:r>
              <a:rPr lang="cs-CZ" b="1" dirty="0">
                <a:solidFill>
                  <a:schemeClr val="bg1"/>
                </a:solidFill>
              </a:rPr>
              <a:t>lepší </a:t>
            </a:r>
            <a:r>
              <a:rPr lang="cs-CZ" b="1" dirty="0" err="1">
                <a:solidFill>
                  <a:schemeClr val="bg1"/>
                </a:solidFill>
              </a:rPr>
              <a:t>time</a:t>
            </a:r>
            <a:r>
              <a:rPr lang="cs-CZ" b="1" dirty="0">
                <a:solidFill>
                  <a:schemeClr val="bg1"/>
                </a:solidFill>
              </a:rPr>
              <a:t>-management</a:t>
            </a:r>
            <a:r>
              <a:rPr lang="cs-CZ" dirty="0">
                <a:solidFill>
                  <a:schemeClr val="bg1"/>
                </a:solidFill>
              </a:rPr>
              <a:t>. Nemohu konzumovat kdykoli cokoli…</a:t>
            </a:r>
          </a:p>
        </p:txBody>
      </p:sp>
    </p:spTree>
    <p:extLst>
      <p:ext uri="{BB962C8B-B14F-4D97-AF65-F5344CB8AC3E}">
        <p14:creationId xmlns:p14="http://schemas.microsoft.com/office/powerpoint/2010/main" val="29392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Oleje a jejich termostabilita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96A0E4-E429-4BE3-A591-73CC5FC83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556018"/>
          </a:xfrm>
        </p:spPr>
        <p:txBody>
          <a:bodyPr anchor="t"/>
          <a:lstStyle/>
          <a:p>
            <a:r>
              <a:rPr lang="cs-CZ" dirty="0">
                <a:solidFill>
                  <a:schemeClr val="bg1"/>
                </a:solidFill>
              </a:rPr>
              <a:t>Tuky dle bodu přepálení: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A0ABA97-5084-4E5C-BD59-4580F33A5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08937"/>
              </p:ext>
            </p:extLst>
          </p:nvPr>
        </p:nvGraphicFramePr>
        <p:xfrm>
          <a:off x="1906164" y="2654320"/>
          <a:ext cx="7801114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557">
                  <a:extLst>
                    <a:ext uri="{9D8B030D-6E8A-4147-A177-3AD203B41FA5}">
                      <a16:colId xmlns:a16="http://schemas.microsoft.com/office/drawing/2014/main" val="2280789591"/>
                    </a:ext>
                  </a:extLst>
                </a:gridCol>
                <a:gridCol w="3900557">
                  <a:extLst>
                    <a:ext uri="{9D8B030D-6E8A-4147-A177-3AD203B41FA5}">
                      <a16:colId xmlns:a16="http://schemas.microsoft.com/office/drawing/2014/main" val="289079354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Tuky (nerafinované)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Teplotní stupně bodu přepálení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8438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Avokádový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270-300°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4073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Ghí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200-250°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58594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Řepkový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240°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52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Olivový olej z pokrutin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30975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Olivový olej extra </a:t>
                      </a:r>
                      <a:r>
                        <a:rPr lang="cs-CZ" sz="1200" dirty="0" err="1"/>
                        <a:t>virgin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160-190°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1158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Kokosový olej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180°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1718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Sádlo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180°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5428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Arašídový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160°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1218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Sezamový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150-175°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1443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Máslo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150°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90554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Slunečnicový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2396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Konopný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80238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Dýňový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7038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Lněný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389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8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id="{1A037788-6D7B-44AB-8BF5-4760FC0C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51" y="2497818"/>
            <a:ext cx="6277349" cy="354670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Vaření, příprava jídla, zdraví a sport</a:t>
            </a:r>
            <a:br>
              <a:rPr lang="cs-CZ" sz="3100" dirty="0"/>
            </a:br>
            <a:r>
              <a:rPr lang="cs-CZ" sz="1600" dirty="0"/>
              <a:t>Bio - </a:t>
            </a:r>
            <a:r>
              <a:rPr lang="cs-CZ" sz="1600" dirty="0" err="1"/>
              <a:t>nebio</a:t>
            </a:r>
            <a:endParaRPr lang="cs-CZ" sz="16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18713" y="2412999"/>
            <a:ext cx="3835583" cy="4229557"/>
          </a:xfrm>
        </p:spPr>
        <p:txBody>
          <a:bodyPr anchor="t">
            <a:normAutofit fontScale="92500" lnSpcReduction="20000"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Tuto značku může používat </a:t>
            </a:r>
            <a:r>
              <a:rPr lang="cs-CZ" sz="1600" b="1" dirty="0">
                <a:solidFill>
                  <a:schemeClr val="bg1"/>
                </a:solidFill>
              </a:rPr>
              <a:t>pouze ten výrobce</a:t>
            </a:r>
            <a:r>
              <a:rPr lang="cs-CZ" sz="1600" dirty="0">
                <a:solidFill>
                  <a:schemeClr val="bg1"/>
                </a:solidFill>
              </a:rPr>
              <a:t>, jehož potravinářský výrobek:</a:t>
            </a:r>
          </a:p>
          <a:p>
            <a:pPr lvl="1"/>
            <a:r>
              <a:rPr lang="cs-CZ" sz="1500" dirty="0">
                <a:solidFill>
                  <a:schemeClr val="bg1"/>
                </a:solidFill>
              </a:rPr>
              <a:t>Splnil všechny legislativně stanovené podmínky pro ekologické zemědělství.</a:t>
            </a:r>
          </a:p>
          <a:p>
            <a:pPr lvl="1"/>
            <a:r>
              <a:rPr lang="cs-CZ" sz="1500" dirty="0">
                <a:solidFill>
                  <a:schemeClr val="bg1"/>
                </a:solidFill>
              </a:rPr>
              <a:t>Prošel přísnou kontrolou jedné z kontrolních organizací, podléhající Ministerstvu zemědělství.</a:t>
            </a:r>
          </a:p>
          <a:p>
            <a:pPr lvl="1"/>
            <a:r>
              <a:rPr lang="cs-CZ" sz="1500" dirty="0">
                <a:solidFill>
                  <a:schemeClr val="bg1"/>
                </a:solidFill>
              </a:rPr>
              <a:t>Obdržel „certifikát o původu biopotraviny”.</a:t>
            </a:r>
          </a:p>
          <a:p>
            <a:pPr lvl="1"/>
            <a:r>
              <a:rPr lang="cs-CZ" sz="1500" dirty="0">
                <a:solidFill>
                  <a:schemeClr val="bg1"/>
                </a:solidFill>
              </a:rPr>
              <a:t>Použití této značky u potravin, které nepocházejí z ekologického zemědělství, je přísně postihováno.</a:t>
            </a:r>
          </a:p>
          <a:p>
            <a:r>
              <a:rPr lang="cs-CZ" sz="1700" dirty="0">
                <a:solidFill>
                  <a:schemeClr val="bg1"/>
                </a:solidFill>
              </a:rPr>
              <a:t>Biopotraviny bývají často bohatší na bioaktivní látky, vitamíny, minerální látky a </a:t>
            </a:r>
            <a:r>
              <a:rPr lang="cs-CZ" sz="1700" dirty="0" err="1">
                <a:solidFill>
                  <a:schemeClr val="bg1"/>
                </a:solidFill>
              </a:rPr>
              <a:t>fytochemikálie</a:t>
            </a:r>
            <a:r>
              <a:rPr lang="cs-CZ" sz="1700" dirty="0">
                <a:solidFill>
                  <a:schemeClr val="bg1"/>
                </a:solidFill>
              </a:rPr>
              <a:t>.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1D0543D-A6F8-4558-8B66-9B6C2AA3F5E0}"/>
              </a:ext>
            </a:extLst>
          </p:cNvPr>
          <p:cNvSpPr txBox="1"/>
          <p:nvPr/>
        </p:nvSpPr>
        <p:spPr>
          <a:xfrm>
            <a:off x="0" y="6642556"/>
            <a:ext cx="15872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Zdroj: www.biospotrebitel.cz</a:t>
            </a:r>
          </a:p>
        </p:txBody>
      </p:sp>
    </p:spTree>
    <p:extLst>
      <p:ext uri="{BB962C8B-B14F-4D97-AF65-F5344CB8AC3E}">
        <p14:creationId xmlns:p14="http://schemas.microsoft.com/office/powerpoint/2010/main" val="15027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Vaření, příprava jídla, zdraví a sport</a:t>
            </a:r>
            <a:br>
              <a:rPr lang="cs-CZ" sz="3100" dirty="0"/>
            </a:br>
            <a:r>
              <a:rPr lang="cs-CZ" sz="1600" dirty="0"/>
              <a:t>Bio - </a:t>
            </a:r>
            <a:r>
              <a:rPr lang="cs-CZ" sz="1600" dirty="0" err="1"/>
              <a:t>nebio</a:t>
            </a:r>
            <a:endParaRPr lang="cs-CZ" sz="16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18713" y="2413000"/>
            <a:ext cx="4894190" cy="3811632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Při srovnání bio hovězího masa s běžně chovaným skotem byl zjištěn </a:t>
            </a:r>
            <a:r>
              <a:rPr lang="cs-CZ" sz="1600" b="1" dirty="0">
                <a:solidFill>
                  <a:schemeClr val="bg1"/>
                </a:solidFill>
              </a:rPr>
              <a:t>vyšší obsah polynenasycených mastných kyselin (PUFA) a omega-3 MK</a:t>
            </a:r>
            <a:r>
              <a:rPr lang="cs-CZ" sz="1600" dirty="0">
                <a:solidFill>
                  <a:schemeClr val="bg1"/>
                </a:solidFill>
              </a:rPr>
              <a:t> v mase z bio chovů (1).</a:t>
            </a:r>
          </a:p>
          <a:p>
            <a:r>
              <a:rPr lang="cs-CZ" sz="1600" dirty="0">
                <a:solidFill>
                  <a:schemeClr val="bg1"/>
                </a:solidFill>
              </a:rPr>
              <a:t>Ze srovnání bio rostlinných produktů vyplývá, že organické rostlinné produkty jsou bohatší na skupinu látek tzv. </a:t>
            </a:r>
            <a:r>
              <a:rPr lang="cs-CZ" sz="1600" b="1" dirty="0">
                <a:solidFill>
                  <a:schemeClr val="bg1"/>
                </a:solidFill>
              </a:rPr>
              <a:t>polyfenolů</a:t>
            </a:r>
            <a:r>
              <a:rPr lang="cs-CZ" sz="1600" dirty="0">
                <a:solidFill>
                  <a:schemeClr val="bg1"/>
                </a:solidFill>
              </a:rPr>
              <a:t> – kyselinu fenolovou, </a:t>
            </a:r>
            <a:r>
              <a:rPr lang="cs-CZ" sz="1600" dirty="0" err="1">
                <a:solidFill>
                  <a:schemeClr val="bg1"/>
                </a:solidFill>
              </a:rPr>
              <a:t>flavonony</a:t>
            </a:r>
            <a:r>
              <a:rPr lang="cs-CZ" sz="1600" dirty="0">
                <a:solidFill>
                  <a:schemeClr val="bg1"/>
                </a:solidFill>
              </a:rPr>
              <a:t>, stilbeny, flavony, </a:t>
            </a:r>
            <a:r>
              <a:rPr lang="cs-CZ" sz="1600" dirty="0" err="1">
                <a:solidFill>
                  <a:schemeClr val="bg1"/>
                </a:solidFill>
              </a:rPr>
              <a:t>flavonoly</a:t>
            </a:r>
            <a:r>
              <a:rPr lang="cs-CZ" sz="1600" dirty="0">
                <a:solidFill>
                  <a:schemeClr val="bg1"/>
                </a:solidFill>
              </a:rPr>
              <a:t> a antokyany; na </a:t>
            </a:r>
            <a:r>
              <a:rPr lang="cs-CZ" sz="1600" b="1" dirty="0">
                <a:solidFill>
                  <a:schemeClr val="bg1"/>
                </a:solidFill>
              </a:rPr>
              <a:t>vitamíny, minerální látky a mají výrazně nižší obsah kadmia a pesticidních reziduí </a:t>
            </a:r>
            <a:r>
              <a:rPr lang="cs-CZ" sz="1600" dirty="0">
                <a:solidFill>
                  <a:schemeClr val="bg1"/>
                </a:solidFill>
              </a:rPr>
              <a:t>(2).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1D0543D-A6F8-4558-8B66-9B6C2AA3F5E0}"/>
              </a:ext>
            </a:extLst>
          </p:cNvPr>
          <p:cNvSpPr txBox="1"/>
          <p:nvPr/>
        </p:nvSpPr>
        <p:spPr>
          <a:xfrm>
            <a:off x="-59820" y="6285193"/>
            <a:ext cx="1226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(1) </a:t>
            </a:r>
            <a:r>
              <a:rPr lang="cs-CZ" sz="800" dirty="0" err="1">
                <a:solidFill>
                  <a:schemeClr val="bg1"/>
                </a:solidFill>
              </a:rPr>
              <a:t>Średnicka-Tober</a:t>
            </a:r>
            <a:r>
              <a:rPr lang="cs-CZ" sz="800" dirty="0">
                <a:solidFill>
                  <a:schemeClr val="bg1"/>
                </a:solidFill>
              </a:rPr>
              <a:t>, D., </a:t>
            </a:r>
            <a:r>
              <a:rPr lang="cs-CZ" sz="800" dirty="0" err="1">
                <a:solidFill>
                  <a:schemeClr val="bg1"/>
                </a:solidFill>
              </a:rPr>
              <a:t>Baranski</a:t>
            </a:r>
            <a:r>
              <a:rPr lang="cs-CZ" sz="800" dirty="0">
                <a:solidFill>
                  <a:schemeClr val="bg1"/>
                </a:solidFill>
              </a:rPr>
              <a:t>, M., </a:t>
            </a:r>
            <a:r>
              <a:rPr lang="cs-CZ" sz="800" dirty="0" err="1">
                <a:solidFill>
                  <a:schemeClr val="bg1"/>
                </a:solidFill>
              </a:rPr>
              <a:t>Seal</a:t>
            </a:r>
            <a:r>
              <a:rPr lang="cs-CZ" sz="800" dirty="0">
                <a:solidFill>
                  <a:schemeClr val="bg1"/>
                </a:solidFill>
              </a:rPr>
              <a:t>, C., </a:t>
            </a:r>
            <a:r>
              <a:rPr lang="cs-CZ" sz="800" dirty="0" err="1">
                <a:solidFill>
                  <a:schemeClr val="bg1"/>
                </a:solidFill>
              </a:rPr>
              <a:t>Sanderson</a:t>
            </a:r>
            <a:r>
              <a:rPr lang="cs-CZ" sz="800" dirty="0">
                <a:solidFill>
                  <a:schemeClr val="bg1"/>
                </a:solidFill>
              </a:rPr>
              <a:t>, R., </a:t>
            </a:r>
            <a:r>
              <a:rPr lang="cs-CZ" sz="800" dirty="0" err="1">
                <a:solidFill>
                  <a:schemeClr val="bg1"/>
                </a:solidFill>
              </a:rPr>
              <a:t>Benbrook</a:t>
            </a:r>
            <a:r>
              <a:rPr lang="cs-CZ" sz="800" dirty="0">
                <a:solidFill>
                  <a:schemeClr val="bg1"/>
                </a:solidFill>
              </a:rPr>
              <a:t>, C., </a:t>
            </a:r>
            <a:r>
              <a:rPr lang="cs-CZ" sz="800" dirty="0" err="1">
                <a:solidFill>
                  <a:schemeClr val="bg1"/>
                </a:solidFill>
              </a:rPr>
              <a:t>Steinshamn</a:t>
            </a:r>
            <a:r>
              <a:rPr lang="cs-CZ" sz="800" dirty="0">
                <a:solidFill>
                  <a:schemeClr val="bg1"/>
                </a:solidFill>
              </a:rPr>
              <a:t>, H., … </a:t>
            </a:r>
            <a:r>
              <a:rPr lang="cs-CZ" sz="800" dirty="0" err="1">
                <a:solidFill>
                  <a:schemeClr val="bg1"/>
                </a:solidFill>
              </a:rPr>
              <a:t>Leifert</a:t>
            </a:r>
            <a:r>
              <a:rPr lang="cs-CZ" sz="800" dirty="0">
                <a:solidFill>
                  <a:schemeClr val="bg1"/>
                </a:solidFill>
              </a:rPr>
              <a:t>, C. (2016). </a:t>
            </a:r>
            <a:r>
              <a:rPr lang="cs-CZ" sz="800" b="1" dirty="0" err="1">
                <a:solidFill>
                  <a:schemeClr val="bg1"/>
                </a:solidFill>
              </a:rPr>
              <a:t>Composition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differences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between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organic</a:t>
            </a:r>
            <a:r>
              <a:rPr lang="cs-CZ" sz="800" b="1" dirty="0">
                <a:solidFill>
                  <a:schemeClr val="bg1"/>
                </a:solidFill>
              </a:rPr>
              <a:t> and </a:t>
            </a:r>
            <a:r>
              <a:rPr lang="cs-CZ" sz="800" b="1" dirty="0" err="1">
                <a:solidFill>
                  <a:schemeClr val="bg1"/>
                </a:solidFill>
              </a:rPr>
              <a:t>conventional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meat</a:t>
            </a:r>
            <a:r>
              <a:rPr lang="cs-CZ" sz="800" b="1" dirty="0">
                <a:solidFill>
                  <a:schemeClr val="bg1"/>
                </a:solidFill>
              </a:rPr>
              <a:t>: A </a:t>
            </a:r>
            <a:r>
              <a:rPr lang="cs-CZ" sz="800" b="1" dirty="0" err="1">
                <a:solidFill>
                  <a:schemeClr val="bg1"/>
                </a:solidFill>
              </a:rPr>
              <a:t>systematic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literature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review</a:t>
            </a:r>
            <a:r>
              <a:rPr lang="cs-CZ" sz="800" b="1" dirty="0">
                <a:solidFill>
                  <a:schemeClr val="bg1"/>
                </a:solidFill>
              </a:rPr>
              <a:t> and meta-</a:t>
            </a:r>
            <a:r>
              <a:rPr lang="cs-CZ" sz="800" b="1" dirty="0" err="1">
                <a:solidFill>
                  <a:schemeClr val="bg1"/>
                </a:solidFill>
              </a:rPr>
              <a:t>analysis</a:t>
            </a:r>
            <a:r>
              <a:rPr lang="cs-CZ" sz="800" b="1" dirty="0">
                <a:solidFill>
                  <a:schemeClr val="bg1"/>
                </a:solidFill>
              </a:rPr>
              <a:t>.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i="1" dirty="0" err="1">
                <a:solidFill>
                  <a:schemeClr val="bg1"/>
                </a:solidFill>
              </a:rPr>
              <a:t>British</a:t>
            </a:r>
            <a:r>
              <a:rPr lang="cs-CZ" sz="800" i="1" dirty="0">
                <a:solidFill>
                  <a:schemeClr val="bg1"/>
                </a:solidFill>
              </a:rPr>
              <a:t> </a:t>
            </a:r>
            <a:r>
              <a:rPr lang="cs-CZ" sz="800" i="1" dirty="0" err="1">
                <a:solidFill>
                  <a:schemeClr val="bg1"/>
                </a:solidFill>
              </a:rPr>
              <a:t>Journal</a:t>
            </a:r>
            <a:r>
              <a:rPr lang="cs-CZ" sz="800" i="1" dirty="0">
                <a:solidFill>
                  <a:schemeClr val="bg1"/>
                </a:solidFill>
              </a:rPr>
              <a:t> </a:t>
            </a:r>
            <a:r>
              <a:rPr lang="cs-CZ" sz="800" i="1" dirty="0" err="1">
                <a:solidFill>
                  <a:schemeClr val="bg1"/>
                </a:solidFill>
              </a:rPr>
              <a:t>of</a:t>
            </a:r>
            <a:r>
              <a:rPr lang="cs-CZ" sz="800" i="1" dirty="0">
                <a:solidFill>
                  <a:schemeClr val="bg1"/>
                </a:solidFill>
              </a:rPr>
              <a:t> </a:t>
            </a:r>
          </a:p>
          <a:p>
            <a:r>
              <a:rPr lang="cs-CZ" sz="800" i="1" dirty="0" err="1">
                <a:solidFill>
                  <a:schemeClr val="bg1"/>
                </a:solidFill>
              </a:rPr>
              <a:t>Nutrition</a:t>
            </a:r>
            <a:r>
              <a:rPr lang="cs-CZ" sz="800" dirty="0">
                <a:solidFill>
                  <a:schemeClr val="bg1"/>
                </a:solidFill>
              </a:rPr>
              <a:t>, </a:t>
            </a:r>
            <a:r>
              <a:rPr lang="cs-CZ" sz="800" i="1" dirty="0">
                <a:solidFill>
                  <a:schemeClr val="bg1"/>
                </a:solidFill>
              </a:rPr>
              <a:t>1</a:t>
            </a:r>
            <a:r>
              <a:rPr lang="cs-CZ" sz="800" dirty="0">
                <a:solidFill>
                  <a:schemeClr val="bg1"/>
                </a:solidFill>
              </a:rPr>
              <a:t>, 1–18.</a:t>
            </a:r>
          </a:p>
          <a:p>
            <a:r>
              <a:rPr lang="cs-CZ" sz="800" dirty="0">
                <a:solidFill>
                  <a:schemeClr val="bg1"/>
                </a:solidFill>
              </a:rPr>
              <a:t>(2) </a:t>
            </a:r>
            <a:r>
              <a:rPr lang="cs-CZ" sz="800" dirty="0" err="1">
                <a:solidFill>
                  <a:schemeClr val="bg1"/>
                </a:solidFill>
              </a:rPr>
              <a:t>Baranski</a:t>
            </a:r>
            <a:r>
              <a:rPr lang="cs-CZ" sz="800" dirty="0">
                <a:solidFill>
                  <a:schemeClr val="bg1"/>
                </a:solidFill>
              </a:rPr>
              <a:t>, M., </a:t>
            </a:r>
            <a:r>
              <a:rPr lang="cs-CZ" sz="800" dirty="0" err="1">
                <a:solidFill>
                  <a:schemeClr val="bg1"/>
                </a:solidFill>
              </a:rPr>
              <a:t>Średnicka-Tober</a:t>
            </a:r>
            <a:r>
              <a:rPr lang="cs-CZ" sz="800" dirty="0">
                <a:solidFill>
                  <a:schemeClr val="bg1"/>
                </a:solidFill>
              </a:rPr>
              <a:t>, D., </a:t>
            </a:r>
            <a:r>
              <a:rPr lang="cs-CZ" sz="800" dirty="0" err="1">
                <a:solidFill>
                  <a:schemeClr val="bg1"/>
                </a:solidFill>
              </a:rPr>
              <a:t>Volakakis</a:t>
            </a:r>
            <a:r>
              <a:rPr lang="cs-CZ" sz="800" dirty="0">
                <a:solidFill>
                  <a:schemeClr val="bg1"/>
                </a:solidFill>
              </a:rPr>
              <a:t>, N., </a:t>
            </a:r>
            <a:r>
              <a:rPr lang="cs-CZ" sz="800" dirty="0" err="1">
                <a:solidFill>
                  <a:schemeClr val="bg1"/>
                </a:solidFill>
              </a:rPr>
              <a:t>Seal</a:t>
            </a:r>
            <a:r>
              <a:rPr lang="cs-CZ" sz="800" dirty="0">
                <a:solidFill>
                  <a:schemeClr val="bg1"/>
                </a:solidFill>
              </a:rPr>
              <a:t>, C., </a:t>
            </a:r>
            <a:r>
              <a:rPr lang="cs-CZ" sz="800" dirty="0" err="1">
                <a:solidFill>
                  <a:schemeClr val="bg1"/>
                </a:solidFill>
              </a:rPr>
              <a:t>Sanderson</a:t>
            </a:r>
            <a:r>
              <a:rPr lang="cs-CZ" sz="800" dirty="0">
                <a:solidFill>
                  <a:schemeClr val="bg1"/>
                </a:solidFill>
              </a:rPr>
              <a:t>, R., Stewart, G., … </a:t>
            </a:r>
            <a:r>
              <a:rPr lang="cs-CZ" sz="800" dirty="0" err="1">
                <a:solidFill>
                  <a:schemeClr val="bg1"/>
                </a:solidFill>
              </a:rPr>
              <a:t>Leifert</a:t>
            </a:r>
            <a:r>
              <a:rPr lang="cs-CZ" sz="800" dirty="0">
                <a:solidFill>
                  <a:schemeClr val="bg1"/>
                </a:solidFill>
              </a:rPr>
              <a:t>, C. (2014). </a:t>
            </a:r>
            <a:r>
              <a:rPr lang="cs-CZ" sz="800" b="1" i="1" dirty="0" err="1">
                <a:solidFill>
                  <a:schemeClr val="bg1"/>
                </a:solidFill>
              </a:rPr>
              <a:t>Higher</a:t>
            </a:r>
            <a:r>
              <a:rPr lang="cs-CZ" sz="800" b="1" i="1" dirty="0">
                <a:solidFill>
                  <a:schemeClr val="bg1"/>
                </a:solidFill>
              </a:rPr>
              <a:t> antioxidant and </a:t>
            </a:r>
            <a:r>
              <a:rPr lang="cs-CZ" sz="800" b="1" i="1" dirty="0" err="1">
                <a:solidFill>
                  <a:schemeClr val="bg1"/>
                </a:solidFill>
              </a:rPr>
              <a:t>lower</a:t>
            </a:r>
            <a:r>
              <a:rPr lang="cs-CZ" sz="800" b="1" i="1" dirty="0">
                <a:solidFill>
                  <a:schemeClr val="bg1"/>
                </a:solidFill>
              </a:rPr>
              <a:t> </a:t>
            </a:r>
            <a:r>
              <a:rPr lang="cs-CZ" sz="800" b="1" i="1" dirty="0" err="1">
                <a:solidFill>
                  <a:schemeClr val="bg1"/>
                </a:solidFill>
              </a:rPr>
              <a:t>cadmium</a:t>
            </a:r>
            <a:r>
              <a:rPr lang="cs-CZ" sz="800" b="1" i="1" dirty="0">
                <a:solidFill>
                  <a:schemeClr val="bg1"/>
                </a:solidFill>
              </a:rPr>
              <a:t> </a:t>
            </a:r>
            <a:r>
              <a:rPr lang="cs-CZ" sz="800" b="1" i="1" dirty="0" err="1">
                <a:solidFill>
                  <a:schemeClr val="bg1"/>
                </a:solidFill>
              </a:rPr>
              <a:t>concentrations</a:t>
            </a:r>
            <a:r>
              <a:rPr lang="cs-CZ" sz="800" b="1" i="1" dirty="0">
                <a:solidFill>
                  <a:schemeClr val="bg1"/>
                </a:solidFill>
              </a:rPr>
              <a:t> and </a:t>
            </a:r>
            <a:r>
              <a:rPr lang="cs-CZ" sz="800" b="1" i="1" dirty="0" err="1">
                <a:solidFill>
                  <a:schemeClr val="bg1"/>
                </a:solidFill>
              </a:rPr>
              <a:t>lower</a:t>
            </a:r>
            <a:r>
              <a:rPr lang="cs-CZ" sz="800" b="1" i="1" dirty="0">
                <a:solidFill>
                  <a:schemeClr val="bg1"/>
                </a:solidFill>
              </a:rPr>
              <a:t> incidence </a:t>
            </a:r>
            <a:r>
              <a:rPr lang="cs-CZ" sz="800" b="1" i="1" dirty="0" err="1">
                <a:solidFill>
                  <a:schemeClr val="bg1"/>
                </a:solidFill>
              </a:rPr>
              <a:t>of</a:t>
            </a:r>
            <a:r>
              <a:rPr lang="cs-CZ" sz="800" b="1" i="1" dirty="0">
                <a:solidFill>
                  <a:schemeClr val="bg1"/>
                </a:solidFill>
              </a:rPr>
              <a:t> pesticide </a:t>
            </a:r>
            <a:r>
              <a:rPr lang="cs-CZ" sz="800" b="1" i="1" dirty="0" err="1">
                <a:solidFill>
                  <a:schemeClr val="bg1"/>
                </a:solidFill>
              </a:rPr>
              <a:t>residues</a:t>
            </a:r>
            <a:r>
              <a:rPr lang="cs-CZ" sz="800" b="1" i="1" dirty="0">
                <a:solidFill>
                  <a:schemeClr val="bg1"/>
                </a:solidFill>
              </a:rPr>
              <a:t> in </a:t>
            </a:r>
            <a:r>
              <a:rPr lang="cs-CZ" sz="800" b="1" i="1" dirty="0" err="1">
                <a:solidFill>
                  <a:schemeClr val="bg1"/>
                </a:solidFill>
              </a:rPr>
              <a:t>organically</a:t>
            </a:r>
            <a:r>
              <a:rPr lang="cs-CZ" sz="800" b="1" i="1" dirty="0">
                <a:solidFill>
                  <a:schemeClr val="bg1"/>
                </a:solidFill>
              </a:rPr>
              <a:t> </a:t>
            </a:r>
            <a:r>
              <a:rPr lang="cs-CZ" sz="800" b="1" i="1" dirty="0" err="1">
                <a:solidFill>
                  <a:schemeClr val="bg1"/>
                </a:solidFill>
              </a:rPr>
              <a:t>grown</a:t>
            </a:r>
            <a:r>
              <a:rPr lang="cs-CZ" sz="800" b="1" i="1" dirty="0">
                <a:solidFill>
                  <a:schemeClr val="bg1"/>
                </a:solidFill>
              </a:rPr>
              <a:t> </a:t>
            </a:r>
            <a:r>
              <a:rPr lang="cs-CZ" sz="800" b="1" i="1" dirty="0" err="1">
                <a:solidFill>
                  <a:schemeClr val="bg1"/>
                </a:solidFill>
              </a:rPr>
              <a:t>crops</a:t>
            </a:r>
            <a:r>
              <a:rPr lang="cs-CZ" sz="800" b="1" i="1" dirty="0">
                <a:solidFill>
                  <a:schemeClr val="bg1"/>
                </a:solidFill>
              </a:rPr>
              <a:t>: </a:t>
            </a:r>
          </a:p>
          <a:p>
            <a:r>
              <a:rPr lang="cs-CZ" sz="800" b="1" i="1" dirty="0">
                <a:solidFill>
                  <a:schemeClr val="bg1"/>
                </a:solidFill>
              </a:rPr>
              <a:t>A </a:t>
            </a:r>
            <a:r>
              <a:rPr lang="cs-CZ" sz="800" b="1" i="1" dirty="0" err="1">
                <a:solidFill>
                  <a:schemeClr val="bg1"/>
                </a:solidFill>
              </a:rPr>
              <a:t>systematic</a:t>
            </a:r>
            <a:r>
              <a:rPr lang="cs-CZ" sz="800" b="1" i="1" dirty="0">
                <a:solidFill>
                  <a:schemeClr val="bg1"/>
                </a:solidFill>
              </a:rPr>
              <a:t> </a:t>
            </a:r>
            <a:r>
              <a:rPr lang="cs-CZ" sz="800" b="1" i="1" dirty="0" err="1">
                <a:solidFill>
                  <a:schemeClr val="bg1"/>
                </a:solidFill>
              </a:rPr>
              <a:t>literature</a:t>
            </a:r>
            <a:r>
              <a:rPr lang="cs-CZ" sz="800" b="1" i="1" dirty="0">
                <a:solidFill>
                  <a:schemeClr val="bg1"/>
                </a:solidFill>
              </a:rPr>
              <a:t> </a:t>
            </a:r>
            <a:r>
              <a:rPr lang="cs-CZ" sz="800" b="1" i="1" dirty="0" err="1">
                <a:solidFill>
                  <a:schemeClr val="bg1"/>
                </a:solidFill>
              </a:rPr>
              <a:t>review</a:t>
            </a:r>
            <a:r>
              <a:rPr lang="cs-CZ" sz="800" b="1" i="1" dirty="0">
                <a:solidFill>
                  <a:schemeClr val="bg1"/>
                </a:solidFill>
              </a:rPr>
              <a:t> and meta-</a:t>
            </a:r>
            <a:r>
              <a:rPr lang="cs-CZ" sz="800" b="1" i="1" dirty="0" err="1">
                <a:solidFill>
                  <a:schemeClr val="bg1"/>
                </a:solidFill>
              </a:rPr>
              <a:t>analyses</a:t>
            </a:r>
            <a:r>
              <a:rPr lang="cs-CZ" sz="800" b="1" dirty="0">
                <a:solidFill>
                  <a:schemeClr val="bg1"/>
                </a:solidFill>
              </a:rPr>
              <a:t> (Roč. 112).</a:t>
            </a:r>
            <a:endParaRPr lang="cs-CZ" sz="800" dirty="0">
              <a:solidFill>
                <a:schemeClr val="bg1"/>
              </a:solidFill>
            </a:endParaRPr>
          </a:p>
        </p:txBody>
      </p:sp>
      <p:pic>
        <p:nvPicPr>
          <p:cNvPr id="8" name="Obrázek 7" descr="Obsah obrázku osoba&#10;&#10;Popis vygenerován s velmi vysokou mírou spolehlivosti">
            <a:extLst>
              <a:ext uri="{FF2B5EF4-FFF2-40B4-BE49-F238E27FC236}">
                <a16:creationId xmlns:a16="http://schemas.microsoft.com/office/drawing/2014/main" id="{12AD5877-1E99-4A4D-8EE4-791300B15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08" y="2413000"/>
            <a:ext cx="4894190" cy="30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Úskalí výživy – vysoká individualita</a:t>
            </a:r>
          </a:p>
        </p:txBody>
      </p:sp>
      <p:pic>
        <p:nvPicPr>
          <p:cNvPr id="5" name="Obrázek 4" descr="Obsah obrázku oblečení&#10;&#10;Popis vygenerován s vysokou mírou spolehlivosti">
            <a:extLst>
              <a:ext uri="{FF2B5EF4-FFF2-40B4-BE49-F238E27FC236}">
                <a16:creationId xmlns:a16="http://schemas.microsoft.com/office/drawing/2014/main" id="{D0F41212-85BC-4DDD-9434-10AC235EF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7" y="3192064"/>
            <a:ext cx="857250" cy="205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7C1C94-40EC-406B-A256-D9426909B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0709" y="2960259"/>
            <a:ext cx="2270085" cy="227008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2D48F5-5A4A-4701-A0C2-097464773D47}"/>
              </a:ext>
            </a:extLst>
          </p:cNvPr>
          <p:cNvSpPr txBox="1"/>
          <p:nvPr/>
        </p:nvSpPr>
        <p:spPr>
          <a:xfrm>
            <a:off x="1236778" y="2941140"/>
            <a:ext cx="1691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Somatika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Psychika</a:t>
            </a:r>
          </a:p>
          <a:p>
            <a:r>
              <a:rPr lang="cs-CZ" dirty="0">
                <a:solidFill>
                  <a:schemeClr val="bg1"/>
                </a:solidFill>
              </a:rPr>
              <a:t>Genetika</a:t>
            </a:r>
          </a:p>
          <a:p>
            <a:r>
              <a:rPr lang="cs-CZ" dirty="0">
                <a:solidFill>
                  <a:schemeClr val="bg1"/>
                </a:solidFill>
              </a:rPr>
              <a:t>Věk</a:t>
            </a:r>
          </a:p>
          <a:p>
            <a:r>
              <a:rPr lang="cs-CZ" dirty="0">
                <a:solidFill>
                  <a:schemeClr val="bg1"/>
                </a:solidFill>
              </a:rPr>
              <a:t>Trávící systém</a:t>
            </a:r>
          </a:p>
          <a:p>
            <a:r>
              <a:rPr lang="cs-CZ" dirty="0">
                <a:solidFill>
                  <a:schemeClr val="bg1"/>
                </a:solidFill>
              </a:rPr>
              <a:t>Zkušenosti</a:t>
            </a:r>
          </a:p>
          <a:p>
            <a:r>
              <a:rPr lang="cs-CZ" dirty="0">
                <a:solidFill>
                  <a:schemeClr val="bg1"/>
                </a:solidFill>
              </a:rPr>
              <a:t>Finance</a:t>
            </a:r>
          </a:p>
          <a:p>
            <a:r>
              <a:rPr lang="cs-CZ" dirty="0">
                <a:solidFill>
                  <a:schemeClr val="bg1"/>
                </a:solidFill>
              </a:rPr>
              <a:t>Čas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C132887A-A945-4513-8A3C-3819C8EEE8C4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096002" y="4095302"/>
            <a:ext cx="107866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D909933-12E4-4CAC-BB40-65478D52967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28267" y="4095302"/>
            <a:ext cx="10404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30807A9B-5191-4A20-8CD5-7AE0913789EA}"/>
              </a:ext>
            </a:extLst>
          </p:cNvPr>
          <p:cNvSpPr txBox="1"/>
          <p:nvPr/>
        </p:nvSpPr>
        <p:spPr>
          <a:xfrm>
            <a:off x="7174663" y="3264305"/>
            <a:ext cx="241604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Kvalita</a:t>
            </a:r>
          </a:p>
          <a:p>
            <a:r>
              <a:rPr lang="cs-CZ" dirty="0">
                <a:solidFill>
                  <a:schemeClr val="bg1"/>
                </a:solidFill>
              </a:rPr>
              <a:t>Kvantita</a:t>
            </a:r>
          </a:p>
          <a:p>
            <a:r>
              <a:rPr lang="cs-CZ" sz="1200" dirty="0">
                <a:solidFill>
                  <a:schemeClr val="bg1"/>
                </a:solidFill>
              </a:rPr>
              <a:t>    - energetická bilance</a:t>
            </a:r>
          </a:p>
          <a:p>
            <a:r>
              <a:rPr lang="cs-CZ" dirty="0">
                <a:solidFill>
                  <a:schemeClr val="bg1"/>
                </a:solidFill>
              </a:rPr>
              <a:t>Glykemický index</a:t>
            </a:r>
          </a:p>
          <a:p>
            <a:r>
              <a:rPr lang="cs-CZ" dirty="0">
                <a:solidFill>
                  <a:schemeClr val="bg1"/>
                </a:solidFill>
              </a:rPr>
              <a:t>Energetická </a:t>
            </a:r>
            <a:r>
              <a:rPr lang="cs-CZ" dirty="0" err="1">
                <a:solidFill>
                  <a:schemeClr val="bg1"/>
                </a:solidFill>
              </a:rPr>
              <a:t>denzita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Povaha potravin</a:t>
            </a: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E0985AC8-93FB-41E7-9210-0D1E5982DE00}"/>
              </a:ext>
            </a:extLst>
          </p:cNvPr>
          <p:cNvSpPr/>
          <p:nvPr/>
        </p:nvSpPr>
        <p:spPr>
          <a:xfrm>
            <a:off x="4145895" y="3652243"/>
            <a:ext cx="1819374" cy="88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Nutriční stav</a:t>
            </a: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A95A789B-55D6-484E-AEED-CF08C3382DC6}"/>
              </a:ext>
            </a:extLst>
          </p:cNvPr>
          <p:cNvSpPr/>
          <p:nvPr/>
        </p:nvSpPr>
        <p:spPr>
          <a:xfrm>
            <a:off x="3627421" y="5313199"/>
            <a:ext cx="2856321" cy="1172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Zdravotní stav</a:t>
            </a:r>
          </a:p>
          <a:p>
            <a:pPr algn="ctr"/>
            <a:r>
              <a:rPr lang="cs-CZ" dirty="0"/>
              <a:t>Výkonnost a efektivita</a:t>
            </a:r>
          </a:p>
          <a:p>
            <a:pPr algn="ctr"/>
            <a:r>
              <a:rPr lang="cs-CZ" dirty="0"/>
              <a:t>- subjektivní a objektivní</a:t>
            </a: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8B5503BF-15F3-4412-8E9B-D74A5267B509}"/>
              </a:ext>
            </a:extLst>
          </p:cNvPr>
          <p:cNvCxnSpPr>
            <a:cxnSpLocks/>
          </p:cNvCxnSpPr>
          <p:nvPr/>
        </p:nvCxnSpPr>
        <p:spPr>
          <a:xfrm>
            <a:off x="5055581" y="4673883"/>
            <a:ext cx="0" cy="556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A4ACA1-BEB9-48DC-96A0-1AA2A73E5A00}"/>
              </a:ext>
            </a:extLst>
          </p:cNvPr>
          <p:cNvSpPr txBox="1"/>
          <p:nvPr/>
        </p:nvSpPr>
        <p:spPr>
          <a:xfrm>
            <a:off x="232237" y="2319381"/>
            <a:ext cx="795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318FB5"/>
                </a:solidFill>
              </a:rPr>
              <a:t>„Každý člověk je silně individuální a na výživu může reagovat odlišně.“</a:t>
            </a:r>
          </a:p>
        </p:txBody>
      </p:sp>
    </p:spTree>
    <p:extLst>
      <p:ext uri="{BB962C8B-B14F-4D97-AF65-F5344CB8AC3E}">
        <p14:creationId xmlns:p14="http://schemas.microsoft.com/office/powerpoint/2010/main" val="5501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E386304-74E8-413E-9DD5-4C5E0C5CB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22" y="2495549"/>
            <a:ext cx="2938835" cy="42245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Vejce</a:t>
            </a:r>
            <a:endParaRPr lang="cs-CZ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8588813" cy="4435688"/>
          </a:xfrm>
        </p:spPr>
        <p:txBody>
          <a:bodyPr anchor="t"/>
          <a:lstStyle/>
          <a:p>
            <a:r>
              <a:rPr lang="cs-CZ" dirty="0">
                <a:solidFill>
                  <a:schemeClr val="bg1"/>
                </a:solidFill>
              </a:rPr>
              <a:t>Příjem cholesterolu si reguluje organismus sám. V závislosti na celkovém zdraví trávícího traktu je regulace krevního cholesterolu nezávislá na stravě.</a:t>
            </a:r>
          </a:p>
          <a:p>
            <a:r>
              <a:rPr lang="cs-CZ" dirty="0">
                <a:solidFill>
                  <a:schemeClr val="bg1"/>
                </a:solidFill>
              </a:rPr>
              <a:t>Označování vajec: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Vejce z </a:t>
            </a:r>
            <a:r>
              <a:rPr lang="cs-CZ" dirty="0" err="1">
                <a:solidFill>
                  <a:schemeClr val="bg1"/>
                </a:solidFill>
              </a:rPr>
              <a:t>biochovu</a:t>
            </a:r>
            <a:r>
              <a:rPr lang="cs-CZ" dirty="0">
                <a:solidFill>
                  <a:schemeClr val="bg1"/>
                </a:solidFill>
              </a:rPr>
              <a:t> bývají často bohatší na omega-3 MK, vitamín D a B12.</a:t>
            </a:r>
          </a:p>
          <a:p>
            <a:r>
              <a:rPr lang="cs-CZ" dirty="0">
                <a:solidFill>
                  <a:schemeClr val="bg1"/>
                </a:solidFill>
              </a:rPr>
              <a:t>Pozor na místo chovu – intoxikace okolím?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C2A74C7-58C5-4797-8F95-DE52A276B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506856"/>
              </p:ext>
            </p:extLst>
          </p:nvPr>
        </p:nvGraphicFramePr>
        <p:xfrm>
          <a:off x="1279525" y="3548591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843464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36157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Číselný 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Typ chovu slepci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06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Klecový chov (od r. 2012 zakázán)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67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Chov na podestýlce v halách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8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Chov s volným výběhem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387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Ekologicky kontrolovaný chov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850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8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Vejce</a:t>
            </a:r>
            <a:endParaRPr lang="cs-CZ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02313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Svačiny, hlavní jídla, přílohy i saláty.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593D2E8-2169-4688-BE27-FC8DEBA2E64A}"/>
              </a:ext>
            </a:extLst>
          </p:cNvPr>
          <p:cNvSpPr txBox="1"/>
          <p:nvPr/>
        </p:nvSpPr>
        <p:spPr>
          <a:xfrm>
            <a:off x="2809876" y="2686050"/>
            <a:ext cx="265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Celozrnný toast s avokádem</a:t>
            </a:r>
          </a:p>
          <a:p>
            <a:r>
              <a:rPr lang="cs-CZ" sz="1400" dirty="0">
                <a:solidFill>
                  <a:schemeClr val="bg1"/>
                </a:solidFill>
              </a:rPr>
              <a:t>a vejci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9CA40DD-ACAB-4F46-BBA4-35DE8E39D986}"/>
              </a:ext>
            </a:extLst>
          </p:cNvPr>
          <p:cNvSpPr txBox="1"/>
          <p:nvPr/>
        </p:nvSpPr>
        <p:spPr>
          <a:xfrm>
            <a:off x="2809876" y="4657723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Pečené brambory se sýrem</a:t>
            </a:r>
          </a:p>
          <a:p>
            <a:r>
              <a:rPr lang="cs-CZ" sz="1400" dirty="0">
                <a:solidFill>
                  <a:schemeClr val="bg1"/>
                </a:solidFill>
              </a:rPr>
              <a:t>a vejci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2A9E8B4-A8BA-4227-B3CC-0AF3961CF3E6}"/>
              </a:ext>
            </a:extLst>
          </p:cNvPr>
          <p:cNvSpPr txBox="1"/>
          <p:nvPr/>
        </p:nvSpPr>
        <p:spPr>
          <a:xfrm>
            <a:off x="7866672" y="2686050"/>
            <a:ext cx="287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Hovězí maso na lemon </a:t>
            </a:r>
            <a:r>
              <a:rPr lang="cs-CZ" sz="1400" dirty="0" err="1">
                <a:solidFill>
                  <a:schemeClr val="bg1"/>
                </a:solidFill>
              </a:rPr>
              <a:t>grass</a:t>
            </a:r>
            <a:endParaRPr lang="cs-CZ" sz="1400" dirty="0">
              <a:solidFill>
                <a:schemeClr val="bg1"/>
              </a:solidFill>
            </a:endParaRPr>
          </a:p>
          <a:p>
            <a:r>
              <a:rPr lang="cs-CZ" sz="1400" dirty="0">
                <a:solidFill>
                  <a:schemeClr val="bg1"/>
                </a:solidFill>
              </a:rPr>
              <a:t>s brambory se sýrem a vejcem</a:t>
            </a:r>
          </a:p>
        </p:txBody>
      </p:sp>
      <p:pic>
        <p:nvPicPr>
          <p:cNvPr id="5" name="Obrázek 4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A6109EDC-F038-475C-9365-07D88580F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2686050"/>
            <a:ext cx="2400300" cy="1800225"/>
          </a:xfrm>
          <a:prstGeom prst="rect">
            <a:avLst/>
          </a:prstGeom>
        </p:spPr>
      </p:pic>
      <p:pic>
        <p:nvPicPr>
          <p:cNvPr id="8" name="Obrázek 7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C846BB45-165D-4FA5-B5A7-5053D8039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4657723"/>
            <a:ext cx="2400300" cy="1800225"/>
          </a:xfrm>
          <a:prstGeom prst="rect">
            <a:avLst/>
          </a:prstGeom>
        </p:spPr>
      </p:pic>
      <p:pic>
        <p:nvPicPr>
          <p:cNvPr id="10" name="Obrázek 9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DD3A413E-F82B-47B4-88C4-908F6856A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72" y="2686050"/>
            <a:ext cx="2400300" cy="1800225"/>
          </a:xfrm>
          <a:prstGeom prst="rect">
            <a:avLst/>
          </a:prstGeom>
        </p:spPr>
      </p:pic>
      <p:pic>
        <p:nvPicPr>
          <p:cNvPr id="14" name="Obrázek 13" descr="Obsah obrázku jídlo, talíř, interiér&#10;&#10;Popis vygenerován s vysokou mírou spolehlivosti">
            <a:extLst>
              <a:ext uri="{FF2B5EF4-FFF2-40B4-BE49-F238E27FC236}">
                <a16:creationId xmlns:a16="http://schemas.microsoft.com/office/drawing/2014/main" id="{7E4F4C80-212B-420C-916C-DD7751E1CD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18750"/>
          <a:stretch/>
        </p:blipFill>
        <p:spPr>
          <a:xfrm>
            <a:off x="5549009" y="4657723"/>
            <a:ext cx="2235025" cy="180022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D966A8B1-F585-45A1-B242-1649067AB8BC}"/>
              </a:ext>
            </a:extLst>
          </p:cNvPr>
          <p:cNvSpPr txBox="1"/>
          <p:nvPr/>
        </p:nvSpPr>
        <p:spPr>
          <a:xfrm>
            <a:off x="7959645" y="4657723"/>
            <a:ext cx="20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Salát s ořechy a vejci</a:t>
            </a:r>
          </a:p>
        </p:txBody>
      </p:sp>
    </p:spTree>
    <p:extLst>
      <p:ext uri="{BB962C8B-B14F-4D97-AF65-F5344CB8AC3E}">
        <p14:creationId xmlns:p14="http://schemas.microsoft.com/office/powerpoint/2010/main" val="130829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738D634-AF90-40FB-8EFF-8A0DD0BA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67" y="2413000"/>
            <a:ext cx="4955117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Vaření, příprava jídla, zdraví a sport</a:t>
            </a:r>
            <a:br>
              <a:rPr lang="cs-CZ" sz="3100" dirty="0"/>
            </a:br>
            <a:r>
              <a:rPr lang="cs-CZ" sz="1600" dirty="0"/>
              <a:t>Mléko</a:t>
            </a:r>
            <a:endParaRPr lang="cs-CZ" sz="16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2999"/>
            <a:ext cx="3835583" cy="3716337"/>
          </a:xfrm>
        </p:spPr>
        <p:txBody>
          <a:bodyPr>
            <a:normAutofit lnSpcReduction="10000"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Vysoký obsah plnohodnotných </a:t>
            </a:r>
            <a:r>
              <a:rPr lang="cs-CZ" sz="1600" b="1" dirty="0">
                <a:solidFill>
                  <a:schemeClr val="bg1"/>
                </a:solidFill>
              </a:rPr>
              <a:t>bílkovin, vitaminů A, D a B12</a:t>
            </a:r>
            <a:r>
              <a:rPr lang="cs-CZ" sz="1600" dirty="0">
                <a:solidFill>
                  <a:schemeClr val="bg1"/>
                </a:solidFill>
              </a:rPr>
              <a:t> a minerálních látek, jmenovitě </a:t>
            </a:r>
            <a:r>
              <a:rPr lang="cs-CZ" sz="1600" b="1" dirty="0">
                <a:solidFill>
                  <a:schemeClr val="bg1"/>
                </a:solidFill>
              </a:rPr>
              <a:t>vápníku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r>
              <a:rPr lang="cs-CZ" sz="1600" dirty="0">
                <a:solidFill>
                  <a:schemeClr val="bg1"/>
                </a:solidFill>
              </a:rPr>
              <a:t>Prevence rozvoje osteoporózy.</a:t>
            </a:r>
          </a:p>
          <a:p>
            <a:r>
              <a:rPr lang="cs-CZ" sz="1600" dirty="0">
                <a:solidFill>
                  <a:schemeClr val="bg1"/>
                </a:solidFill>
              </a:rPr>
              <a:t>Pozor na </a:t>
            </a:r>
            <a:r>
              <a:rPr lang="cs-CZ" sz="1600" dirty="0" err="1">
                <a:solidFill>
                  <a:schemeClr val="bg1"/>
                </a:solidFill>
              </a:rPr>
              <a:t>láktózovu</a:t>
            </a:r>
            <a:r>
              <a:rPr lang="cs-CZ" sz="1600" dirty="0">
                <a:solidFill>
                  <a:schemeClr val="bg1"/>
                </a:solidFill>
              </a:rPr>
              <a:t> intoleranci a alergii na mléčnou bílkovinu.</a:t>
            </a:r>
          </a:p>
          <a:p>
            <a:pPr lvl="1"/>
            <a:r>
              <a:rPr lang="cs-CZ" sz="1200" dirty="0">
                <a:solidFill>
                  <a:schemeClr val="bg1"/>
                </a:solidFill>
              </a:rPr>
              <a:t>Alternativní mléka – pozor na komerční produkty, často se jedná o „slazenou vodu!“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Kysané mléčné výrobky </a:t>
            </a:r>
            <a:r>
              <a:rPr lang="cs-CZ" sz="1600" dirty="0">
                <a:solidFill>
                  <a:schemeClr val="bg1"/>
                </a:solidFill>
              </a:rPr>
              <a:t>jsou obecně vhodnější</a:t>
            </a:r>
          </a:p>
          <a:p>
            <a:pPr lvl="1"/>
            <a:r>
              <a:rPr lang="cs-CZ" sz="1200" dirty="0">
                <a:solidFill>
                  <a:schemeClr val="bg1"/>
                </a:solidFill>
              </a:rPr>
              <a:t>Vysoký obsah probiotik a nízký obsah laktózy.</a:t>
            </a:r>
          </a:p>
        </p:txBody>
      </p:sp>
    </p:spTree>
    <p:extLst>
      <p:ext uri="{BB962C8B-B14F-4D97-AF65-F5344CB8AC3E}">
        <p14:creationId xmlns:p14="http://schemas.microsoft.com/office/powerpoint/2010/main" val="32205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Luštěniny</a:t>
            </a:r>
            <a:endParaRPr lang="cs-CZ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02313"/>
          </a:xfrm>
        </p:spPr>
        <p:txBody>
          <a:bodyPr anchor="t"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Významný zdroj </a:t>
            </a:r>
            <a:r>
              <a:rPr lang="cs-CZ" b="1" dirty="0">
                <a:solidFill>
                  <a:schemeClr val="bg1"/>
                </a:solidFill>
              </a:rPr>
              <a:t>rostlinných bílkovin, vlákniny, minerálních látek (draslík, hořčík, zinek, železo, vápník a měď), vitamínů B a E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b="1" dirty="0">
                <a:solidFill>
                  <a:schemeClr val="bg1"/>
                </a:solidFill>
              </a:rPr>
              <a:t>Jak luštěniny upravovat </a:t>
            </a:r>
            <a:r>
              <a:rPr lang="cs-CZ" dirty="0">
                <a:solidFill>
                  <a:schemeClr val="bg1"/>
                </a:solidFill>
              </a:rPr>
              <a:t>a zařazovat do jídelníčku: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Namáčením a opakovaným slíváním vody</a:t>
            </a:r>
            <a:r>
              <a:rPr lang="cs-CZ" dirty="0">
                <a:solidFill>
                  <a:schemeClr val="bg1"/>
                </a:solidFill>
              </a:rPr>
              <a:t> se z luštěnin uvolňují obtížně stravitelné oligosacharidy, které způsobují nadýmání.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Naklíčení luštěnin </a:t>
            </a:r>
            <a:r>
              <a:rPr lang="cs-CZ" dirty="0">
                <a:solidFill>
                  <a:schemeClr val="bg1"/>
                </a:solidFill>
              </a:rPr>
              <a:t>opět usnadňuje jejich zpracování v trávícím traktu. Navíc se navyšuje obsah vitamínu C a rostlinných enzymů.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Luštěniny by se měly obecně vařit alespoň 5-10 min bez pokličky a vývar z nich by se měl slívat, pokud chceme maximálně snížit nadýmání.</a:t>
            </a:r>
          </a:p>
          <a:p>
            <a:r>
              <a:rPr lang="cs-CZ" dirty="0">
                <a:solidFill>
                  <a:schemeClr val="bg1"/>
                </a:solidFill>
              </a:rPr>
              <a:t>Lidské tělo má </a:t>
            </a:r>
            <a:r>
              <a:rPr lang="cs-CZ" b="1" dirty="0">
                <a:solidFill>
                  <a:schemeClr val="bg1"/>
                </a:solidFill>
              </a:rPr>
              <a:t>k dispozici velice malé množství enzymů schopných trávit oligosacharidy obsažené v luštěninách</a:t>
            </a:r>
            <a:r>
              <a:rPr lang="cs-CZ" dirty="0">
                <a:solidFill>
                  <a:schemeClr val="bg1"/>
                </a:solidFill>
              </a:rPr>
              <a:t>, proto je potřeba luštěniny pravidelně konzumovat. Pravidelná konzumace vede k adaptaci trávícího systému. Dochází ke zvýšené tvorbě enzymů a navyšují se i počty mikroorganismů </a:t>
            </a:r>
            <a:r>
              <a:rPr lang="cs-CZ" dirty="0" err="1">
                <a:solidFill>
                  <a:schemeClr val="bg1"/>
                </a:solidFill>
              </a:rPr>
              <a:t>mikrobioty</a:t>
            </a:r>
            <a:r>
              <a:rPr lang="cs-CZ" dirty="0">
                <a:solidFill>
                  <a:schemeClr val="bg1"/>
                </a:solidFill>
              </a:rPr>
              <a:t>, schopné tyto sacharidy využít.</a:t>
            </a:r>
          </a:p>
        </p:txBody>
      </p:sp>
    </p:spTree>
    <p:extLst>
      <p:ext uri="{BB962C8B-B14F-4D97-AF65-F5344CB8AC3E}">
        <p14:creationId xmlns:p14="http://schemas.microsoft.com/office/powerpoint/2010/main" val="7492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Luštěniny</a:t>
            </a:r>
            <a:endParaRPr lang="cs-CZ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02313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Polévky, kaše a </a:t>
            </a:r>
            <a:r>
              <a:rPr lang="cs-CZ" dirty="0" err="1">
                <a:solidFill>
                  <a:schemeClr val="bg1"/>
                </a:solidFill>
              </a:rPr>
              <a:t>sálty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Obrázek 5" descr="Obsah obrázku jídlo, mísa, stůl, talíř&#10;&#10;Popis vygenerován s velmi vysokou mírou spolehlivosti">
            <a:extLst>
              <a:ext uri="{FF2B5EF4-FFF2-40B4-BE49-F238E27FC236}">
                <a16:creationId xmlns:a16="http://schemas.microsoft.com/office/drawing/2014/main" id="{6971E5DC-F498-468C-B89D-CAB19CEDB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6" y="2686050"/>
            <a:ext cx="2514600" cy="1885950"/>
          </a:xfrm>
          <a:prstGeom prst="rect">
            <a:avLst/>
          </a:prstGeom>
        </p:spPr>
      </p:pic>
      <p:pic>
        <p:nvPicPr>
          <p:cNvPr id="11" name="Obrázek 10" descr="Obsah obrázku jídlo, talíř, stůl, mísa&#10;&#10;Popis vygenerován s velmi vysokou mírou spolehlivosti">
            <a:extLst>
              <a:ext uri="{FF2B5EF4-FFF2-40B4-BE49-F238E27FC236}">
                <a16:creationId xmlns:a16="http://schemas.microsoft.com/office/drawing/2014/main" id="{8783F98C-45E1-4C3B-981D-ACEABE3C6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7" y="4657724"/>
            <a:ext cx="2514600" cy="1885950"/>
          </a:xfrm>
          <a:prstGeom prst="rect">
            <a:avLst/>
          </a:prstGeom>
        </p:spPr>
      </p:pic>
      <p:pic>
        <p:nvPicPr>
          <p:cNvPr id="13" name="Obrázek 12" descr="Obsah obrázku jídlo, talíř, stůl, interiér&#10;&#10;Popis vygenerován s velmi vysokou mírou spolehlivosti">
            <a:extLst>
              <a:ext uri="{FF2B5EF4-FFF2-40B4-BE49-F238E27FC236}">
                <a16:creationId xmlns:a16="http://schemas.microsoft.com/office/drawing/2014/main" id="{B06BA14E-2EFC-43DA-ADA0-A16A6A09C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98" y="2686050"/>
            <a:ext cx="2514601" cy="1885951"/>
          </a:xfrm>
          <a:prstGeom prst="rect">
            <a:avLst/>
          </a:prstGeom>
        </p:spPr>
      </p:pic>
      <p:pic>
        <p:nvPicPr>
          <p:cNvPr id="15" name="Obrázek 14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511407A0-EAC3-41B9-B734-558A67C1B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98" y="4657724"/>
            <a:ext cx="2518798" cy="188595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593D2E8-2169-4688-BE27-FC8DEBA2E64A}"/>
              </a:ext>
            </a:extLst>
          </p:cNvPr>
          <p:cNvSpPr txBox="1"/>
          <p:nvPr/>
        </p:nvSpPr>
        <p:spPr>
          <a:xfrm>
            <a:off x="2809876" y="2686050"/>
            <a:ext cx="25539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Polévka z naklíčených </a:t>
            </a:r>
          </a:p>
          <a:p>
            <a:r>
              <a:rPr lang="cs-CZ" sz="1400" dirty="0">
                <a:solidFill>
                  <a:schemeClr val="bg1"/>
                </a:solidFill>
              </a:rPr>
              <a:t>mungo fazolí s celozrnnými </a:t>
            </a:r>
          </a:p>
          <a:p>
            <a:r>
              <a:rPr lang="cs-CZ" sz="1400" dirty="0">
                <a:solidFill>
                  <a:schemeClr val="bg1"/>
                </a:solidFill>
              </a:rPr>
              <a:t>nudlemi a </a:t>
            </a:r>
            <a:r>
              <a:rPr lang="cs-CZ" sz="1400" dirty="0" err="1">
                <a:solidFill>
                  <a:schemeClr val="bg1"/>
                </a:solidFill>
              </a:rPr>
              <a:t>cheddarem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9CA40DD-ACAB-4F46-BBA4-35DE8E39D986}"/>
              </a:ext>
            </a:extLst>
          </p:cNvPr>
          <p:cNvSpPr txBox="1"/>
          <p:nvPr/>
        </p:nvSpPr>
        <p:spPr>
          <a:xfrm>
            <a:off x="2809876" y="4657723"/>
            <a:ext cx="24609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Polévka ze žlutého hrachu</a:t>
            </a:r>
          </a:p>
          <a:p>
            <a:r>
              <a:rPr lang="cs-CZ" sz="1400" dirty="0">
                <a:solidFill>
                  <a:schemeClr val="bg1"/>
                </a:solidFill>
              </a:rPr>
              <a:t>s krutony, parmezánem</a:t>
            </a:r>
          </a:p>
          <a:p>
            <a:r>
              <a:rPr lang="cs-CZ" sz="1400" dirty="0">
                <a:solidFill>
                  <a:schemeClr val="bg1"/>
                </a:solidFill>
              </a:rPr>
              <a:t>a dýňovým olejem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2A9E8B4-A8BA-4227-B3CC-0AF3961CF3E6}"/>
              </a:ext>
            </a:extLst>
          </p:cNvPr>
          <p:cNvSpPr txBox="1"/>
          <p:nvPr/>
        </p:nvSpPr>
        <p:spPr>
          <a:xfrm>
            <a:off x="7810499" y="2686050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Dhál</a:t>
            </a:r>
            <a:r>
              <a:rPr lang="cs-CZ" sz="1400" dirty="0">
                <a:solidFill>
                  <a:schemeClr val="bg1"/>
                </a:solidFill>
              </a:rPr>
              <a:t> ze žlutého hrachu </a:t>
            </a:r>
          </a:p>
          <a:p>
            <a:r>
              <a:rPr lang="cs-CZ" sz="1400" dirty="0">
                <a:solidFill>
                  <a:schemeClr val="bg1"/>
                </a:solidFill>
              </a:rPr>
              <a:t>a naklíčených mungo fazolí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ED1415A-4176-49FA-AFD1-EEF3797E54C1}"/>
              </a:ext>
            </a:extLst>
          </p:cNvPr>
          <p:cNvSpPr txBox="1"/>
          <p:nvPr/>
        </p:nvSpPr>
        <p:spPr>
          <a:xfrm>
            <a:off x="7810499" y="4657723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Salát z naklíčených </a:t>
            </a:r>
          </a:p>
          <a:p>
            <a:r>
              <a:rPr lang="cs-CZ" sz="1400" dirty="0">
                <a:solidFill>
                  <a:schemeClr val="bg1"/>
                </a:solidFill>
              </a:rPr>
              <a:t>mungo fazolí</a:t>
            </a:r>
          </a:p>
        </p:txBody>
      </p:sp>
    </p:spTree>
    <p:extLst>
      <p:ext uri="{BB962C8B-B14F-4D97-AF65-F5344CB8AC3E}">
        <p14:creationId xmlns:p14="http://schemas.microsoft.com/office/powerpoint/2010/main" val="30729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Příkladový jídelníček</a:t>
            </a:r>
            <a:endParaRPr lang="cs-CZ" i="1" dirty="0"/>
          </a:p>
        </p:txBody>
      </p:sp>
      <p:pic>
        <p:nvPicPr>
          <p:cNvPr id="8" name="Obrázek 7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A5ABFCF5-45FE-48E0-9DA5-F3DDEFF4A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2343150"/>
            <a:ext cx="2400300" cy="1800225"/>
          </a:xfrm>
          <a:prstGeom prst="rect">
            <a:avLst/>
          </a:prstGeom>
        </p:spPr>
      </p:pic>
      <p:pic>
        <p:nvPicPr>
          <p:cNvPr id="10" name="Obrázek 9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82623406-25BF-43DB-B9F8-05D73DE1D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6" y="2543176"/>
            <a:ext cx="1600199" cy="160019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93DB67-AD47-4468-B9C4-394E458715D5}"/>
              </a:ext>
            </a:extLst>
          </p:cNvPr>
          <p:cNvSpPr txBox="1"/>
          <p:nvPr/>
        </p:nvSpPr>
        <p:spPr>
          <a:xfrm>
            <a:off x="409576" y="203537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Snídaně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CD7F39-6901-445A-805D-AF06CAFE0177}"/>
              </a:ext>
            </a:extLst>
          </p:cNvPr>
          <p:cNvSpPr txBox="1"/>
          <p:nvPr/>
        </p:nvSpPr>
        <p:spPr>
          <a:xfrm>
            <a:off x="409576" y="4701779"/>
            <a:ext cx="3395481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hodnoty: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Energie</a:t>
            </a:r>
            <a:r>
              <a:rPr lang="cs-CZ" sz="1400" dirty="0">
                <a:solidFill>
                  <a:schemeClr val="bg1"/>
                </a:solidFill>
              </a:rPr>
              <a:t> – 645 kcal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Bílkoviny</a:t>
            </a:r>
            <a:r>
              <a:rPr lang="cs-CZ" sz="1400" dirty="0">
                <a:solidFill>
                  <a:schemeClr val="bg1"/>
                </a:solidFill>
              </a:rPr>
              <a:t> – 22,8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Sacharidy</a:t>
            </a:r>
            <a:r>
              <a:rPr lang="cs-CZ" sz="1400" dirty="0">
                <a:solidFill>
                  <a:schemeClr val="bg1"/>
                </a:solidFill>
              </a:rPr>
              <a:t> – 45,1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cukry – 19,1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Tuky</a:t>
            </a:r>
            <a:r>
              <a:rPr lang="cs-CZ" sz="1400" dirty="0">
                <a:solidFill>
                  <a:schemeClr val="bg1"/>
                </a:solidFill>
              </a:rPr>
              <a:t> – 39,9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nasycené MK – 7,7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</a:t>
            </a:r>
            <a:r>
              <a:rPr lang="cs-CZ" sz="1400" dirty="0" err="1">
                <a:solidFill>
                  <a:schemeClr val="bg1"/>
                </a:solidFill>
              </a:rPr>
              <a:t>mononenasycené</a:t>
            </a:r>
            <a:r>
              <a:rPr lang="cs-CZ" sz="1400" dirty="0">
                <a:solidFill>
                  <a:schemeClr val="bg1"/>
                </a:solidFill>
              </a:rPr>
              <a:t> MK – 22,5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polynenasycené MK – 4,8 g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C43F66-6238-4313-884A-DF133923DB7E}"/>
              </a:ext>
            </a:extLst>
          </p:cNvPr>
          <p:cNvSpPr txBox="1"/>
          <p:nvPr/>
        </p:nvSpPr>
        <p:spPr>
          <a:xfrm>
            <a:off x="409576" y="4189542"/>
            <a:ext cx="265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Celozrnný toast s avokádem</a:t>
            </a:r>
          </a:p>
          <a:p>
            <a:r>
              <a:rPr lang="cs-CZ" sz="1400" dirty="0">
                <a:solidFill>
                  <a:schemeClr val="bg1"/>
                </a:solidFill>
              </a:rPr>
              <a:t>a vejci + pomerančový džus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0A9035F-320C-4753-9297-6850DE2E2078}"/>
              </a:ext>
            </a:extLst>
          </p:cNvPr>
          <p:cNvSpPr txBox="1"/>
          <p:nvPr/>
        </p:nvSpPr>
        <p:spPr>
          <a:xfrm>
            <a:off x="6205357" y="2035373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Svačina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4F1228F-4939-4B44-B317-104615A4E529}"/>
              </a:ext>
            </a:extLst>
          </p:cNvPr>
          <p:cNvSpPr txBox="1"/>
          <p:nvPr/>
        </p:nvSpPr>
        <p:spPr>
          <a:xfrm>
            <a:off x="6205357" y="4701779"/>
            <a:ext cx="3296095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hodnoty: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Energie</a:t>
            </a:r>
            <a:r>
              <a:rPr lang="cs-CZ" sz="1400" dirty="0">
                <a:solidFill>
                  <a:schemeClr val="bg1"/>
                </a:solidFill>
              </a:rPr>
              <a:t> – 369 kcal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Bílkoviny</a:t>
            </a:r>
            <a:r>
              <a:rPr lang="cs-CZ" sz="1400" dirty="0">
                <a:solidFill>
                  <a:schemeClr val="bg1"/>
                </a:solidFill>
              </a:rPr>
              <a:t> – 8,5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Sacharidy</a:t>
            </a:r>
            <a:r>
              <a:rPr lang="cs-CZ" sz="1400" dirty="0">
                <a:solidFill>
                  <a:schemeClr val="bg1"/>
                </a:solidFill>
              </a:rPr>
              <a:t> – 43,2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cukry – 30,1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Tuky</a:t>
            </a:r>
            <a:r>
              <a:rPr lang="cs-CZ" sz="1400" dirty="0">
                <a:solidFill>
                  <a:schemeClr val="bg1"/>
                </a:solidFill>
              </a:rPr>
              <a:t> – 18,5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nasycené MK – 3,8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</a:t>
            </a:r>
            <a:r>
              <a:rPr lang="cs-CZ" sz="1400" dirty="0" err="1">
                <a:solidFill>
                  <a:schemeClr val="bg1"/>
                </a:solidFill>
              </a:rPr>
              <a:t>mononenasycené</a:t>
            </a:r>
            <a:r>
              <a:rPr lang="cs-CZ" sz="1400" dirty="0">
                <a:solidFill>
                  <a:schemeClr val="bg1"/>
                </a:solidFill>
              </a:rPr>
              <a:t> MK – 7,8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polynenasycené MK – 2,5 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501F81D-9417-45B9-B40B-ACA52C8E46D4}"/>
              </a:ext>
            </a:extLst>
          </p:cNvPr>
          <p:cNvSpPr txBox="1"/>
          <p:nvPr/>
        </p:nvSpPr>
        <p:spPr>
          <a:xfrm>
            <a:off x="6205357" y="4189542"/>
            <a:ext cx="2759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Banán, ovoce, velká hrst kešu</a:t>
            </a:r>
          </a:p>
          <a:p>
            <a:r>
              <a:rPr lang="cs-CZ" sz="1400" dirty="0">
                <a:solidFill>
                  <a:schemeClr val="bg1"/>
                </a:solidFill>
              </a:rPr>
              <a:t>+ makové mléko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481A217C-71A9-419A-AF6C-2157DCE8D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57" y="2343150"/>
            <a:ext cx="2400300" cy="1800225"/>
          </a:xfrm>
          <a:prstGeom prst="rect">
            <a:avLst/>
          </a:prstGeom>
        </p:spPr>
      </p:pic>
      <p:pic>
        <p:nvPicPr>
          <p:cNvPr id="22" name="Obrázek 21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1B6097E0-CA29-44B9-9E70-7BEAA62EF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57" y="2327148"/>
            <a:ext cx="2400300" cy="1816227"/>
          </a:xfrm>
          <a:prstGeom prst="rect">
            <a:avLst/>
          </a:prstGeom>
        </p:spPr>
      </p:pic>
      <p:pic>
        <p:nvPicPr>
          <p:cNvPr id="24" name="Obrázek 23" descr="Obsah obrázku interiér, jídlo&#10;&#10;Popis vygenerován s vysokou mírou spolehlivosti">
            <a:extLst>
              <a:ext uri="{FF2B5EF4-FFF2-40B4-BE49-F238E27FC236}">
                <a16:creationId xmlns:a16="http://schemas.microsoft.com/office/drawing/2014/main" id="{4D1D365F-74EB-4DE7-836F-9621F63F7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91" y="3481792"/>
            <a:ext cx="1485720" cy="9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hygienické potřeby, vsedě, interiér, pleťový krém&#10;&#10;Popis vygenerován s vysokou mírou spolehlivosti">
            <a:extLst>
              <a:ext uri="{FF2B5EF4-FFF2-40B4-BE49-F238E27FC236}">
                <a16:creationId xmlns:a16="http://schemas.microsoft.com/office/drawing/2014/main" id="{2D4A25B2-557D-4966-9F72-2B9A470DE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89" y="2021470"/>
            <a:ext cx="2021397" cy="202139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Příkladový jídelníček</a:t>
            </a:r>
            <a:endParaRPr lang="cs-CZ" i="1" dirty="0"/>
          </a:p>
        </p:txBody>
      </p:sp>
      <p:pic>
        <p:nvPicPr>
          <p:cNvPr id="14" name="Obrázek 13" descr="Obsah obrázku exteriér, kolo, budova, osoba&#10;&#10;Popis vygenerován s velmi vysokou mírou spolehlivosti">
            <a:extLst>
              <a:ext uri="{FF2B5EF4-FFF2-40B4-BE49-F238E27FC236}">
                <a16:creationId xmlns:a16="http://schemas.microsoft.com/office/drawing/2014/main" id="{08891661-E79B-4A80-8BA2-A11EC8D50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9" y="2965057"/>
            <a:ext cx="4781694" cy="295275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215BDDC-33D4-42F9-B083-17087D496DC0}"/>
              </a:ext>
            </a:extLst>
          </p:cNvPr>
          <p:cNvSpPr txBox="1"/>
          <p:nvPr/>
        </p:nvSpPr>
        <p:spPr>
          <a:xfrm>
            <a:off x="6205357" y="2035373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Svačina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12F123-8584-4E47-8BCC-415EF781F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27" y="2404984"/>
            <a:ext cx="791362" cy="1426347"/>
          </a:xfrm>
          <a:prstGeom prst="rect">
            <a:avLst/>
          </a:prstGeom>
        </p:spPr>
      </p:pic>
      <p:pic>
        <p:nvPicPr>
          <p:cNvPr id="9" name="Obrázek 8" descr="Obsah obrázku hrníček, káva, stůl, vsedě&#10;&#10;Popis vygenerován s velmi vysokou mírou spolehlivosti">
            <a:extLst>
              <a:ext uri="{FF2B5EF4-FFF2-40B4-BE49-F238E27FC236}">
                <a16:creationId xmlns:a16="http://schemas.microsoft.com/office/drawing/2014/main" id="{EC6139D6-3AAD-476A-8C60-43C296439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89" y="2560178"/>
            <a:ext cx="1245986" cy="124598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8CB9C8B0-B397-4002-8494-C29FA2649BC0}"/>
              </a:ext>
            </a:extLst>
          </p:cNvPr>
          <p:cNvSpPr txBox="1"/>
          <p:nvPr/>
        </p:nvSpPr>
        <p:spPr>
          <a:xfrm>
            <a:off x="6205357" y="4164883"/>
            <a:ext cx="2045753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hodnoty: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Energie</a:t>
            </a:r>
            <a:r>
              <a:rPr lang="cs-CZ" sz="1400" dirty="0">
                <a:solidFill>
                  <a:schemeClr val="bg1"/>
                </a:solidFill>
              </a:rPr>
              <a:t> – 224 kcal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Bílkoviny</a:t>
            </a:r>
            <a:r>
              <a:rPr lang="cs-CZ" sz="1400" dirty="0">
                <a:solidFill>
                  <a:schemeClr val="bg1"/>
                </a:solidFill>
              </a:rPr>
              <a:t> – 12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Sacharidy</a:t>
            </a:r>
            <a:r>
              <a:rPr lang="cs-CZ" sz="1400" dirty="0">
                <a:solidFill>
                  <a:schemeClr val="bg1"/>
                </a:solidFill>
              </a:rPr>
              <a:t> – 22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cukry – 17,88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Tuky</a:t>
            </a:r>
            <a:r>
              <a:rPr lang="cs-CZ" sz="1400" dirty="0">
                <a:solidFill>
                  <a:schemeClr val="bg1"/>
                </a:solidFill>
              </a:rPr>
              <a:t> – 14 g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B20B442-66C0-4CAD-BFEF-0BC7434D8EBB}"/>
              </a:ext>
            </a:extLst>
          </p:cNvPr>
          <p:cNvSpPr txBox="1"/>
          <p:nvPr/>
        </p:nvSpPr>
        <p:spPr>
          <a:xfrm>
            <a:off x="6205357" y="3845593"/>
            <a:ext cx="3709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Ovocná kapsička, kokosový krém, BCAA</a:t>
            </a:r>
          </a:p>
        </p:txBody>
      </p:sp>
    </p:spTree>
    <p:extLst>
      <p:ext uri="{BB962C8B-B14F-4D97-AF65-F5344CB8AC3E}">
        <p14:creationId xmlns:p14="http://schemas.microsoft.com/office/powerpoint/2010/main" val="23986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Příkladový jídelníček</a:t>
            </a:r>
            <a:endParaRPr lang="cs-CZ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93DB67-AD47-4468-B9C4-394E458715D5}"/>
              </a:ext>
            </a:extLst>
          </p:cNvPr>
          <p:cNvSpPr txBox="1"/>
          <p:nvPr/>
        </p:nvSpPr>
        <p:spPr>
          <a:xfrm>
            <a:off x="395366" y="203404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Oběd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CD7F39-6901-445A-805D-AF06CAFE0177}"/>
              </a:ext>
            </a:extLst>
          </p:cNvPr>
          <p:cNvSpPr txBox="1"/>
          <p:nvPr/>
        </p:nvSpPr>
        <p:spPr>
          <a:xfrm>
            <a:off x="395366" y="4700449"/>
            <a:ext cx="3395481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 pro </a:t>
            </a:r>
            <a:r>
              <a:rPr lang="cs-CZ" sz="1400" dirty="0" err="1">
                <a:solidFill>
                  <a:schemeClr val="bg1"/>
                </a:solidFill>
              </a:rPr>
              <a:t>Bún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bò</a:t>
            </a:r>
            <a:r>
              <a:rPr lang="cs-CZ" sz="1400" dirty="0">
                <a:solidFill>
                  <a:schemeClr val="bg1"/>
                </a:solidFill>
              </a:rPr>
              <a:t> Nam </a:t>
            </a:r>
            <a:r>
              <a:rPr lang="cs-CZ" sz="1400" dirty="0" err="1">
                <a:solidFill>
                  <a:schemeClr val="bg1"/>
                </a:solidFill>
              </a:rPr>
              <a:t>Bộ</a:t>
            </a:r>
            <a:r>
              <a:rPr lang="cs-CZ" sz="1400" dirty="0">
                <a:solidFill>
                  <a:schemeClr val="bg1"/>
                </a:solidFill>
              </a:rPr>
              <a:t>:</a:t>
            </a:r>
          </a:p>
          <a:p>
            <a:r>
              <a:rPr lang="cs-CZ" sz="1400" b="1" dirty="0"/>
              <a:t>Energie</a:t>
            </a:r>
            <a:r>
              <a:rPr lang="cs-CZ" sz="1400" dirty="0"/>
              <a:t> – 808 kcal</a:t>
            </a:r>
          </a:p>
          <a:p>
            <a:r>
              <a:rPr lang="cs-CZ" sz="1400" b="1" dirty="0"/>
              <a:t>Bílkoviny</a:t>
            </a:r>
            <a:r>
              <a:rPr lang="cs-CZ" sz="1400" dirty="0"/>
              <a:t> - 35,8 g</a:t>
            </a:r>
            <a:br>
              <a:rPr lang="cs-CZ" sz="1400" dirty="0"/>
            </a:br>
            <a:r>
              <a:rPr lang="cs-CZ" sz="1400" b="1" dirty="0"/>
              <a:t>Sacharidy</a:t>
            </a:r>
            <a:r>
              <a:rPr lang="cs-CZ" sz="1400" dirty="0"/>
              <a:t> - 91 g</a:t>
            </a:r>
            <a:br>
              <a:rPr lang="cs-CZ" sz="1400" dirty="0"/>
            </a:br>
            <a:r>
              <a:rPr lang="cs-CZ" sz="1400" dirty="0"/>
              <a:t>Z toho cukry - 3,6 g</a:t>
            </a:r>
            <a:br>
              <a:rPr lang="cs-CZ" sz="1400" dirty="0"/>
            </a:br>
            <a:r>
              <a:rPr lang="cs-CZ" sz="1400" b="1" dirty="0"/>
              <a:t>Tuky</a:t>
            </a:r>
            <a:r>
              <a:rPr lang="cs-CZ" sz="1400" dirty="0"/>
              <a:t> - 33,2 g</a:t>
            </a:r>
            <a:br>
              <a:rPr lang="cs-CZ" sz="1400" dirty="0"/>
            </a:br>
            <a:r>
              <a:rPr lang="cs-CZ" sz="1400" dirty="0"/>
              <a:t>Z toho nasycené MK - 9,1 g</a:t>
            </a:r>
            <a:br>
              <a:rPr lang="cs-CZ" sz="1400" dirty="0"/>
            </a:br>
            <a:r>
              <a:rPr lang="cs-CZ" sz="1400" dirty="0"/>
              <a:t>Z toho </a:t>
            </a:r>
            <a:r>
              <a:rPr lang="cs-CZ" sz="1400" dirty="0" err="1"/>
              <a:t>mononenasycené</a:t>
            </a:r>
            <a:r>
              <a:rPr lang="cs-CZ" sz="1400" dirty="0"/>
              <a:t> MK - 9,4 g</a:t>
            </a:r>
            <a:br>
              <a:rPr lang="cs-CZ" sz="1400" dirty="0"/>
            </a:br>
            <a:r>
              <a:rPr lang="cs-CZ" sz="1400" dirty="0"/>
              <a:t>Z toho polynenasycené MK - 6,8 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C43F66-6238-4313-884A-DF133923DB7E}"/>
              </a:ext>
            </a:extLst>
          </p:cNvPr>
          <p:cNvSpPr txBox="1"/>
          <p:nvPr/>
        </p:nvSpPr>
        <p:spPr>
          <a:xfrm>
            <a:off x="395366" y="4188212"/>
            <a:ext cx="314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Bún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bò</a:t>
            </a:r>
            <a:r>
              <a:rPr lang="cs-CZ" sz="1400" dirty="0">
                <a:solidFill>
                  <a:schemeClr val="bg1"/>
                </a:solidFill>
              </a:rPr>
              <a:t> Nam </a:t>
            </a:r>
            <a:r>
              <a:rPr lang="cs-CZ" sz="1400" dirty="0" err="1">
                <a:solidFill>
                  <a:schemeClr val="bg1"/>
                </a:solidFill>
              </a:rPr>
              <a:t>Bộ</a:t>
            </a:r>
            <a:endParaRPr lang="cs-CZ" sz="1400" dirty="0">
              <a:solidFill>
                <a:schemeClr val="bg1"/>
              </a:solidFill>
            </a:endParaRPr>
          </a:p>
          <a:p>
            <a:r>
              <a:rPr lang="cs-CZ" sz="1400" dirty="0">
                <a:solidFill>
                  <a:schemeClr val="bg1"/>
                </a:solidFill>
              </a:rPr>
              <a:t>+ Krém z řepy a kořenové zeleniny</a:t>
            </a:r>
          </a:p>
        </p:txBody>
      </p:sp>
      <p:pic>
        <p:nvPicPr>
          <p:cNvPr id="4" name="Obrázek 3" descr="Obsah obrázku talíř, jídlo, stůl, mísa&#10;&#10;Popis vygenerován s velmi vysokou mírou spolehlivosti">
            <a:extLst>
              <a:ext uri="{FF2B5EF4-FFF2-40B4-BE49-F238E27FC236}">
                <a16:creationId xmlns:a16="http://schemas.microsoft.com/office/drawing/2014/main" id="{F641E569-0785-46EA-A995-74F560777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9" y="2341820"/>
            <a:ext cx="2400300" cy="1800225"/>
          </a:xfrm>
          <a:prstGeom prst="rect">
            <a:avLst/>
          </a:prstGeom>
        </p:spPr>
      </p:pic>
      <p:pic>
        <p:nvPicPr>
          <p:cNvPr id="6" name="Obrázek 5" descr="Obsah obrázku jídlo, talíř, mísa, stůl&#10;&#10;Popis vygenerován s velmi vysokou mírou spolehlivosti">
            <a:extLst>
              <a:ext uri="{FF2B5EF4-FFF2-40B4-BE49-F238E27FC236}">
                <a16:creationId xmlns:a16="http://schemas.microsoft.com/office/drawing/2014/main" id="{3695FA37-3698-48CA-8F26-B8B22E7FE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09" y="2341820"/>
            <a:ext cx="2400300" cy="1800225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A7114E1D-F31C-4B0B-87B3-CFEE1467FDC5}"/>
              </a:ext>
            </a:extLst>
          </p:cNvPr>
          <p:cNvSpPr txBox="1"/>
          <p:nvPr/>
        </p:nvSpPr>
        <p:spPr>
          <a:xfrm>
            <a:off x="3838473" y="4700449"/>
            <a:ext cx="2938642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 pro polévku:</a:t>
            </a:r>
          </a:p>
          <a:p>
            <a:r>
              <a:rPr lang="cs-CZ" sz="1400" b="1" dirty="0"/>
              <a:t>Energie</a:t>
            </a:r>
            <a:r>
              <a:rPr lang="cs-CZ" sz="1400" dirty="0"/>
              <a:t> - 132 kcal </a:t>
            </a:r>
            <a:br>
              <a:rPr lang="cs-CZ" sz="1400" dirty="0"/>
            </a:br>
            <a:r>
              <a:rPr lang="cs-CZ" sz="1400" b="1" dirty="0"/>
              <a:t>Bílkoviny</a:t>
            </a:r>
            <a:r>
              <a:rPr lang="cs-CZ" sz="1400" dirty="0"/>
              <a:t> – 4,4 g</a:t>
            </a:r>
            <a:br>
              <a:rPr lang="cs-CZ" sz="1400" dirty="0"/>
            </a:br>
            <a:r>
              <a:rPr lang="cs-CZ" sz="1400" b="1" dirty="0"/>
              <a:t>Sacharidy</a:t>
            </a:r>
            <a:r>
              <a:rPr lang="cs-CZ" sz="1400" dirty="0"/>
              <a:t> – 25,1 g</a:t>
            </a:r>
            <a:br>
              <a:rPr lang="cs-CZ" sz="1400" dirty="0"/>
            </a:br>
            <a:r>
              <a:rPr lang="cs-CZ" sz="1400" dirty="0"/>
              <a:t>Z toho cukry – 9,9 g</a:t>
            </a:r>
            <a:br>
              <a:rPr lang="cs-CZ" sz="1400" dirty="0"/>
            </a:br>
            <a:r>
              <a:rPr lang="cs-CZ" sz="1400" b="1" dirty="0"/>
              <a:t>Tuky</a:t>
            </a:r>
            <a:r>
              <a:rPr lang="cs-CZ" sz="1400" dirty="0"/>
              <a:t> – 0,8 g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tráva, exteriér, obloha, osoba&#10;&#10;Popis vygenerován s velmi vysokou mírou spolehlivosti">
            <a:extLst>
              <a:ext uri="{FF2B5EF4-FFF2-40B4-BE49-F238E27FC236}">
                <a16:creationId xmlns:a16="http://schemas.microsoft.com/office/drawing/2014/main" id="{2376C512-69A4-479D-BAE4-82802091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41" y="2597537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Příkladový jídelníček</a:t>
            </a:r>
            <a:endParaRPr lang="cs-CZ" i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0A9035F-320C-4753-9297-6850DE2E2078}"/>
              </a:ext>
            </a:extLst>
          </p:cNvPr>
          <p:cNvSpPr txBox="1"/>
          <p:nvPr/>
        </p:nvSpPr>
        <p:spPr>
          <a:xfrm>
            <a:off x="361392" y="2016323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Svačina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4F1228F-4939-4B44-B317-104615A4E529}"/>
              </a:ext>
            </a:extLst>
          </p:cNvPr>
          <p:cNvSpPr txBox="1"/>
          <p:nvPr/>
        </p:nvSpPr>
        <p:spPr>
          <a:xfrm>
            <a:off x="361392" y="4682729"/>
            <a:ext cx="2773516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 pro tyčinku:</a:t>
            </a:r>
          </a:p>
          <a:p>
            <a:r>
              <a:rPr lang="cs-CZ" sz="1400" b="1" dirty="0"/>
              <a:t>Energie</a:t>
            </a:r>
            <a:r>
              <a:rPr lang="cs-CZ" sz="1400" dirty="0"/>
              <a:t> - 222,7 kcal </a:t>
            </a:r>
            <a:br>
              <a:rPr lang="cs-CZ" sz="1400" dirty="0"/>
            </a:br>
            <a:r>
              <a:rPr lang="cs-CZ" sz="1400" b="1" dirty="0"/>
              <a:t>Bílkoviny</a:t>
            </a:r>
            <a:r>
              <a:rPr lang="cs-CZ" sz="1400" dirty="0"/>
              <a:t> - 10 g</a:t>
            </a:r>
            <a:br>
              <a:rPr lang="cs-CZ" sz="1400" dirty="0"/>
            </a:br>
            <a:r>
              <a:rPr lang="cs-CZ" sz="1400" b="1" dirty="0"/>
              <a:t>Sacharidy</a:t>
            </a:r>
            <a:r>
              <a:rPr lang="cs-CZ" sz="1400" dirty="0"/>
              <a:t> - 30 g</a:t>
            </a:r>
            <a:br>
              <a:rPr lang="cs-CZ" sz="1400" dirty="0"/>
            </a:br>
            <a:r>
              <a:rPr lang="cs-CZ" sz="1400" dirty="0"/>
              <a:t>Z toho cukry - 27 g</a:t>
            </a:r>
            <a:br>
              <a:rPr lang="cs-CZ" sz="1400" dirty="0"/>
            </a:br>
            <a:r>
              <a:rPr lang="cs-CZ" sz="1400" b="1" dirty="0"/>
              <a:t>Tuky</a:t>
            </a:r>
            <a:r>
              <a:rPr lang="cs-CZ" sz="1400" dirty="0"/>
              <a:t> - 5,6 g</a:t>
            </a:r>
            <a:br>
              <a:rPr lang="cs-CZ" sz="1400" dirty="0"/>
            </a:br>
            <a:r>
              <a:rPr lang="cs-CZ" sz="1400" dirty="0"/>
              <a:t>Z toho nasycené MK - 4 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501F81D-9417-45B9-B40B-ACA52C8E46D4}"/>
              </a:ext>
            </a:extLst>
          </p:cNvPr>
          <p:cNvSpPr txBox="1"/>
          <p:nvPr/>
        </p:nvSpPr>
        <p:spPr>
          <a:xfrm>
            <a:off x="361392" y="4170492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Domácí </a:t>
            </a:r>
            <a:r>
              <a:rPr lang="cs-CZ" sz="1400" dirty="0" err="1">
                <a:solidFill>
                  <a:schemeClr val="bg1"/>
                </a:solidFill>
              </a:rPr>
              <a:t>energetická-proteinová</a:t>
            </a:r>
            <a:r>
              <a:rPr lang="cs-CZ" sz="1400" dirty="0">
                <a:solidFill>
                  <a:schemeClr val="bg1"/>
                </a:solidFill>
              </a:rPr>
              <a:t> tyčinka</a:t>
            </a:r>
          </a:p>
          <a:p>
            <a:r>
              <a:rPr lang="cs-CZ" sz="1400" dirty="0">
                <a:solidFill>
                  <a:schemeClr val="bg1"/>
                </a:solidFill>
              </a:rPr>
              <a:t>+ Šťáva z červené řepy</a:t>
            </a:r>
          </a:p>
        </p:txBody>
      </p:sp>
      <p:pic>
        <p:nvPicPr>
          <p:cNvPr id="9" name="Obrázek 8" descr="Obsah obrázku dort, čokoláda, kousek, jídlo&#10;&#10;Popis vygenerován s velmi vysokou mírou spolehlivosti">
            <a:extLst>
              <a:ext uri="{FF2B5EF4-FFF2-40B4-BE49-F238E27FC236}">
                <a16:creationId xmlns:a16="http://schemas.microsoft.com/office/drawing/2014/main" id="{8BC0553E-C423-484C-80C7-8C419193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2" y="2324100"/>
            <a:ext cx="2400300" cy="1800225"/>
          </a:xfrm>
          <a:prstGeom prst="rect">
            <a:avLst/>
          </a:prstGeom>
        </p:spPr>
      </p:pic>
      <p:pic>
        <p:nvPicPr>
          <p:cNvPr id="15" name="Obrázek 14" descr="Obsah obrázku interiér, zeď, stůl, vsedě&#10;&#10;Popis vygenerován s velmi vysokou mírou spolehlivosti">
            <a:extLst>
              <a:ext uri="{FF2B5EF4-FFF2-40B4-BE49-F238E27FC236}">
                <a16:creationId xmlns:a16="http://schemas.microsoft.com/office/drawing/2014/main" id="{09322D80-05F6-46BD-A69E-C06BB6C3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92" y="2324099"/>
            <a:ext cx="2400300" cy="1800225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BCC0BF88-239D-47E9-85CB-D7D28E110403}"/>
              </a:ext>
            </a:extLst>
          </p:cNvPr>
          <p:cNvSpPr txBox="1"/>
          <p:nvPr/>
        </p:nvSpPr>
        <p:spPr>
          <a:xfrm>
            <a:off x="3511148" y="4682729"/>
            <a:ext cx="2558714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 pro šťávu:</a:t>
            </a:r>
          </a:p>
          <a:p>
            <a:r>
              <a:rPr lang="cs-CZ" sz="1400" b="1" dirty="0"/>
              <a:t>Energie</a:t>
            </a:r>
            <a:r>
              <a:rPr lang="cs-CZ" sz="1400" dirty="0"/>
              <a:t> - 87 kcal </a:t>
            </a:r>
            <a:br>
              <a:rPr lang="cs-CZ" sz="1400" dirty="0"/>
            </a:br>
            <a:r>
              <a:rPr lang="cs-CZ" sz="1400" b="1" dirty="0"/>
              <a:t>Bílkoviny</a:t>
            </a:r>
            <a:r>
              <a:rPr lang="cs-CZ" sz="1400" dirty="0"/>
              <a:t> – 1,3 g</a:t>
            </a:r>
            <a:br>
              <a:rPr lang="cs-CZ" sz="1400" dirty="0"/>
            </a:br>
            <a:r>
              <a:rPr lang="cs-CZ" sz="1400" b="1" dirty="0"/>
              <a:t>Sacharidy</a:t>
            </a:r>
            <a:r>
              <a:rPr lang="cs-CZ" sz="1400" dirty="0"/>
              <a:t> – 17,3 g</a:t>
            </a:r>
            <a:br>
              <a:rPr lang="cs-CZ" sz="1400" dirty="0"/>
            </a:br>
            <a:r>
              <a:rPr lang="cs-CZ" sz="1400" dirty="0"/>
              <a:t>Z toho cukry – 17,3 g</a:t>
            </a:r>
            <a:br>
              <a:rPr lang="cs-CZ" sz="1400" dirty="0"/>
            </a:br>
            <a:r>
              <a:rPr lang="cs-CZ" sz="1400" b="1" dirty="0"/>
              <a:t>Tuky</a:t>
            </a:r>
            <a:r>
              <a:rPr lang="cs-CZ" sz="1400" dirty="0"/>
              <a:t> – 1,3 g</a:t>
            </a:r>
            <a:br>
              <a:rPr lang="cs-CZ" sz="1400" dirty="0"/>
            </a:br>
            <a:r>
              <a:rPr lang="cs-CZ" sz="1400" dirty="0"/>
              <a:t>Z toho nasycené MK – 0,3 g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0" name="Obrázek 9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80208447-5439-428B-8699-616EB81EE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89" y="2560440"/>
            <a:ext cx="3565070" cy="37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ygienické potřeby, pleťový krém, vsedě, interiér&#10;&#10;Popis vygenerován s vysokou mírou spolehlivosti">
            <a:extLst>
              <a:ext uri="{FF2B5EF4-FFF2-40B4-BE49-F238E27FC236}">
                <a16:creationId xmlns:a16="http://schemas.microsoft.com/office/drawing/2014/main" id="{5F42E604-D273-4EB1-AB28-CC7EB23C2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09" y="2496792"/>
            <a:ext cx="1816227" cy="181622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Příkladový jídelníček</a:t>
            </a:r>
            <a:endParaRPr lang="cs-CZ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93DB67-AD47-4468-B9C4-394E458715D5}"/>
              </a:ext>
            </a:extLst>
          </p:cNvPr>
          <p:cNvSpPr txBox="1"/>
          <p:nvPr/>
        </p:nvSpPr>
        <p:spPr>
          <a:xfrm>
            <a:off x="409576" y="2016323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Večeře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CD7F39-6901-445A-805D-AF06CAFE0177}"/>
              </a:ext>
            </a:extLst>
          </p:cNvPr>
          <p:cNvSpPr txBox="1"/>
          <p:nvPr/>
        </p:nvSpPr>
        <p:spPr>
          <a:xfrm>
            <a:off x="409576" y="4682729"/>
            <a:ext cx="3395481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hodnoty: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Energie</a:t>
            </a:r>
            <a:r>
              <a:rPr lang="cs-CZ" sz="1400" dirty="0">
                <a:solidFill>
                  <a:schemeClr val="bg1"/>
                </a:solidFill>
              </a:rPr>
              <a:t> – 401 kcal</a:t>
            </a:r>
          </a:p>
          <a:p>
            <a:r>
              <a:rPr lang="cs-CZ" sz="1400" b="1" dirty="0" err="1">
                <a:solidFill>
                  <a:schemeClr val="bg1"/>
                </a:solidFill>
              </a:rPr>
              <a:t>Bilkoviny</a:t>
            </a:r>
            <a:r>
              <a:rPr lang="cs-CZ" sz="1400" dirty="0">
                <a:solidFill>
                  <a:schemeClr val="bg1"/>
                </a:solidFill>
              </a:rPr>
              <a:t> – 26,7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Sacharidy</a:t>
            </a:r>
            <a:r>
              <a:rPr lang="cs-CZ" sz="1400" dirty="0">
                <a:solidFill>
                  <a:schemeClr val="bg1"/>
                </a:solidFill>
              </a:rPr>
              <a:t> – 40,4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cukry – 27,7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Tuky</a:t>
            </a:r>
            <a:r>
              <a:rPr lang="cs-CZ" sz="1400" dirty="0">
                <a:solidFill>
                  <a:schemeClr val="bg1"/>
                </a:solidFill>
              </a:rPr>
              <a:t> – 14,3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nasycené MK – 3,4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</a:t>
            </a:r>
            <a:r>
              <a:rPr lang="cs-CZ" sz="1400" dirty="0" err="1">
                <a:solidFill>
                  <a:schemeClr val="bg1"/>
                </a:solidFill>
              </a:rPr>
              <a:t>mononenasycené</a:t>
            </a:r>
            <a:r>
              <a:rPr lang="cs-CZ" sz="1400" dirty="0">
                <a:solidFill>
                  <a:schemeClr val="bg1"/>
                </a:solidFill>
              </a:rPr>
              <a:t> MK – 7,8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polynenasycené MK – 2,5 g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C43F66-6238-4313-884A-DF133923DB7E}"/>
              </a:ext>
            </a:extLst>
          </p:cNvPr>
          <p:cNvSpPr txBox="1"/>
          <p:nvPr/>
        </p:nvSpPr>
        <p:spPr>
          <a:xfrm>
            <a:off x="409576" y="4332417"/>
            <a:ext cx="2759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Banán, ovoce, velká hrst kešu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0A9035F-320C-4753-9297-6850DE2E2078}"/>
              </a:ext>
            </a:extLst>
          </p:cNvPr>
          <p:cNvSpPr txBox="1"/>
          <p:nvPr/>
        </p:nvSpPr>
        <p:spPr>
          <a:xfrm>
            <a:off x="6238317" y="2016323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II. Večeře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501F81D-9417-45B9-B40B-ACA52C8E46D4}"/>
              </a:ext>
            </a:extLst>
          </p:cNvPr>
          <p:cNvSpPr txBox="1"/>
          <p:nvPr/>
        </p:nvSpPr>
        <p:spPr>
          <a:xfrm>
            <a:off x="6238316" y="4170492"/>
            <a:ext cx="595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Pečené brambory se sýrem a vejci</a:t>
            </a:r>
          </a:p>
          <a:p>
            <a:r>
              <a:rPr lang="cs-CZ" sz="1400" dirty="0">
                <a:solidFill>
                  <a:schemeClr val="bg1"/>
                </a:solidFill>
              </a:rPr>
              <a:t>+ Polévka ze žlutého hrachu s krutony, parmezánem a dýňovým o.</a:t>
            </a:r>
          </a:p>
        </p:txBody>
      </p:sp>
      <p:pic>
        <p:nvPicPr>
          <p:cNvPr id="5" name="Obrázek 4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AEDC994F-4682-477D-90E0-437C9D97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77" y="2370267"/>
            <a:ext cx="2400300" cy="1800225"/>
          </a:xfrm>
          <a:prstGeom prst="rect">
            <a:avLst/>
          </a:prstGeom>
        </p:spPr>
      </p:pic>
      <p:pic>
        <p:nvPicPr>
          <p:cNvPr id="19" name="Obrázek 18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A09A3CA9-7C9C-419D-9633-D02A21919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2324100"/>
            <a:ext cx="2400300" cy="1816227"/>
          </a:xfrm>
          <a:prstGeom prst="rect">
            <a:avLst/>
          </a:prstGeom>
        </p:spPr>
      </p:pic>
      <p:pic>
        <p:nvPicPr>
          <p:cNvPr id="20" name="Obrázek 19" descr="Obsah obrázku interiér, jídlo&#10;&#10;Popis vygenerován s vysokou mírou spolehlivosti">
            <a:extLst>
              <a:ext uri="{FF2B5EF4-FFF2-40B4-BE49-F238E27FC236}">
                <a16:creationId xmlns:a16="http://schemas.microsoft.com/office/drawing/2014/main" id="{9956717B-C38A-4775-9CDC-5C8777DEA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80" y="3429000"/>
            <a:ext cx="1485720" cy="94078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9FE2A4D0-019C-4303-97EF-569C187D2BA6}"/>
              </a:ext>
            </a:extLst>
          </p:cNvPr>
          <p:cNvSpPr txBox="1"/>
          <p:nvPr/>
        </p:nvSpPr>
        <p:spPr>
          <a:xfrm>
            <a:off x="5523817" y="4682729"/>
            <a:ext cx="293438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 pro polévku:</a:t>
            </a:r>
          </a:p>
          <a:p>
            <a:r>
              <a:rPr lang="cs-CZ" sz="1400" b="1" dirty="0"/>
              <a:t>Energie</a:t>
            </a:r>
            <a:r>
              <a:rPr lang="cs-CZ" sz="1400" dirty="0"/>
              <a:t> - 290 kcal</a:t>
            </a:r>
            <a:br>
              <a:rPr lang="cs-CZ" sz="1400" dirty="0"/>
            </a:br>
            <a:r>
              <a:rPr lang="cs-CZ" sz="1400" b="1" dirty="0"/>
              <a:t>Bílkoviny</a:t>
            </a:r>
            <a:r>
              <a:rPr lang="cs-CZ" sz="1400" dirty="0"/>
              <a:t> - 18 g</a:t>
            </a:r>
            <a:br>
              <a:rPr lang="cs-CZ" sz="1400" dirty="0"/>
            </a:br>
            <a:r>
              <a:rPr lang="cs-CZ" sz="1400" b="1" dirty="0"/>
              <a:t>Sacharidy</a:t>
            </a:r>
            <a:r>
              <a:rPr lang="cs-CZ" sz="1400" dirty="0"/>
              <a:t> - 41,3 g</a:t>
            </a:r>
            <a:br>
              <a:rPr lang="cs-CZ" sz="1400" dirty="0"/>
            </a:br>
            <a:r>
              <a:rPr lang="cs-CZ" sz="1400" dirty="0"/>
              <a:t>Z toho cukry - 3,6 g</a:t>
            </a:r>
            <a:br>
              <a:rPr lang="cs-CZ" sz="1400" dirty="0"/>
            </a:br>
            <a:r>
              <a:rPr lang="cs-CZ" sz="1400" b="1" dirty="0"/>
              <a:t>Tuky</a:t>
            </a:r>
            <a:r>
              <a:rPr lang="cs-CZ" sz="1400" dirty="0"/>
              <a:t> - 5,9 g</a:t>
            </a:r>
            <a:br>
              <a:rPr lang="cs-CZ" sz="1400" dirty="0"/>
            </a:br>
            <a:r>
              <a:rPr lang="cs-CZ" sz="1400" dirty="0"/>
              <a:t>Z toho nasycené MK - 2,7 g</a:t>
            </a:r>
            <a:br>
              <a:rPr lang="cs-CZ" sz="1400" dirty="0"/>
            </a:br>
            <a:r>
              <a:rPr lang="cs-CZ" sz="1400" dirty="0"/>
              <a:t>Vápník - 250 mg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19C9F3-E979-4717-AF2F-6E8E12E87768}"/>
              </a:ext>
            </a:extLst>
          </p:cNvPr>
          <p:cNvSpPr txBox="1"/>
          <p:nvPr/>
        </p:nvSpPr>
        <p:spPr>
          <a:xfrm>
            <a:off x="8505826" y="4682729"/>
            <a:ext cx="3476624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Nutriční hodnoty pro brambory s vejci: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Energie</a:t>
            </a:r>
            <a:r>
              <a:rPr lang="cs-CZ" sz="1400" dirty="0">
                <a:solidFill>
                  <a:schemeClr val="bg1"/>
                </a:solidFill>
              </a:rPr>
              <a:t> – 458 kcal</a:t>
            </a:r>
          </a:p>
          <a:p>
            <a:r>
              <a:rPr lang="cs-CZ" sz="1400" b="1" dirty="0" err="1">
                <a:solidFill>
                  <a:schemeClr val="bg1"/>
                </a:solidFill>
              </a:rPr>
              <a:t>Bilkoviny</a:t>
            </a:r>
            <a:r>
              <a:rPr lang="cs-CZ" sz="1400" dirty="0">
                <a:solidFill>
                  <a:schemeClr val="bg1"/>
                </a:solidFill>
              </a:rPr>
              <a:t> – 23,7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Sacharidy</a:t>
            </a:r>
            <a:r>
              <a:rPr lang="cs-CZ" sz="1400" dirty="0">
                <a:solidFill>
                  <a:schemeClr val="bg1"/>
                </a:solidFill>
              </a:rPr>
              <a:t> – 20,9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cukry – 0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Tuky</a:t>
            </a:r>
            <a:r>
              <a:rPr lang="cs-CZ" sz="1400" dirty="0">
                <a:solidFill>
                  <a:schemeClr val="bg1"/>
                </a:solidFill>
              </a:rPr>
              <a:t> – 29,8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nasycené MK – 10,7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</a:t>
            </a:r>
            <a:r>
              <a:rPr lang="cs-CZ" sz="1400" dirty="0" err="1">
                <a:solidFill>
                  <a:schemeClr val="bg1"/>
                </a:solidFill>
              </a:rPr>
              <a:t>mononenasycené</a:t>
            </a:r>
            <a:r>
              <a:rPr lang="cs-CZ" sz="1400" dirty="0">
                <a:solidFill>
                  <a:schemeClr val="bg1"/>
                </a:solidFill>
              </a:rPr>
              <a:t> MK – 8,7 g</a:t>
            </a:r>
            <a:br>
              <a:rPr lang="cs-CZ" sz="1400" dirty="0">
                <a:solidFill>
                  <a:schemeClr val="bg1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Z toho polynenasycené MK – 3,1 g</a:t>
            </a:r>
          </a:p>
        </p:txBody>
      </p:sp>
      <p:pic>
        <p:nvPicPr>
          <p:cNvPr id="14" name="Obrázek 13" descr="Obsah obrázku talíř, jídlo, stůl, mísa&#10;&#10;Popis vygenerován s velmi vysokou mírou spolehlivosti">
            <a:extLst>
              <a:ext uri="{FF2B5EF4-FFF2-40B4-BE49-F238E27FC236}">
                <a16:creationId xmlns:a16="http://schemas.microsoft.com/office/drawing/2014/main" id="{EE87A265-C55D-4B96-9BB0-96ABECD5F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77" y="2370267"/>
            <a:ext cx="24003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Obsah obrázku exteriér, obloha, muž, letecká doprava&#10;&#10;Popis vygenerován s velmi vysokou mírou spolehlivosti">
            <a:extLst>
              <a:ext uri="{FF2B5EF4-FFF2-40B4-BE49-F238E27FC236}">
                <a16:creationId xmlns:a16="http://schemas.microsoft.com/office/drawing/2014/main" id="{ADADC7E4-AED4-470E-976E-DF71C26D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2076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Výživa a sport – proč?</a:t>
            </a:r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84B5431-DB44-464C-8864-CF054B1E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081113"/>
              </p:ext>
            </p:extLst>
          </p:nvPr>
        </p:nvGraphicFramePr>
        <p:xfrm>
          <a:off x="-894111" y="352002"/>
          <a:ext cx="10553700" cy="386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86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Příkladový jídelníček</a:t>
            </a:r>
            <a:endParaRPr lang="cs-CZ" i="1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43B56989-0AC5-4FE1-8384-6282E1D75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559152"/>
              </p:ext>
            </p:extLst>
          </p:nvPr>
        </p:nvGraphicFramePr>
        <p:xfrm>
          <a:off x="818711" y="2687320"/>
          <a:ext cx="497808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150">
                  <a:extLst>
                    <a:ext uri="{9D8B030D-6E8A-4147-A177-3AD203B41FA5}">
                      <a16:colId xmlns:a16="http://schemas.microsoft.com/office/drawing/2014/main" val="3646140645"/>
                    </a:ext>
                  </a:extLst>
                </a:gridCol>
                <a:gridCol w="1526796">
                  <a:extLst>
                    <a:ext uri="{9D8B030D-6E8A-4147-A177-3AD203B41FA5}">
                      <a16:colId xmlns:a16="http://schemas.microsoft.com/office/drawing/2014/main" val="2232235163"/>
                    </a:ext>
                  </a:extLst>
                </a:gridCol>
                <a:gridCol w="2030136">
                  <a:extLst>
                    <a:ext uri="{9D8B030D-6E8A-4147-A177-3AD203B41FA5}">
                      <a16:colId xmlns:a16="http://schemas.microsoft.com/office/drawing/2014/main" val="379650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3646,7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53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Bílkoviny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163,2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2,1 g/kg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40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Sacharidy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363,6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4,72 g/kg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130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Tuky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163,3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2,12 g/kg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25334"/>
                  </a:ext>
                </a:extLst>
              </a:tr>
            </a:tbl>
          </a:graphicData>
        </a:graphic>
      </p:graphicFrame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1D25FC58-A777-48F5-AC2C-05DC95B5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02313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Celkové zhodnocení: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61EACEB5-3F3C-41D7-A9FD-68B0F71E3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341138"/>
              </p:ext>
            </p:extLst>
          </p:nvPr>
        </p:nvGraphicFramePr>
        <p:xfrm>
          <a:off x="5932230" y="2925932"/>
          <a:ext cx="5800726" cy="348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A5B411C-2F33-491B-B495-C7D5C7EA4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005859"/>
              </p:ext>
            </p:extLst>
          </p:nvPr>
        </p:nvGraphicFramePr>
        <p:xfrm>
          <a:off x="818711" y="4231640"/>
          <a:ext cx="4978082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720">
                  <a:extLst>
                    <a:ext uri="{9D8B030D-6E8A-4147-A177-3AD203B41FA5}">
                      <a16:colId xmlns:a16="http://schemas.microsoft.com/office/drawing/2014/main" val="3646140645"/>
                    </a:ext>
                  </a:extLst>
                </a:gridCol>
                <a:gridCol w="2761362">
                  <a:extLst>
                    <a:ext uri="{9D8B030D-6E8A-4147-A177-3AD203B41FA5}">
                      <a16:colId xmlns:a16="http://schemas.microsoft.com/office/drawing/2014/main" val="223223516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/>
                        <a:t>Energetický výdej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53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Bazální metabolismus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1800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40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1000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13035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cs-CZ" dirty="0"/>
                        <a:t>Silový trénink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500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25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cs-CZ" dirty="0"/>
                        <a:t>Habituální PA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800 kcal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2919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cs-CZ" dirty="0"/>
                        <a:t>Celkem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4100 kcal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57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9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ázek 3" descr="Obsah obrázku osoba, obloha, exteriér, muž&#10;&#10;Popis vygenerován s velmi vysokou mírou spolehlivosti">
            <a:extLst>
              <a:ext uri="{FF2B5EF4-FFF2-40B4-BE49-F238E27FC236}">
                <a16:creationId xmlns:a16="http://schemas.microsoft.com/office/drawing/2014/main" id="{B9EEC4E2-6613-42FB-BA4D-DCB42F7E9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r="27952"/>
          <a:stretch/>
        </p:blipFill>
        <p:spPr>
          <a:xfrm>
            <a:off x="7541342" y="10"/>
            <a:ext cx="4650658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097"/>
            <a:ext cx="6446205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Aplikovaná sportovní výživa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E5EA3AD-B749-47FB-82D2-03AB245D66EE}"/>
              </a:ext>
            </a:extLst>
          </p:cNvPr>
          <p:cNvSpPr txBox="1"/>
          <p:nvPr/>
        </p:nvSpPr>
        <p:spPr>
          <a:xfrm>
            <a:off x="343435" y="5242757"/>
            <a:ext cx="4152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Znalost základních pojmů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Rozlišovat výživu dle typu zatížení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Nutriční </a:t>
            </a:r>
            <a:r>
              <a:rPr lang="cs-CZ" dirty="0" err="1">
                <a:solidFill>
                  <a:schemeClr val="bg1"/>
                </a:solidFill>
              </a:rPr>
              <a:t>timing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Jaká jídla konzumovat</a:t>
            </a:r>
          </a:p>
        </p:txBody>
      </p:sp>
    </p:spTree>
    <p:extLst>
      <p:ext uri="{BB962C8B-B14F-4D97-AF65-F5344CB8AC3E}">
        <p14:creationId xmlns:p14="http://schemas.microsoft.com/office/powerpoint/2010/main" val="35695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voda, exteriér, obloha, vodní savec&#10;&#10;Popis vygenerován s velmi vysokou mírou spolehlivosti">
            <a:extLst>
              <a:ext uri="{FF2B5EF4-FFF2-40B4-BE49-F238E27FC236}">
                <a16:creationId xmlns:a16="http://schemas.microsoft.com/office/drawing/2014/main" id="{93F88F16-03CE-48DC-972D-E398FFAE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76" y="2945061"/>
            <a:ext cx="3274503" cy="1841908"/>
          </a:xfrm>
          <a:prstGeom prst="rect">
            <a:avLst/>
          </a:prstGeom>
        </p:spPr>
      </p:pic>
      <p:pic>
        <p:nvPicPr>
          <p:cNvPr id="12" name="Obrázek 11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B3EFF151-7C58-4682-BE8D-084489B14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60" y="2584197"/>
            <a:ext cx="2398387" cy="15986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Sportovní výživa dle typu zatížení</a:t>
            </a:r>
          </a:p>
        </p:txBody>
      </p:sp>
      <p:pic>
        <p:nvPicPr>
          <p:cNvPr id="7" name="Obrázek 6" descr="Obsah obrázku stůl, jídlo, interiér&#10;&#10;Popis vygenerován s velmi vysokou mírou spolehlivosti">
            <a:extLst>
              <a:ext uri="{FF2B5EF4-FFF2-40B4-BE49-F238E27FC236}">
                <a16:creationId xmlns:a16="http://schemas.microsoft.com/office/drawing/2014/main" id="{020A9E27-0D56-4692-A132-F0775646A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70" y="1917959"/>
            <a:ext cx="2845443" cy="284544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2068E5E-D7DD-47BE-BFD6-C6F75129F531}"/>
              </a:ext>
            </a:extLst>
          </p:cNvPr>
          <p:cNvSpPr/>
          <p:nvPr/>
        </p:nvSpPr>
        <p:spPr>
          <a:xfrm>
            <a:off x="1357460" y="5147035"/>
            <a:ext cx="2187019" cy="970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Silové a rychlostní výkony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07A3D8D-2A3B-46DF-9730-98A7B385B934}"/>
              </a:ext>
            </a:extLst>
          </p:cNvPr>
          <p:cNvSpPr/>
          <p:nvPr/>
        </p:nvSpPr>
        <p:spPr>
          <a:xfrm>
            <a:off x="7327771" y="5147035"/>
            <a:ext cx="2187019" cy="970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Vytrvalostní výkony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6101CC4-8C56-4A99-9BEF-58FE9BB9FF82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589336" y="3996965"/>
            <a:ext cx="1831945" cy="1150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3311AB7-C865-425A-8A04-1D2E1D490859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450970" y="3883843"/>
            <a:ext cx="1800519" cy="1263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D5ED7545-C7FE-4AFC-95B6-133FC6FEE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71" y="5426641"/>
            <a:ext cx="1219085" cy="1280039"/>
          </a:xfrm>
          <a:prstGeom prst="rect">
            <a:avLst/>
          </a:prstGeom>
        </p:spPr>
      </p:pic>
      <p:pic>
        <p:nvPicPr>
          <p:cNvPr id="15" name="Obrázek 14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7A104152-9D5D-4062-B215-8BDE6A3DE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28" y="4572000"/>
            <a:ext cx="2046577" cy="2140626"/>
          </a:xfrm>
          <a:prstGeom prst="rect">
            <a:avLst/>
          </a:prstGeom>
        </p:spPr>
      </p:pic>
      <p:pic>
        <p:nvPicPr>
          <p:cNvPr id="17" name="Obrázek 16" descr="Obsah obrázku exteriér, kolo, budova, osoba&#10;&#10;Popis vygenerován s velmi vysokou mírou spolehlivosti">
            <a:extLst>
              <a:ext uri="{FF2B5EF4-FFF2-40B4-BE49-F238E27FC236}">
                <a16:creationId xmlns:a16="http://schemas.microsoft.com/office/drawing/2014/main" id="{3EB4162C-281E-4739-9BBD-7AA9187E5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65" y="4941415"/>
            <a:ext cx="1571553" cy="970452"/>
          </a:xfrm>
          <a:prstGeom prst="rect">
            <a:avLst/>
          </a:prstGeom>
        </p:spPr>
      </p:pic>
      <p:pic>
        <p:nvPicPr>
          <p:cNvPr id="14" name="Obrázek 13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CEBABD95-B718-47D3-81C4-01616771E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" y="3996965"/>
            <a:ext cx="1645516" cy="10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uchyňské nádobí&#10;&#10;Popis vygenerován s velmi vysokou mírou spolehlivosti">
            <a:extLst>
              <a:ext uri="{FF2B5EF4-FFF2-40B4-BE49-F238E27FC236}">
                <a16:creationId xmlns:a16="http://schemas.microsoft.com/office/drawing/2014/main" id="{C453DC97-7EBF-454F-A6DC-E1404C3A4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51" y="2442891"/>
            <a:ext cx="6277349" cy="365655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cs-CZ" dirty="0"/>
              <a:t>Cíle výživy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96A0E4-E429-4BE3-A591-73CC5FC83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895063"/>
            <a:ext cx="4889816" cy="51020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Před zahájením výkonu:</a:t>
            </a:r>
          </a:p>
          <a:p>
            <a:pPr lvl="1">
              <a:lnSpc>
                <a:spcPct val="90000"/>
              </a:lnSpc>
            </a:pPr>
            <a:r>
              <a:rPr lang="cs-CZ" sz="1400" b="1" dirty="0">
                <a:solidFill>
                  <a:schemeClr val="bg1"/>
                </a:solidFill>
              </a:rPr>
              <a:t>Dostatek zásobních energetických substrátů </a:t>
            </a:r>
            <a:r>
              <a:rPr lang="cs-CZ" sz="1400" dirty="0">
                <a:solidFill>
                  <a:schemeClr val="bg1"/>
                </a:solidFill>
              </a:rPr>
              <a:t>– glykogen.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Vyvážená hladina aminokyselin v krvi – aminokyselinový pool.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Dostatečná </a:t>
            </a:r>
            <a:r>
              <a:rPr lang="cs-CZ" sz="1400" b="1" dirty="0">
                <a:solidFill>
                  <a:schemeClr val="bg1"/>
                </a:solidFill>
              </a:rPr>
              <a:t>hydratace</a:t>
            </a:r>
            <a:r>
              <a:rPr lang="cs-CZ" sz="1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V průběhu výkonu: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Specifické </a:t>
            </a:r>
            <a:r>
              <a:rPr lang="cs-CZ" sz="1400" b="1" dirty="0">
                <a:solidFill>
                  <a:schemeClr val="bg1"/>
                </a:solidFill>
              </a:rPr>
              <a:t>dle délky trvání výkonu</a:t>
            </a:r>
            <a:r>
              <a:rPr lang="cs-CZ" sz="1400" dirty="0">
                <a:solidFill>
                  <a:schemeClr val="bg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Dostatečné energetické zásobení a hydratace.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Po výkonu: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/>
                </a:solidFill>
              </a:rPr>
              <a:t>Doplnění tekutin.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/>
                </a:solidFill>
              </a:rPr>
              <a:t>Rychlé doplnění energie – sacharidy.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/>
                </a:solidFill>
              </a:rPr>
              <a:t>Podpora proteosyntézy – bílkoviny.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/>
                </a:solidFill>
              </a:rPr>
              <a:t>Postupné doplnění energie – tuky.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F1BED26-986A-4995-A14A-9949E2325B89}"/>
              </a:ext>
            </a:extLst>
          </p:cNvPr>
          <p:cNvSpPr txBox="1"/>
          <p:nvPr/>
        </p:nvSpPr>
        <p:spPr>
          <a:xfrm>
            <a:off x="4087974" y="31689"/>
            <a:ext cx="8217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(1) Mandelová, L., &amp; Hrnčiříková, I. (2007). </a:t>
            </a:r>
            <a:r>
              <a:rPr lang="cs-CZ" sz="800" i="1" dirty="0"/>
              <a:t>Základy výživy ve sportu</a:t>
            </a:r>
            <a:r>
              <a:rPr lang="cs-CZ" sz="800" dirty="0"/>
              <a:t>. Brno : Masarykova univerzita, 2007.</a:t>
            </a:r>
          </a:p>
          <a:p>
            <a:r>
              <a:rPr lang="cs-CZ" sz="800" dirty="0"/>
              <a:t>(2) </a:t>
            </a:r>
            <a:r>
              <a:rPr lang="it-IT" sz="800" dirty="0"/>
              <a:t>Vilikus, Z. (2012). </a:t>
            </a:r>
            <a:r>
              <a:rPr lang="it-IT" sz="800" i="1" dirty="0"/>
              <a:t>Výživa sportovců a sportovní výkon</a:t>
            </a:r>
            <a:r>
              <a:rPr lang="it-IT" sz="800" dirty="0"/>
              <a:t>. Praha : Karolinum, 2012.</a:t>
            </a:r>
            <a:endParaRPr lang="cs-CZ" sz="800" dirty="0"/>
          </a:p>
          <a:p>
            <a:r>
              <a:rPr lang="cs-CZ" sz="800" dirty="0">
                <a:effectLst/>
              </a:rPr>
              <a:t>(3) </a:t>
            </a:r>
            <a:r>
              <a:rPr lang="en-US" sz="800" dirty="0"/>
              <a:t>Williams, M. H. (2016). </a:t>
            </a:r>
            <a:r>
              <a:rPr lang="en-US" sz="800" i="1" dirty="0"/>
              <a:t>Nutrition for health, fitness &amp; sport</a:t>
            </a:r>
            <a:r>
              <a:rPr lang="en-US" sz="800" dirty="0"/>
              <a:t> (11th </a:t>
            </a:r>
            <a:r>
              <a:rPr lang="en-US" sz="800" dirty="0" err="1"/>
              <a:t>vyd</a:t>
            </a:r>
            <a:r>
              <a:rPr lang="en-US" sz="800" dirty="0"/>
              <a:t>.). New York : Mc Graw- Hill, c2013.</a:t>
            </a:r>
          </a:p>
          <a:p>
            <a:r>
              <a:rPr lang="cs-CZ" sz="800" dirty="0">
                <a:effectLst/>
              </a:rPr>
              <a:t>(4) </a:t>
            </a:r>
            <a:r>
              <a:rPr lang="cs-CZ" sz="800" dirty="0" err="1"/>
              <a:t>Clark</a:t>
            </a:r>
            <a:r>
              <a:rPr lang="cs-CZ" sz="800" dirty="0"/>
              <a:t>, N. (2014). </a:t>
            </a:r>
            <a:r>
              <a:rPr lang="cs-CZ" sz="800" i="1" dirty="0"/>
              <a:t>Sportovní výživa</a:t>
            </a:r>
            <a:r>
              <a:rPr lang="cs-CZ" sz="800" dirty="0"/>
              <a:t>. Praha : </a:t>
            </a:r>
            <a:r>
              <a:rPr lang="cs-CZ" sz="800" dirty="0" err="1"/>
              <a:t>Grada</a:t>
            </a:r>
            <a:r>
              <a:rPr lang="cs-CZ" sz="800" dirty="0"/>
              <a:t>, 2014.</a:t>
            </a:r>
          </a:p>
          <a:p>
            <a:r>
              <a:rPr lang="cs-CZ" sz="800" dirty="0"/>
              <a:t>(5) </a:t>
            </a:r>
            <a:r>
              <a:rPr lang="en-US" sz="800" dirty="0"/>
              <a:t>Burke, L. M., Hawley, J. A., Wong, S. H. S., &amp; </a:t>
            </a:r>
            <a:r>
              <a:rPr lang="en-US" sz="800" dirty="0" err="1"/>
              <a:t>Jeukendrup</a:t>
            </a:r>
            <a:r>
              <a:rPr lang="en-US" sz="800" dirty="0"/>
              <a:t>, A. E. (2011). </a:t>
            </a:r>
            <a:r>
              <a:rPr lang="en-US" sz="800" b="1" dirty="0"/>
              <a:t>Carbohydrates for training and competition. </a:t>
            </a:r>
            <a:r>
              <a:rPr lang="en-US" sz="800" i="1" dirty="0"/>
              <a:t>Journal of Sports Sciences</a:t>
            </a:r>
            <a:r>
              <a:rPr lang="en-US" sz="800" dirty="0"/>
              <a:t>, </a:t>
            </a:r>
            <a:r>
              <a:rPr lang="en-US" sz="800" i="1" dirty="0"/>
              <a:t>29</a:t>
            </a:r>
            <a:r>
              <a:rPr lang="en-US" sz="800" dirty="0"/>
              <a:t>(sup1), S17–S27.</a:t>
            </a:r>
          </a:p>
          <a:p>
            <a:r>
              <a:rPr lang="cs-CZ" sz="800" dirty="0"/>
              <a:t>(6) </a:t>
            </a:r>
            <a:r>
              <a:rPr lang="en-US" sz="800" dirty="0"/>
              <a:t>Carter, J. M., </a:t>
            </a:r>
            <a:r>
              <a:rPr lang="en-US" sz="800" dirty="0" err="1"/>
              <a:t>Jeukendrup</a:t>
            </a:r>
            <a:r>
              <a:rPr lang="en-US" sz="800" dirty="0"/>
              <a:t>, A. E., &amp; Jones, D. A. (2004). </a:t>
            </a:r>
            <a:r>
              <a:rPr lang="en-US" sz="800" b="1" dirty="0"/>
              <a:t>The effect of carbohydrate mouth rinse on 1-h cycle time trial performance. </a:t>
            </a:r>
            <a:r>
              <a:rPr lang="en-US" sz="800" i="1" dirty="0"/>
              <a:t>Medicine and Science in </a:t>
            </a:r>
            <a:endParaRPr lang="cs-CZ" sz="800" i="1" dirty="0"/>
          </a:p>
          <a:p>
            <a:r>
              <a:rPr lang="en-US" sz="800" i="1" dirty="0"/>
              <a:t>Sports and Exercise</a:t>
            </a:r>
            <a:r>
              <a:rPr lang="en-US" sz="800" dirty="0"/>
              <a:t>, </a:t>
            </a:r>
            <a:r>
              <a:rPr lang="en-US" sz="800" i="1" dirty="0"/>
              <a:t>36</a:t>
            </a:r>
            <a:r>
              <a:rPr lang="en-US" sz="800" dirty="0"/>
              <a:t>(12), 2107–2111.</a:t>
            </a:r>
          </a:p>
        </p:txBody>
      </p:sp>
    </p:spTree>
    <p:extLst>
      <p:ext uri="{BB962C8B-B14F-4D97-AF65-F5344CB8AC3E}">
        <p14:creationId xmlns:p14="http://schemas.microsoft.com/office/powerpoint/2010/main" val="8837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19953810"/>
              </p:ext>
            </p:extLst>
          </p:nvPr>
        </p:nvGraphicFramePr>
        <p:xfrm>
          <a:off x="1919287" y="1899138"/>
          <a:ext cx="8569201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Čas před výkonem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Množství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 dny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8-10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Cílem je optimalizace glykogenových rezerv.</a:t>
                      </a:r>
                    </a:p>
                    <a:p>
                      <a:r>
                        <a:rPr lang="cs-CZ" dirty="0"/>
                        <a:t>S</a:t>
                      </a:r>
                      <a:r>
                        <a:rPr lang="cs-CZ" baseline="0" dirty="0"/>
                        <a:t> se středím až vysokým GI.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36-48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10-12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Alternativa třídenní přípravy.</a:t>
                      </a:r>
                    </a:p>
                    <a:p>
                      <a:r>
                        <a:rPr lang="cs-CZ" dirty="0"/>
                        <a:t>S </a:t>
                      </a:r>
                      <a:r>
                        <a:rPr lang="cs-CZ" dirty="0" err="1"/>
                        <a:t>s</a:t>
                      </a:r>
                      <a:r>
                        <a:rPr lang="cs-CZ" dirty="0"/>
                        <a:t> vysokým GI.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2-4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200-300 g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cs-CZ" dirty="0"/>
                        <a:t>S se středním až vysokým</a:t>
                      </a:r>
                      <a:r>
                        <a:rPr lang="cs-CZ" baseline="0" dirty="0"/>
                        <a:t> GI.</a:t>
                      </a:r>
                    </a:p>
                    <a:p>
                      <a:endParaRPr lang="cs-CZ" baseline="0" dirty="0"/>
                    </a:p>
                    <a:p>
                      <a:r>
                        <a:rPr lang="cs-CZ" baseline="0" dirty="0"/>
                        <a:t>Kombinace S </a:t>
                      </a:r>
                      <a:r>
                        <a:rPr lang="cs-CZ" baseline="0" dirty="0" err="1"/>
                        <a:t>s</a:t>
                      </a:r>
                      <a:r>
                        <a:rPr lang="cs-CZ" baseline="0" dirty="0"/>
                        <a:t> B umožňuje lepší vstřebatelnost a zároveň podporuje proteosyntézu.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1-4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1-4 g.kg</a:t>
                      </a:r>
                      <a:r>
                        <a:rPr lang="cs-CZ" sz="1200" dirty="0"/>
                        <a:t>-1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(1-2 </a:t>
                      </a:r>
                      <a:r>
                        <a:rPr lang="cs-CZ" dirty="0"/>
                        <a:t>g.kg</a:t>
                      </a:r>
                      <a:r>
                        <a:rPr lang="cs-CZ" sz="1200" dirty="0"/>
                        <a:t>-1 </a:t>
                      </a:r>
                      <a:r>
                        <a:rPr lang="cs-CZ" sz="1800" dirty="0"/>
                        <a:t>S + 0,15-0,25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 B)</a:t>
                      </a:r>
                      <a:endParaRPr lang="cs-CZ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30-90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~1 g.kg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cs-CZ" dirty="0"/>
                        <a:t>Individuální</a:t>
                      </a:r>
                      <a:r>
                        <a:rPr lang="cs-CZ" baseline="0" dirty="0"/>
                        <a:t> reakce GIT.</a:t>
                      </a:r>
                    </a:p>
                    <a:p>
                      <a:endParaRPr lang="cs-CZ" baseline="0" dirty="0"/>
                    </a:p>
                    <a:p>
                      <a:r>
                        <a:rPr lang="cs-CZ" baseline="0" dirty="0"/>
                        <a:t>Příjem B spíše u disciplín silového charakteru.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60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Individuální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463365"/>
              </p:ext>
            </p:extLst>
          </p:nvPr>
        </p:nvGraphicFramePr>
        <p:xfrm>
          <a:off x="1919286" y="3843354"/>
          <a:ext cx="8568952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Čas před výkonem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Povaha stravy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4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4 g.kg</a:t>
                      </a:r>
                      <a:r>
                        <a:rPr lang="cs-CZ" sz="12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Pevná – pečivo, těstoviny,</a:t>
                      </a:r>
                      <a:r>
                        <a:rPr lang="cs-CZ" baseline="0" dirty="0"/>
                        <a:t> rýže,…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3 g.kg</a:t>
                      </a:r>
                      <a:r>
                        <a:rPr lang="cs-CZ" sz="12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2 g.kg</a:t>
                      </a:r>
                      <a:r>
                        <a:rPr lang="cs-CZ" sz="12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dirty="0"/>
                        <a:t>1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 g.kg</a:t>
                      </a:r>
                      <a:r>
                        <a:rPr lang="cs-CZ" sz="12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Tekutá – sportovní nápoj, gel</a:t>
                      </a:r>
                    </a:p>
                    <a:p>
                      <a:r>
                        <a:rPr lang="cs-CZ" dirty="0"/>
                        <a:t>Dužnaté</a:t>
                      </a:r>
                      <a:r>
                        <a:rPr lang="cs-CZ" baseline="0" dirty="0"/>
                        <a:t> ovoce – banán, mango,…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Individuální u každého sportovce – předstartovní stavy.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Není vhodné hladovět – spotřeba zásob glykogenu.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" name="Přímá spojnice se šipkou 3"/>
          <p:cNvCxnSpPr/>
          <p:nvPr/>
        </p:nvCxnSpPr>
        <p:spPr>
          <a:xfrm>
            <a:off x="3935510" y="4275402"/>
            <a:ext cx="0" cy="165618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DCC2747E-0FAE-46BE-9077-C6F2D645F713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před výkonem</a:t>
            </a:r>
          </a:p>
        </p:txBody>
      </p:sp>
    </p:spTree>
    <p:extLst>
      <p:ext uri="{BB962C8B-B14F-4D97-AF65-F5344CB8AC3E}">
        <p14:creationId xmlns:p14="http://schemas.microsoft.com/office/powerpoint/2010/main" val="10019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A026C01-D209-41F8-9F62-1E6013211C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9391" y="2287750"/>
            <a:ext cx="9750943" cy="4370732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Zvyšování kapacity lipidového metabolismu.</a:t>
            </a:r>
          </a:p>
          <a:p>
            <a:r>
              <a:rPr lang="cs-CZ" dirty="0">
                <a:solidFill>
                  <a:schemeClr val="bg1"/>
                </a:solidFill>
              </a:rPr>
              <a:t>Zlepšené využití lipidů v průběhu závodního výkonu.</a:t>
            </a:r>
          </a:p>
          <a:p>
            <a:r>
              <a:rPr lang="cs-CZ" dirty="0">
                <a:solidFill>
                  <a:schemeClr val="bg1"/>
                </a:solidFill>
              </a:rPr>
              <a:t>Pouze pro trénink! V závodním zatížení hrozí ukončení výkonu pro nedostatek energetických zásob.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Nebyl prokázán signifikantní vliv na snižování hmotnosti: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Pro redukci hmotnosti je potřeba docílit kalorické restrikce nebo navýšení energetického výdeje. </a:t>
            </a:r>
          </a:p>
          <a:p>
            <a:r>
              <a:rPr lang="cs-CZ" b="1" dirty="0">
                <a:solidFill>
                  <a:schemeClr val="bg1"/>
                </a:solidFill>
              </a:rPr>
              <a:t>Trénink na lačno vede ke snížené výkonnosti </a:t>
            </a:r>
            <a:r>
              <a:rPr lang="cs-CZ" dirty="0">
                <a:solidFill>
                  <a:schemeClr val="bg1"/>
                </a:solidFill>
              </a:rPr>
              <a:t>respektive intenzitě pohybu, proto výdej nebývá dostatečný.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1E77576-A8A9-4E1B-9281-60DBDCC95D64}"/>
              </a:ext>
            </a:extLst>
          </p:cNvPr>
          <p:cNvSpPr/>
          <p:nvPr/>
        </p:nvSpPr>
        <p:spPr>
          <a:xfrm>
            <a:off x="3035660" y="4473116"/>
            <a:ext cx="612068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Energetický výdej X Energetický příjem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4A69819-5DF4-4493-B9AA-F52F56742DA1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před výkonem</a:t>
            </a:r>
          </a:p>
          <a:p>
            <a:r>
              <a:rPr lang="cs-CZ" sz="1600" dirty="0"/>
              <a:t>Trénink na lačno</a:t>
            </a:r>
          </a:p>
        </p:txBody>
      </p:sp>
    </p:spTree>
    <p:extLst>
      <p:ext uri="{BB962C8B-B14F-4D97-AF65-F5344CB8AC3E}">
        <p14:creationId xmlns:p14="http://schemas.microsoft.com/office/powerpoint/2010/main" val="115230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obloha, exteriér, silnice, hora&#10;&#10;Popis vygenerován s velmi vysokou mírou spolehlivosti">
            <a:extLst>
              <a:ext uri="{FF2B5EF4-FFF2-40B4-BE49-F238E27FC236}">
                <a16:creationId xmlns:a16="http://schemas.microsoft.com/office/drawing/2014/main" id="{69FE40CF-BCB0-41DF-A04C-5875A8311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4577266"/>
            <a:ext cx="3790950" cy="2280734"/>
          </a:xfrm>
          <a:prstGeom prst="rect">
            <a:avLst/>
          </a:prstGeom>
        </p:spPr>
      </p:pic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97879489"/>
              </p:ext>
            </p:extLst>
          </p:nvPr>
        </p:nvGraphicFramePr>
        <p:xfrm>
          <a:off x="0" y="1912555"/>
          <a:ext cx="9037740" cy="4075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7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440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586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622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dirty="0"/>
                        <a:t>„</a:t>
                      </a:r>
                      <a:r>
                        <a:rPr lang="cs-CZ" sz="1400" dirty="0" err="1"/>
                        <a:t>Mouth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rinse</a:t>
                      </a:r>
                      <a:r>
                        <a:rPr lang="cs-CZ" sz="1400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g.min-1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585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g.h-1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6087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g.h-1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g.min-1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619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g.h-1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6" descr="http://www.granini.cz/data/images/fruit_images/best_fruit/02-pickbestfruit-fruits-0002-bana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96" y="4513467"/>
            <a:ext cx="1916395" cy="191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75219" y="5219779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 ks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49780818-6611-4EB1-B7AD-287074C4CD9A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během výkonu</a:t>
            </a:r>
          </a:p>
          <a:p>
            <a:r>
              <a:rPr lang="cs-CZ" sz="1600" dirty="0"/>
              <a:t>Obecná doporučení dle délky trvání zatížení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CCCF999-321F-4BD3-BAC9-C9EB501E6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3" r="35697"/>
          <a:stretch/>
        </p:blipFill>
        <p:spPr>
          <a:xfrm rot="17789127">
            <a:off x="4475141" y="5005750"/>
            <a:ext cx="401820" cy="141536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C20300-40E0-455E-80BE-4040D611E15E}"/>
              </a:ext>
            </a:extLst>
          </p:cNvPr>
          <p:cNvSpPr txBox="1"/>
          <p:nvPr/>
        </p:nvSpPr>
        <p:spPr>
          <a:xfrm>
            <a:off x="4503098" y="521800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 ks</a:t>
            </a:r>
          </a:p>
        </p:txBody>
      </p:sp>
    </p:spTree>
    <p:extLst>
      <p:ext uri="{BB962C8B-B14F-4D97-AF65-F5344CB8AC3E}">
        <p14:creationId xmlns:p14="http://schemas.microsoft.com/office/powerpoint/2010/main" val="15046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50127" y="2190863"/>
            <a:ext cx="8352928" cy="4377717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Transportní kapacita organismu je limitována: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Glukóza </a:t>
            </a:r>
            <a:r>
              <a:rPr lang="cs-CZ" b="1" dirty="0">
                <a:solidFill>
                  <a:schemeClr val="bg1"/>
                </a:solidFill>
              </a:rPr>
              <a:t>60 g</a:t>
            </a:r>
            <a:r>
              <a:rPr lang="cs-CZ" dirty="0">
                <a:solidFill>
                  <a:schemeClr val="bg1"/>
                </a:solidFill>
              </a:rPr>
              <a:t>/hod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Fruktóza </a:t>
            </a:r>
            <a:r>
              <a:rPr lang="cs-CZ" b="1" dirty="0">
                <a:solidFill>
                  <a:schemeClr val="bg1"/>
                </a:solidFill>
              </a:rPr>
              <a:t>30 g</a:t>
            </a:r>
            <a:r>
              <a:rPr lang="cs-CZ" dirty="0">
                <a:solidFill>
                  <a:schemeClr val="bg1"/>
                </a:solidFill>
              </a:rPr>
              <a:t>/hod</a:t>
            </a:r>
          </a:p>
          <a:p>
            <a:r>
              <a:rPr lang="cs-CZ" dirty="0">
                <a:solidFill>
                  <a:schemeClr val="bg1"/>
                </a:solidFill>
              </a:rPr>
              <a:t>Z tohoto důvodu je potřeba vhodně kombinovat sacharidové zdroje, aby se sportovec vyhnul </a:t>
            </a:r>
            <a:r>
              <a:rPr lang="cs-CZ" b="1" dirty="0">
                <a:solidFill>
                  <a:schemeClr val="bg1"/>
                </a:solidFill>
              </a:rPr>
              <a:t>zažívacím problémům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Výživa během výkonu bývá problematická a mnoho sportovců má problém splňovat dostatečný příjem nejen energie, ale i tekutin. Zejména problematické je to v </a:t>
            </a:r>
            <a:r>
              <a:rPr lang="cs-CZ" b="1" dirty="0">
                <a:solidFill>
                  <a:schemeClr val="bg1"/>
                </a:solidFill>
              </a:rPr>
              <a:t>plavání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Podcenění přípravy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Nechuť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Vysoká intenzita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Zažívací problémy atp.</a:t>
            </a:r>
          </a:p>
        </p:txBody>
      </p:sp>
      <p:pic>
        <p:nvPicPr>
          <p:cNvPr id="10242" name="Picture 2" descr="http://cdn.i0.cz/public-data/e2/d0/9f854cbd30b4829dc9a7a94bbe20_w720_h482_ga556e734e54c11e18b640025900fea04.jpg?hash=ab726f84c7024804f4d71a5082154a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13" y="4754091"/>
            <a:ext cx="3143487" cy="210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6641AE5-40D6-411E-A0D9-2929EAC970BF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během výkonu</a:t>
            </a:r>
          </a:p>
          <a:p>
            <a:r>
              <a:rPr lang="cs-CZ" sz="1600" dirty="0"/>
              <a:t>Limity výživy během výkonu</a:t>
            </a:r>
          </a:p>
        </p:txBody>
      </p:sp>
    </p:spTree>
    <p:extLst>
      <p:ext uri="{BB962C8B-B14F-4D97-AF65-F5344CB8AC3E}">
        <p14:creationId xmlns:p14="http://schemas.microsoft.com/office/powerpoint/2010/main" val="33986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0B7BB86-CC1C-49AC-AD27-3C266A035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33" y="5631110"/>
            <a:ext cx="3990975" cy="1143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50126" y="2174085"/>
            <a:ext cx="11242791" cy="50405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Doplňky stravy a tekutá forma stravy zde mají svůj význam, obzvláště u dlouhodobých a extrémních výkonů.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Snazší trávení, lepší vstřebatelnost a dostupnost. Ideální kombinace sacharidů – předcházení zažívacím problémům.</a:t>
            </a:r>
          </a:p>
          <a:p>
            <a:endParaRPr lang="cs-CZ" i="1" dirty="0">
              <a:solidFill>
                <a:schemeClr val="bg1"/>
              </a:solidFill>
            </a:endParaRPr>
          </a:p>
          <a:p>
            <a:r>
              <a:rPr lang="cs-CZ" i="1" dirty="0">
                <a:solidFill>
                  <a:schemeClr val="bg1"/>
                </a:solidFill>
              </a:rPr>
              <a:t>Sacharidy dodávané v adekvátním množství před a během výkonu mají tzv. </a:t>
            </a:r>
            <a:r>
              <a:rPr lang="cs-CZ" b="1" i="1" dirty="0">
                <a:solidFill>
                  <a:schemeClr val="bg1"/>
                </a:solidFill>
              </a:rPr>
              <a:t>protein šetřící potenciál</a:t>
            </a:r>
            <a:r>
              <a:rPr lang="cs-CZ" i="1" dirty="0">
                <a:solidFill>
                  <a:schemeClr val="bg1"/>
                </a:solidFill>
              </a:rPr>
              <a:t> – oddálení </a:t>
            </a:r>
            <a:r>
              <a:rPr lang="cs-CZ" i="1" dirty="0" err="1">
                <a:solidFill>
                  <a:schemeClr val="bg1"/>
                </a:solidFill>
              </a:rPr>
              <a:t>proteokatabolických</a:t>
            </a:r>
            <a:r>
              <a:rPr lang="cs-CZ" i="1" dirty="0">
                <a:solidFill>
                  <a:schemeClr val="bg1"/>
                </a:solidFill>
              </a:rPr>
              <a:t> dějů způsobených glukoneogenezí.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b="1" i="1" dirty="0">
                <a:solidFill>
                  <a:schemeClr val="bg1"/>
                </a:solidFill>
              </a:rPr>
              <a:t>„</a:t>
            </a:r>
            <a:r>
              <a:rPr lang="cs-CZ" b="1" i="1" dirty="0" err="1">
                <a:solidFill>
                  <a:schemeClr val="bg1"/>
                </a:solidFill>
              </a:rPr>
              <a:t>Mouth-rinse</a:t>
            </a:r>
            <a:r>
              <a:rPr lang="cs-CZ" b="1" i="1" dirty="0">
                <a:solidFill>
                  <a:schemeClr val="bg1"/>
                </a:solidFill>
              </a:rPr>
              <a:t>“ </a:t>
            </a:r>
            <a:r>
              <a:rPr lang="cs-CZ" dirty="0">
                <a:solidFill>
                  <a:schemeClr val="bg1"/>
                </a:solidFill>
              </a:rPr>
              <a:t>– vyplachování úst. Podpora výkonů 30-75 min.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Stimulace mozku receptory v ústech, citlivých na sacharidy.</a:t>
            </a:r>
          </a:p>
          <a:p>
            <a:pPr lvl="1"/>
            <a:r>
              <a:rPr lang="cs-CZ" sz="1200" dirty="0">
                <a:solidFill>
                  <a:schemeClr val="bg1"/>
                </a:solidFill>
                <a:hlinkClick r:id="rId3"/>
              </a:rPr>
              <a:t>http://www.mysportscience.com/single-post/2015/05/20/Spit-or-swallow-Carb-mouth-rinse-and-performance</a:t>
            </a:r>
            <a:endParaRPr lang="cs-CZ" sz="12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00196D0-B971-4C71-8CC8-FB47EC386CA3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během výkonu</a:t>
            </a:r>
          </a:p>
          <a:p>
            <a:r>
              <a:rPr lang="cs-CZ" sz="1600" dirty="0"/>
              <a:t>Limity výživy během výkonu</a:t>
            </a:r>
          </a:p>
        </p:txBody>
      </p:sp>
    </p:spTree>
    <p:extLst>
      <p:ext uri="{BB962C8B-B14F-4D97-AF65-F5344CB8AC3E}">
        <p14:creationId xmlns:p14="http://schemas.microsoft.com/office/powerpoint/2010/main" val="14921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50126" y="2190863"/>
            <a:ext cx="11687408" cy="50405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Dostatečná výživa po výkonu hraje důležitou roli v regeneraci.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Rehydratace</a:t>
            </a:r>
          </a:p>
          <a:p>
            <a:pPr marL="1223010" lvl="2" indent="-457200"/>
            <a:r>
              <a:rPr lang="cs-CZ" b="1" dirty="0">
                <a:solidFill>
                  <a:schemeClr val="bg1"/>
                </a:solidFill>
              </a:rPr>
              <a:t>120-150 % ztracených tekutin – ideálním ukazatelem je tělesná hmotnost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Doplnění energetických zásob, respektive jejich navýšení nad klidovou hranici (princip </a:t>
            </a:r>
            <a:r>
              <a:rPr lang="cs-CZ" dirty="0" err="1">
                <a:solidFill>
                  <a:schemeClr val="bg1"/>
                </a:solidFill>
              </a:rPr>
              <a:t>superkompenzace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Podpora proteosyntézy (tvorby bílkovin) pro potřeby reparace tkání – </a:t>
            </a:r>
            <a:r>
              <a:rPr lang="cs-CZ" dirty="0" err="1">
                <a:solidFill>
                  <a:schemeClr val="bg1"/>
                </a:solidFill>
              </a:rPr>
              <a:t>mikrotraumat</a:t>
            </a:r>
            <a:endParaRPr lang="cs-CZ" dirty="0">
              <a:solidFill>
                <a:schemeClr val="bg1"/>
              </a:solidFill>
            </a:endParaRPr>
          </a:p>
          <a:p>
            <a:pPr marL="822960" lvl="1" indent="-4572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Podpora proteosyntézy v procesu hypertrofie (nárůst svalové hmoty)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DB0477D-5E2F-4535-B98C-67FC50E7B3A7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po výkonu</a:t>
            </a:r>
          </a:p>
        </p:txBody>
      </p:sp>
      <p:pic>
        <p:nvPicPr>
          <p:cNvPr id="9" name="Obrázek 8" descr="Obsah obrázku osoba, muž, zeď, interiér&#10;&#10;Popis vygenerován s velmi vysokou mírou spolehlivosti">
            <a:extLst>
              <a:ext uri="{FF2B5EF4-FFF2-40B4-BE49-F238E27FC236}">
                <a16:creationId xmlns:a16="http://schemas.microsoft.com/office/drawing/2014/main" id="{55D9284D-359E-4092-94D3-8B4AF3A8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6" y="4454137"/>
            <a:ext cx="4497549" cy="240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1600" dirty="0"/>
              <a:t>Mnoho rozdílných přístupů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4EB88B-C9B4-437F-848F-E042B7B0D26B}"/>
              </a:ext>
            </a:extLst>
          </p:cNvPr>
          <p:cNvSpPr txBox="1"/>
          <p:nvPr/>
        </p:nvSpPr>
        <p:spPr>
          <a:xfrm>
            <a:off x="810000" y="3768906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Paleo</a:t>
            </a:r>
            <a:r>
              <a:rPr lang="cs-CZ" dirty="0">
                <a:solidFill>
                  <a:schemeClr val="bg1"/>
                </a:solidFill>
              </a:rPr>
              <a:t> dieta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12E39B-CAAA-41F9-AB59-E80618A0C8E9}"/>
              </a:ext>
            </a:extLst>
          </p:cNvPr>
          <p:cNvSpPr txBox="1"/>
          <p:nvPr/>
        </p:nvSpPr>
        <p:spPr>
          <a:xfrm>
            <a:off x="5193654" y="413823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Dukanova</a:t>
            </a:r>
            <a:r>
              <a:rPr lang="cs-CZ" dirty="0">
                <a:solidFill>
                  <a:schemeClr val="bg1"/>
                </a:solidFill>
              </a:rPr>
              <a:t> dieta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EE3950-403B-46E7-BD9F-9BA735ACB75C}"/>
              </a:ext>
            </a:extLst>
          </p:cNvPr>
          <p:cNvSpPr txBox="1"/>
          <p:nvPr/>
        </p:nvSpPr>
        <p:spPr>
          <a:xfrm>
            <a:off x="3515683" y="485218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Low-carb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E52095-5DF5-49DD-8693-6BFBA26F92BA}"/>
              </a:ext>
            </a:extLst>
          </p:cNvPr>
          <p:cNvSpPr txBox="1"/>
          <p:nvPr/>
        </p:nvSpPr>
        <p:spPr>
          <a:xfrm>
            <a:off x="3397060" y="4322904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Keto dieta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FA912C-77ED-4199-839F-93CD6AB0B981}"/>
              </a:ext>
            </a:extLst>
          </p:cNvPr>
          <p:cNvSpPr txBox="1"/>
          <p:nvPr/>
        </p:nvSpPr>
        <p:spPr>
          <a:xfrm>
            <a:off x="4465968" y="3070300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Cambridge dieta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D91C76-0DF7-47DF-A582-4A82834E6F49}"/>
              </a:ext>
            </a:extLst>
          </p:cNvPr>
          <p:cNvSpPr txBox="1"/>
          <p:nvPr/>
        </p:nvSpPr>
        <p:spPr>
          <a:xfrm>
            <a:off x="2949991" y="2945525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RAW dieta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721500-A380-4CCE-849A-1F3640ED9B1E}"/>
              </a:ext>
            </a:extLst>
          </p:cNvPr>
          <p:cNvSpPr txBox="1"/>
          <p:nvPr/>
        </p:nvSpPr>
        <p:spPr>
          <a:xfrm>
            <a:off x="6647678" y="4947608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Vegetariánství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232784-0A93-4827-BD70-D6ACE0C57EC7}"/>
              </a:ext>
            </a:extLst>
          </p:cNvPr>
          <p:cNvSpPr txBox="1"/>
          <p:nvPr/>
        </p:nvSpPr>
        <p:spPr>
          <a:xfrm>
            <a:off x="5824512" y="3464229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Veganství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D22D726-BF55-410F-A2FC-4CAD2942C9D2}"/>
              </a:ext>
            </a:extLst>
          </p:cNvPr>
          <p:cNvSpPr txBox="1"/>
          <p:nvPr/>
        </p:nvSpPr>
        <p:spPr>
          <a:xfrm>
            <a:off x="1037793" y="4596753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Semivegetariánství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2EF2308-50D9-4B3C-AD50-949DA07007AC}"/>
              </a:ext>
            </a:extLst>
          </p:cNvPr>
          <p:cNvSpPr txBox="1"/>
          <p:nvPr/>
        </p:nvSpPr>
        <p:spPr>
          <a:xfrm>
            <a:off x="1110330" y="509534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Pulovegetariánství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6E7683-E2D0-4B69-BC9E-99BCE164EF6D}"/>
              </a:ext>
            </a:extLst>
          </p:cNvPr>
          <p:cNvSpPr txBox="1"/>
          <p:nvPr/>
        </p:nvSpPr>
        <p:spPr>
          <a:xfrm>
            <a:off x="8008820" y="3449397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Pescovegetariánství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C5B7385-532D-4B29-9894-2B26E20A9DD0}"/>
              </a:ext>
            </a:extLst>
          </p:cNvPr>
          <p:cNvSpPr txBox="1"/>
          <p:nvPr/>
        </p:nvSpPr>
        <p:spPr>
          <a:xfrm>
            <a:off x="4045796" y="541511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Laktoovovegetariánství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D9FE0A-7DAE-4A6E-9338-4B3001AD1983}"/>
              </a:ext>
            </a:extLst>
          </p:cNvPr>
          <p:cNvSpPr txBox="1"/>
          <p:nvPr/>
        </p:nvSpPr>
        <p:spPr>
          <a:xfrm>
            <a:off x="1493883" y="4185103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Frutariánství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A83024B-76B3-42ED-BB43-5D08BD7471FC}"/>
              </a:ext>
            </a:extLst>
          </p:cNvPr>
          <p:cNvSpPr txBox="1"/>
          <p:nvPr/>
        </p:nvSpPr>
        <p:spPr>
          <a:xfrm>
            <a:off x="4753522" y="4982824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Vitariánství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D16CA2-58DE-403C-9D61-1FA1EF391337}"/>
              </a:ext>
            </a:extLst>
          </p:cNvPr>
          <p:cNvSpPr txBox="1"/>
          <p:nvPr/>
        </p:nvSpPr>
        <p:spPr>
          <a:xfrm>
            <a:off x="7267893" y="3833561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Makrobiotika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63E7900-8CCC-4EE0-857E-B0ECC1E2B97D}"/>
              </a:ext>
            </a:extLst>
          </p:cNvPr>
          <p:cNvSpPr txBox="1"/>
          <p:nvPr/>
        </p:nvSpPr>
        <p:spPr>
          <a:xfrm>
            <a:off x="4774236" y="2683931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Whole</a:t>
            </a:r>
            <a:r>
              <a:rPr lang="cs-CZ" dirty="0">
                <a:solidFill>
                  <a:schemeClr val="bg1"/>
                </a:solidFill>
              </a:rPr>
              <a:t> 30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811E4B8-DF2E-4FCE-8E3A-DCB849914583}"/>
              </a:ext>
            </a:extLst>
          </p:cNvPr>
          <p:cNvSpPr txBox="1"/>
          <p:nvPr/>
        </p:nvSpPr>
        <p:spPr>
          <a:xfrm>
            <a:off x="913262" y="3297873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Zone</a:t>
            </a:r>
            <a:r>
              <a:rPr lang="cs-CZ" dirty="0">
                <a:solidFill>
                  <a:schemeClr val="bg1"/>
                </a:solidFill>
              </a:rPr>
              <a:t> dieta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2C52A08-FEBC-41D4-B516-54C48034F7B2}"/>
              </a:ext>
            </a:extLst>
          </p:cNvPr>
          <p:cNvSpPr txBox="1"/>
          <p:nvPr/>
        </p:nvSpPr>
        <p:spPr>
          <a:xfrm>
            <a:off x="5095967" y="4579655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Výživa podle tradiční čínské medicíny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BB30A8-ADA7-43AB-BFC9-258E01E6432F}"/>
              </a:ext>
            </a:extLst>
          </p:cNvPr>
          <p:cNvSpPr txBox="1"/>
          <p:nvPr/>
        </p:nvSpPr>
        <p:spPr>
          <a:xfrm>
            <a:off x="6069105" y="2534440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Výživa podle krevních skupin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000F233-0719-4386-B762-19782A69D471}"/>
              </a:ext>
            </a:extLst>
          </p:cNvPr>
          <p:cNvSpPr txBox="1"/>
          <p:nvPr/>
        </p:nvSpPr>
        <p:spPr>
          <a:xfrm>
            <a:off x="3871468" y="3768906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Bezlepková dieta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8F4268-0EB4-471E-A647-BEA4274F8D9B}"/>
              </a:ext>
            </a:extLst>
          </p:cNvPr>
          <p:cNvSpPr txBox="1"/>
          <p:nvPr/>
        </p:nvSpPr>
        <p:spPr>
          <a:xfrm>
            <a:off x="2602548" y="3350899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Přerušované hladovění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ACC83EB-40BD-4DE8-BCB4-9F2E3F010C95}"/>
              </a:ext>
            </a:extLst>
          </p:cNvPr>
          <p:cNvSpPr txBox="1"/>
          <p:nvPr/>
        </p:nvSpPr>
        <p:spPr>
          <a:xfrm>
            <a:off x="6599432" y="308006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Výživa podle pH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1300A7F-48F9-488E-9D9F-673C7BEAC09E}"/>
              </a:ext>
            </a:extLst>
          </p:cNvPr>
          <p:cNvSpPr txBox="1"/>
          <p:nvPr/>
        </p:nvSpPr>
        <p:spPr>
          <a:xfrm>
            <a:off x="2354088" y="373286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Ajurvéda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92B65347-81C2-4F4E-A253-445734A77A05}"/>
              </a:ext>
            </a:extLst>
          </p:cNvPr>
          <p:cNvSpPr/>
          <p:nvPr/>
        </p:nvSpPr>
        <p:spPr>
          <a:xfrm>
            <a:off x="1222928" y="2440586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To mi poradil kamarád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A615F1D7-F2D1-4805-B05C-0E561244DF9D}"/>
              </a:ext>
            </a:extLst>
          </p:cNvPr>
          <p:cNvSpPr/>
          <p:nvPr/>
        </p:nvSpPr>
        <p:spPr>
          <a:xfrm>
            <a:off x="7267893" y="5497030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To jsem četl na netu</a:t>
            </a:r>
          </a:p>
        </p:txBody>
      </p:sp>
      <p:pic>
        <p:nvPicPr>
          <p:cNvPr id="30" name="Obrázek 29" descr="Obsah obrázku osoba, muž, oblek, vázanka&#10;&#10;Popis vygenerován s velmi vysokou mírou spolehlivosti">
            <a:extLst>
              <a:ext uri="{FF2B5EF4-FFF2-40B4-BE49-F238E27FC236}">
                <a16:creationId xmlns:a16="http://schemas.microsoft.com/office/drawing/2014/main" id="{2DFD434A-5569-4263-879E-D205616F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5439"/>
            <a:ext cx="2025574" cy="13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7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25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25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7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25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0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750"/>
                            </p:stCondLst>
                            <p:childTnLst>
                              <p:par>
                                <p:cTn id="147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8750"/>
                            </p:stCondLst>
                            <p:childTnLst>
                              <p:par>
                                <p:cTn id="169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325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77666114"/>
              </p:ext>
            </p:extLst>
          </p:nvPr>
        </p:nvGraphicFramePr>
        <p:xfrm>
          <a:off x="734870" y="2669156"/>
          <a:ext cx="10891809" cy="3809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2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/>
                        <a:t>Regenerace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Množství S/B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273">
                <a:tc rowSpan="4">
                  <a:txBody>
                    <a:bodyPr/>
                    <a:lstStyle/>
                    <a:p>
                      <a:r>
                        <a:rPr lang="cs-CZ" dirty="0"/>
                        <a:t>Časná regenerace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0-30</a:t>
                      </a:r>
                      <a:r>
                        <a:rPr lang="cs-CZ" baseline="0" dirty="0"/>
                        <a:t> min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1,5 g.kg</a:t>
                      </a:r>
                      <a:r>
                        <a:rPr lang="cs-CZ" sz="1200" dirty="0"/>
                        <a:t>-1 </a:t>
                      </a:r>
                      <a:r>
                        <a:rPr lang="cs-CZ" sz="1800" dirty="0"/>
                        <a:t>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Při vyčerpání glykogenu.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0-4 (6)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~1,2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.hod</a:t>
                      </a:r>
                      <a:r>
                        <a:rPr lang="cs-CZ" sz="1200" dirty="0"/>
                        <a:t>-1 </a:t>
                      </a:r>
                      <a:r>
                        <a:rPr lang="cs-CZ" sz="1800" dirty="0"/>
                        <a:t>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Postupn</a:t>
                      </a:r>
                      <a:r>
                        <a:rPr lang="cs-CZ" baseline="0" dirty="0"/>
                        <a:t>é doplnění glykogenu v pravidelných dávkách (15-30 min)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cs-CZ" dirty="0"/>
                        <a:t>0-3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6-12 g BCAA </a:t>
                      </a:r>
                    </a:p>
                    <a:p>
                      <a:r>
                        <a:rPr lang="cs-CZ" dirty="0"/>
                        <a:t>nebo 20-25 g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Podpora proteosyntézy po výkonu silového charakteru.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~0,8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.hod</a:t>
                      </a:r>
                      <a:r>
                        <a:rPr lang="cs-CZ" sz="1200" dirty="0"/>
                        <a:t>-1 </a:t>
                      </a:r>
                      <a:r>
                        <a:rPr lang="cs-CZ" sz="1800" dirty="0"/>
                        <a:t>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+ 0,2-0,4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dirty="0"/>
                        <a:t>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.hod</a:t>
                      </a:r>
                      <a:r>
                        <a:rPr lang="cs-CZ" sz="1200" dirty="0"/>
                        <a:t>-1 </a:t>
                      </a:r>
                      <a:r>
                        <a:rPr lang="cs-CZ" sz="1800" dirty="0"/>
                        <a:t>B</a:t>
                      </a:r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Společné doplnění S a B podporuje proteosyntézu a obnovu glykogenu. Zlepšuje se vstřebatelnost.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4" descr="http://potraviny.nasclovek.cz/pict/substance/s1065_ob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31" y="5089534"/>
            <a:ext cx="2319833" cy="1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04433" y="5844007"/>
            <a:ext cx="70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200 g</a:t>
            </a:r>
          </a:p>
        </p:txBody>
      </p:sp>
      <p:pic>
        <p:nvPicPr>
          <p:cNvPr id="12290" name="Picture 2" descr="https://www.globus.cz/common/images/products/pictures/2014-16-09-06-29-46-711-487-24-2014-12-09-10-09-02-711-487-24-285014-Tunak-cerstv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0" y="5452857"/>
            <a:ext cx="2591401" cy="17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543681" y="6221346"/>
            <a:ext cx="59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80 g</a:t>
            </a:r>
          </a:p>
        </p:txBody>
      </p:sp>
      <p:cxnSp>
        <p:nvCxnSpPr>
          <p:cNvPr id="9" name="Přímá spojnice 8"/>
          <p:cNvCxnSpPr>
            <a:cxnSpLocks/>
          </p:cNvCxnSpPr>
          <p:nvPr/>
        </p:nvCxnSpPr>
        <p:spPr>
          <a:xfrm>
            <a:off x="3283508" y="4389554"/>
            <a:ext cx="8343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236678" y="2186127"/>
            <a:ext cx="1188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</a:rPr>
              <a:t>První dvě hodiny jsou nejcitlivějším obdobím pro obnovu svalového glykogenu – </a:t>
            </a:r>
            <a:r>
              <a:rPr lang="cs-CZ" b="1" i="1" dirty="0">
                <a:solidFill>
                  <a:schemeClr val="bg1"/>
                </a:solidFill>
              </a:rPr>
              <a:t>Časná fáze regenerace</a:t>
            </a:r>
            <a:r>
              <a:rPr lang="cs-CZ" i="1" dirty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571FE87-14C0-448A-88B4-0190142A0B2D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po výkonu</a:t>
            </a:r>
          </a:p>
          <a:p>
            <a:r>
              <a:rPr lang="cs-CZ" sz="1600" dirty="0"/>
              <a:t>Obecná doporučení pro výživu po výkonu</a:t>
            </a:r>
          </a:p>
        </p:txBody>
      </p:sp>
    </p:spTree>
    <p:extLst>
      <p:ext uri="{BB962C8B-B14F-4D97-AF65-F5344CB8AC3E}">
        <p14:creationId xmlns:p14="http://schemas.microsoft.com/office/powerpoint/2010/main" val="14471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>
          <a:xfrm>
            <a:off x="374708" y="2158993"/>
            <a:ext cx="11442584" cy="49539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Dávka nepřevyšující </a:t>
            </a:r>
            <a:r>
              <a:rPr lang="cs-CZ" b="1" dirty="0">
                <a:solidFill>
                  <a:schemeClr val="bg1"/>
                </a:solidFill>
              </a:rPr>
              <a:t>~ 20-25 g bílkovin </a:t>
            </a:r>
            <a:r>
              <a:rPr lang="cs-CZ" dirty="0">
                <a:solidFill>
                  <a:schemeClr val="bg1"/>
                </a:solidFill>
              </a:rPr>
              <a:t>bohatých na esenciální aminokyseliny nebo isolovaná dávka </a:t>
            </a:r>
            <a:r>
              <a:rPr lang="cs-CZ" b="1" dirty="0">
                <a:solidFill>
                  <a:schemeClr val="bg1"/>
                </a:solidFill>
              </a:rPr>
              <a:t>~ 6-12 g </a:t>
            </a:r>
            <a:r>
              <a:rPr lang="cs-CZ" dirty="0">
                <a:solidFill>
                  <a:schemeClr val="bg1"/>
                </a:solidFill>
              </a:rPr>
              <a:t>esenciálních aminokyselin podaná v časné regenerační fázi (během prvních 3 hodin po skončení tréninku, ale nejlépe ihned po skončení) jako součást sacharidového jídla podporuje proteosyntézu a adaptaci na zatížení. </a:t>
            </a:r>
          </a:p>
          <a:p>
            <a:r>
              <a:rPr lang="cs-CZ" dirty="0">
                <a:solidFill>
                  <a:schemeClr val="bg1"/>
                </a:solidFill>
              </a:rPr>
              <a:t>Vyšší dávka bílkovin </a:t>
            </a:r>
            <a:r>
              <a:rPr lang="cs-CZ" b="1" dirty="0">
                <a:solidFill>
                  <a:schemeClr val="bg1"/>
                </a:solidFill>
              </a:rPr>
              <a:t>nemá </a:t>
            </a:r>
            <a:r>
              <a:rPr lang="cs-CZ" dirty="0">
                <a:solidFill>
                  <a:schemeClr val="bg1"/>
                </a:solidFill>
              </a:rPr>
              <a:t>zvýšený anabolický efekt a bílkoviny jsou oxidovány na energii.</a:t>
            </a:r>
          </a:p>
          <a:p>
            <a:r>
              <a:rPr lang="cs-CZ" dirty="0">
                <a:solidFill>
                  <a:schemeClr val="bg1"/>
                </a:solidFill>
              </a:rPr>
              <a:t>Nejdůležitější aminokyselinou v procesu proteosyntézy je leucin, který přímo stimuluje tento proces (1).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3BFA739-EEC5-49EA-AE65-14C20F395CB8}"/>
              </a:ext>
            </a:extLst>
          </p:cNvPr>
          <p:cNvSpPr txBox="1">
            <a:spLocks/>
          </p:cNvSpPr>
          <p:nvPr/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Výživa po výkonu</a:t>
            </a:r>
          </a:p>
          <a:p>
            <a:r>
              <a:rPr lang="cs-CZ" sz="1600" dirty="0"/>
              <a:t>Bílkoviny</a:t>
            </a:r>
          </a:p>
        </p:txBody>
      </p:sp>
      <p:pic>
        <p:nvPicPr>
          <p:cNvPr id="11" name="Picture 4" descr="http://potraviny.nasclovek.cz/pict/substance/s1065_obr1.png">
            <a:extLst>
              <a:ext uri="{FF2B5EF4-FFF2-40B4-BE49-F238E27FC236}">
                <a16:creationId xmlns:a16="http://schemas.microsoft.com/office/drawing/2014/main" id="{CEF9A6EA-CFCD-4CFF-B0EA-FA31A854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91" y="5064368"/>
            <a:ext cx="2319833" cy="1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990BAC-8E2B-46E1-8EF4-2DBA35300D0F}"/>
              </a:ext>
            </a:extLst>
          </p:cNvPr>
          <p:cNvSpPr txBox="1"/>
          <p:nvPr/>
        </p:nvSpPr>
        <p:spPr>
          <a:xfrm>
            <a:off x="472673" y="5818841"/>
            <a:ext cx="70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200 g</a:t>
            </a:r>
          </a:p>
        </p:txBody>
      </p:sp>
      <p:pic>
        <p:nvPicPr>
          <p:cNvPr id="13" name="Picture 2" descr="https://www.globus.cz/common/images/products/pictures/2014-16-09-06-29-46-711-487-24-2014-12-09-10-09-02-711-487-24-285014-Tunak-cerstvy.png">
            <a:extLst>
              <a:ext uri="{FF2B5EF4-FFF2-40B4-BE49-F238E27FC236}">
                <a16:creationId xmlns:a16="http://schemas.microsoft.com/office/drawing/2014/main" id="{A5DB1C2C-4CD4-4F61-90AD-15584BA2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0" y="5427691"/>
            <a:ext cx="2591401" cy="17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AE3F9F3-130B-4089-9485-E58538F62071}"/>
              </a:ext>
            </a:extLst>
          </p:cNvPr>
          <p:cNvSpPr txBox="1"/>
          <p:nvPr/>
        </p:nvSpPr>
        <p:spPr>
          <a:xfrm>
            <a:off x="1511921" y="6196180"/>
            <a:ext cx="59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80 g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4B4674C-C641-4D73-89FA-281CC82D8842}"/>
              </a:ext>
            </a:extLst>
          </p:cNvPr>
          <p:cNvSpPr txBox="1"/>
          <p:nvPr/>
        </p:nvSpPr>
        <p:spPr>
          <a:xfrm>
            <a:off x="3622913" y="6588799"/>
            <a:ext cx="76626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(1) </a:t>
            </a:r>
            <a:r>
              <a:rPr lang="en-US" sz="800" dirty="0">
                <a:solidFill>
                  <a:schemeClr val="bg1"/>
                </a:solidFill>
              </a:rPr>
              <a:t>Layman, D. K. (2002). </a:t>
            </a:r>
            <a:r>
              <a:rPr lang="en-US" sz="800" b="1" dirty="0">
                <a:solidFill>
                  <a:schemeClr val="bg1"/>
                </a:solidFill>
              </a:rPr>
              <a:t>Role of Leucine in Protein Metabolism During Exercise and Recovery.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i="1" dirty="0">
                <a:solidFill>
                  <a:schemeClr val="bg1"/>
                </a:solidFill>
              </a:rPr>
              <a:t>Canadian Journal of Applied Physiology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i="1" dirty="0">
                <a:solidFill>
                  <a:schemeClr val="bg1"/>
                </a:solidFill>
              </a:rPr>
              <a:t>27</a:t>
            </a:r>
            <a:r>
              <a:rPr lang="en-US" sz="800" dirty="0">
                <a:solidFill>
                  <a:schemeClr val="bg1"/>
                </a:solidFill>
              </a:rPr>
              <a:t>(6), 646–662.</a:t>
            </a:r>
            <a:endParaRPr lang="en-US" sz="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30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600" dirty="0"/>
              <a:t>Silové a rychlostní výkony</a:t>
            </a:r>
            <a:endParaRPr lang="cs-CZ" dirty="0"/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13" y="1929857"/>
            <a:ext cx="2398387" cy="1598650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7" y="5177825"/>
            <a:ext cx="1471935" cy="15455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44359" y="2267556"/>
            <a:ext cx="338554" cy="8489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44359" y="3547429"/>
            <a:ext cx="338554" cy="16360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433950" y="5664775"/>
            <a:ext cx="338554" cy="57163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1-2 g.kg</a:t>
            </a:r>
            <a:r>
              <a:rPr lang="cs-CZ" sz="1400" baseline="30000" dirty="0"/>
              <a:t>-1</a:t>
            </a:r>
            <a:r>
              <a:rPr lang="cs-CZ" sz="1400" dirty="0"/>
              <a:t> S</a:t>
            </a:r>
          </a:p>
          <a:p>
            <a:pPr algn="ctr"/>
            <a:r>
              <a:rPr lang="cs-CZ" sz="1400" dirty="0"/>
              <a:t>0,15-0,25 g.kg</a:t>
            </a:r>
            <a:r>
              <a:rPr lang="cs-CZ" sz="1400" baseline="30000" dirty="0"/>
              <a:t>-1</a:t>
            </a:r>
            <a:r>
              <a:rPr lang="cs-CZ" sz="1400" dirty="0"/>
              <a:t> B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pic>
        <p:nvPicPr>
          <p:cNvPr id="23" name="Obrázek 22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C7027C37-28D8-4A43-ACA7-2A1CC9A4B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4957567"/>
            <a:ext cx="1924703" cy="1154822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~1 g.kg</a:t>
            </a:r>
            <a:r>
              <a:rPr lang="cs-CZ" sz="1400" baseline="30000" dirty="0"/>
              <a:t>-1</a:t>
            </a:r>
            <a:r>
              <a:rPr lang="cs-CZ" sz="1400" dirty="0"/>
              <a:t> S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464393" y="2267556"/>
            <a:ext cx="1272235" cy="72488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47" y="3000126"/>
            <a:ext cx="655521" cy="118150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39" y="3003431"/>
            <a:ext cx="653687" cy="1178203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81" y="4574931"/>
            <a:ext cx="1636025" cy="1636025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234496" y="6561026"/>
            <a:ext cx="1687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7458333" y="3947925"/>
            <a:ext cx="1217187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cs-CZ" sz="1400" dirty="0"/>
              <a:t>~ 1,5 g.kg</a:t>
            </a:r>
            <a:r>
              <a:rPr lang="cs-CZ" sz="1050" baseline="30000" dirty="0"/>
              <a:t>-1</a:t>
            </a:r>
            <a:r>
              <a:rPr lang="cs-CZ" sz="1050" dirty="0"/>
              <a:t> </a:t>
            </a:r>
            <a:r>
              <a:rPr lang="cs-CZ" sz="1400" dirty="0"/>
              <a:t>S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9454624" y="3943818"/>
            <a:ext cx="1811791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cs-CZ" sz="1400" dirty="0"/>
              <a:t>~1,2 g.kg</a:t>
            </a:r>
            <a:r>
              <a:rPr lang="cs-CZ" sz="1050" baseline="30000" dirty="0"/>
              <a:t>-1</a:t>
            </a:r>
            <a:r>
              <a:rPr lang="cs-CZ" sz="1400" dirty="0"/>
              <a:t>.hod</a:t>
            </a:r>
            <a:r>
              <a:rPr lang="cs-CZ" sz="1050" baseline="30000" dirty="0"/>
              <a:t>-1</a:t>
            </a:r>
            <a:r>
              <a:rPr lang="cs-CZ" sz="1050" dirty="0"/>
              <a:t> </a:t>
            </a:r>
            <a:r>
              <a:rPr lang="cs-CZ" sz="1400" dirty="0"/>
              <a:t>S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7747702" y="1888839"/>
            <a:ext cx="3062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Vyčerpání glykogenu a pokles krevní glykémie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234496" y="6032163"/>
            <a:ext cx="1635855" cy="523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~0,8 g.kg</a:t>
            </a:r>
            <a:r>
              <a:rPr lang="cs-CZ" sz="1400" baseline="30000" dirty="0"/>
              <a:t>-1</a:t>
            </a:r>
            <a:r>
              <a:rPr lang="cs-CZ" sz="1400" dirty="0"/>
              <a:t> S</a:t>
            </a:r>
          </a:p>
          <a:p>
            <a:pPr algn="ctr"/>
            <a:r>
              <a:rPr lang="cs-CZ" sz="1400" dirty="0"/>
              <a:t>0,2-0,4 g.kg</a:t>
            </a:r>
            <a:r>
              <a:rPr lang="cs-CZ" sz="1400" baseline="30000" dirty="0"/>
              <a:t>-1</a:t>
            </a:r>
            <a:r>
              <a:rPr lang="cs-CZ" sz="1400" dirty="0"/>
              <a:t> B</a:t>
            </a:r>
          </a:p>
        </p:txBody>
      </p:sp>
      <p:pic>
        <p:nvPicPr>
          <p:cNvPr id="49" name="Obrázek 48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A79C98D-215D-4A65-B203-1CC3955AED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10338749" y="3093564"/>
            <a:ext cx="1272235" cy="724887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B114FC93-BBD6-4E40-B606-EA5D47F33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73" y="2672764"/>
            <a:ext cx="655521" cy="1181508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8B3B0FD-850D-4CAE-B380-83C3740AA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65" y="2676069"/>
            <a:ext cx="653687" cy="1178203"/>
          </a:xfrm>
          <a:prstGeom prst="rect">
            <a:avLst/>
          </a:prstGeom>
        </p:spPr>
      </p:pic>
      <p:pic>
        <p:nvPicPr>
          <p:cNvPr id="52" name="Obrázek 51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62E3DF6-DDCD-4367-9E03-7E4E28B53A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25" y="2204152"/>
            <a:ext cx="1636025" cy="1636025"/>
          </a:xfrm>
          <a:prstGeom prst="rect">
            <a:avLst/>
          </a:prstGeom>
        </p:spPr>
      </p:pic>
      <p:pic>
        <p:nvPicPr>
          <p:cNvPr id="53" name="Obrázek 52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40195E4D-D63A-4166-B5FE-2678CB8543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7786094" y="5095375"/>
            <a:ext cx="1272235" cy="724887"/>
          </a:xfrm>
          <a:prstGeom prst="rect">
            <a:avLst/>
          </a:prstGeom>
        </p:spPr>
      </p:pic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05" y="4708083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7747702" y="4412925"/>
            <a:ext cx="3533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Snížení glykogenových zásob a pokles krevní glykémie</a:t>
            </a:r>
          </a:p>
        </p:txBody>
      </p: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13" y="3579980"/>
            <a:ext cx="2403555" cy="15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600" dirty="0"/>
              <a:t>Vytrvalostní výkony</a:t>
            </a:r>
            <a:endParaRPr lang="cs-CZ" dirty="0"/>
          </a:p>
        </p:txBody>
      </p: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143006"/>
            <a:ext cx="338554" cy="97398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739462"/>
            <a:ext cx="338554" cy="106054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403584"/>
            <a:ext cx="338554" cy="102688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1-2 g.kg</a:t>
            </a:r>
            <a:r>
              <a:rPr lang="cs-CZ" sz="1400" baseline="30000" dirty="0"/>
              <a:t>-1</a:t>
            </a:r>
            <a:r>
              <a:rPr lang="cs-CZ" sz="1400" dirty="0"/>
              <a:t> S</a:t>
            </a:r>
          </a:p>
          <a:p>
            <a:pPr algn="ctr"/>
            <a:r>
              <a:rPr lang="cs-CZ" sz="1400" dirty="0"/>
              <a:t>0,15-0,25 g.kg</a:t>
            </a:r>
            <a:r>
              <a:rPr lang="cs-CZ" sz="1400" baseline="30000" dirty="0"/>
              <a:t>-1</a:t>
            </a:r>
            <a:r>
              <a:rPr lang="cs-CZ" sz="1400" dirty="0"/>
              <a:t> B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pic>
        <p:nvPicPr>
          <p:cNvPr id="23" name="Obrázek 22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C7027C37-28D8-4A43-ACA7-2A1CC9A4B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4957567"/>
            <a:ext cx="1924703" cy="1154822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~1 g.kg</a:t>
            </a:r>
            <a:r>
              <a:rPr lang="cs-CZ" sz="1400" baseline="30000" dirty="0"/>
              <a:t>-1</a:t>
            </a:r>
            <a:r>
              <a:rPr lang="cs-CZ" sz="1400" dirty="0"/>
              <a:t> S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464393" y="2267556"/>
            <a:ext cx="1272235" cy="72488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47" y="3000126"/>
            <a:ext cx="655521" cy="118150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39" y="3003431"/>
            <a:ext cx="653687" cy="1178203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81" y="4574931"/>
            <a:ext cx="1636025" cy="1636025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234496" y="6561026"/>
            <a:ext cx="1687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7458333" y="3947925"/>
            <a:ext cx="1217187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cs-CZ" sz="1400" dirty="0"/>
              <a:t>~ 1,5 g.kg</a:t>
            </a:r>
            <a:r>
              <a:rPr lang="cs-CZ" sz="1050" baseline="30000" dirty="0"/>
              <a:t>-1</a:t>
            </a:r>
            <a:r>
              <a:rPr lang="cs-CZ" sz="1050" dirty="0"/>
              <a:t> </a:t>
            </a:r>
            <a:r>
              <a:rPr lang="cs-CZ" sz="1400" dirty="0"/>
              <a:t>S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9454624" y="3943818"/>
            <a:ext cx="1811791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cs-CZ" sz="1400" dirty="0"/>
              <a:t>~1,2 g.kg</a:t>
            </a:r>
            <a:r>
              <a:rPr lang="cs-CZ" sz="1050" baseline="30000" dirty="0"/>
              <a:t>-1</a:t>
            </a:r>
            <a:r>
              <a:rPr lang="cs-CZ" sz="1400" dirty="0"/>
              <a:t>.hod</a:t>
            </a:r>
            <a:r>
              <a:rPr lang="cs-CZ" sz="1050" baseline="30000" dirty="0"/>
              <a:t>-1</a:t>
            </a:r>
            <a:r>
              <a:rPr lang="cs-CZ" sz="1050" dirty="0"/>
              <a:t> </a:t>
            </a:r>
            <a:r>
              <a:rPr lang="cs-CZ" sz="1400" dirty="0"/>
              <a:t>S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7747702" y="1888839"/>
            <a:ext cx="3062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Vyčerpání glykogenu a pokles krevní glykémie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234496" y="6032163"/>
            <a:ext cx="1635855" cy="523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~0,8 g.kg</a:t>
            </a:r>
            <a:r>
              <a:rPr lang="cs-CZ" sz="1400" baseline="30000" dirty="0"/>
              <a:t>-1</a:t>
            </a:r>
            <a:r>
              <a:rPr lang="cs-CZ" sz="1400" dirty="0"/>
              <a:t> S</a:t>
            </a:r>
          </a:p>
          <a:p>
            <a:pPr algn="ctr"/>
            <a:r>
              <a:rPr lang="cs-CZ" sz="1400" dirty="0"/>
              <a:t>0,2-0,4 g.kg</a:t>
            </a:r>
            <a:r>
              <a:rPr lang="cs-CZ" sz="1400" baseline="30000" dirty="0"/>
              <a:t>-1</a:t>
            </a:r>
            <a:r>
              <a:rPr lang="cs-CZ" sz="1400" dirty="0"/>
              <a:t> B</a:t>
            </a:r>
          </a:p>
        </p:txBody>
      </p:sp>
      <p:pic>
        <p:nvPicPr>
          <p:cNvPr id="49" name="Obrázek 48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A79C98D-215D-4A65-B203-1CC3955AED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10338749" y="3093564"/>
            <a:ext cx="1272235" cy="724887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B114FC93-BBD6-4E40-B606-EA5D47F3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73" y="2672764"/>
            <a:ext cx="655521" cy="1181508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8B3B0FD-850D-4CAE-B380-83C3740AA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65" y="2676069"/>
            <a:ext cx="653687" cy="1178203"/>
          </a:xfrm>
          <a:prstGeom prst="rect">
            <a:avLst/>
          </a:prstGeom>
        </p:spPr>
      </p:pic>
      <p:pic>
        <p:nvPicPr>
          <p:cNvPr id="52" name="Obrázek 51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62E3DF6-DDCD-4367-9E03-7E4E28B53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25" y="2204152"/>
            <a:ext cx="1636025" cy="1636025"/>
          </a:xfrm>
          <a:prstGeom prst="rect">
            <a:avLst/>
          </a:prstGeom>
        </p:spPr>
      </p:pic>
      <p:pic>
        <p:nvPicPr>
          <p:cNvPr id="53" name="Obrázek 52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40195E4D-D63A-4166-B5FE-2678CB854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7786094" y="5095375"/>
            <a:ext cx="1272235" cy="724887"/>
          </a:xfrm>
          <a:prstGeom prst="rect">
            <a:avLst/>
          </a:prstGeom>
        </p:spPr>
      </p:pic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05" y="4708083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7747702" y="4412925"/>
            <a:ext cx="3533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Snížení glykogenových zásob a pokles krevní glykémie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20DE305-B821-4D8D-B42B-33FD9AAE829D}"/>
              </a:ext>
            </a:extLst>
          </p:cNvPr>
          <p:cNvCxnSpPr/>
          <p:nvPr/>
        </p:nvCxnSpPr>
        <p:spPr>
          <a:xfrm>
            <a:off x="4296380" y="6847003"/>
            <a:ext cx="243739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DF9C0023-1ACB-41FA-AB2D-15BAC6266224}"/>
              </a:ext>
            </a:extLst>
          </p:cNvPr>
          <p:cNvCxnSpPr>
            <a:cxnSpLocks/>
          </p:cNvCxnSpPr>
          <p:nvPr/>
        </p:nvCxnSpPr>
        <p:spPr>
          <a:xfrm>
            <a:off x="4295977" y="5026805"/>
            <a:ext cx="0" cy="188642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C0994E75-19EC-45DC-9AA1-402224FDE8AC}"/>
              </a:ext>
            </a:extLst>
          </p:cNvPr>
          <p:cNvCxnSpPr>
            <a:cxnSpLocks/>
          </p:cNvCxnSpPr>
          <p:nvPr/>
        </p:nvCxnSpPr>
        <p:spPr>
          <a:xfrm>
            <a:off x="6753024" y="5026805"/>
            <a:ext cx="0" cy="189282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0B128DE8-C0A8-45D0-B86D-903FB73C0F36}"/>
              </a:ext>
            </a:extLst>
          </p:cNvPr>
          <p:cNvCxnSpPr/>
          <p:nvPr/>
        </p:nvCxnSpPr>
        <p:spPr>
          <a:xfrm>
            <a:off x="4315632" y="5000301"/>
            <a:ext cx="243739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0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70963"/>
            <a:ext cx="10571998" cy="970450"/>
          </a:xfrm>
        </p:spPr>
        <p:txBody>
          <a:bodyPr/>
          <a:lstStyle/>
          <a:p>
            <a:r>
              <a:rPr lang="cs-CZ" dirty="0"/>
              <a:t>Výživa během vytrvalostního výkonu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23999" y="1284288"/>
          <a:ext cx="9144000" cy="5414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1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 30 g jednorázově.</a:t>
                      </a:r>
                    </a:p>
                    <a:p>
                      <a:r>
                        <a:rPr lang="cs-CZ" i="1" dirty="0"/>
                        <a:t>„</a:t>
                      </a:r>
                      <a:r>
                        <a:rPr lang="cs-CZ" i="1" dirty="0" err="1"/>
                        <a:t>Mouth</a:t>
                      </a:r>
                      <a:r>
                        <a:rPr lang="cs-CZ" i="1" dirty="0"/>
                        <a:t> </a:t>
                      </a:r>
                      <a:r>
                        <a:rPr lang="cs-CZ" i="1" dirty="0" err="1"/>
                        <a:t>rinse</a:t>
                      </a:r>
                      <a:r>
                        <a:rPr lang="cs-CZ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Sacharóza, glukóza nebo</a:t>
                      </a:r>
                      <a:r>
                        <a:rPr lang="cs-CZ" baseline="0" dirty="0"/>
                        <a:t> maltodextrin</a:t>
                      </a:r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Oxidační kapacita organismu </a:t>
                      </a:r>
                      <a:r>
                        <a:rPr lang="cs-CZ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</a:t>
                      </a:r>
                      <a:r>
                        <a:rPr lang="cs-CZ" dirty="0"/>
                        <a:t>1 g.min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30-60 g.h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50-70 g.h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Glukóza,</a:t>
                      </a:r>
                      <a:r>
                        <a:rPr lang="cs-CZ" baseline="0" dirty="0"/>
                        <a:t> fruktóza a maltodextrin</a:t>
                      </a:r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Oxidační kapacita organismu </a:t>
                      </a:r>
                      <a:r>
                        <a:rPr lang="cs-CZ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1,2-1,75 g.min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60-90 g.h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Obrázek 7" descr="Obsah obrázku strom, exteriér, osoba, sport&#10;&#10;Popis vygenerován s velmi vysokou mírou spolehlivosti">
            <a:extLst>
              <a:ext uri="{FF2B5EF4-FFF2-40B4-BE49-F238E27FC236}">
                <a16:creationId xmlns:a16="http://schemas.microsoft.com/office/drawing/2014/main" id="{A8F61D47-B422-4404-A360-5BA3C65D8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30139" r="17500"/>
          <a:stretch/>
        </p:blipFill>
        <p:spPr>
          <a:xfrm>
            <a:off x="-44787" y="3857625"/>
            <a:ext cx="1568785" cy="3000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1A44C6-3019-472F-BB56-FFEA8F20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67061"/>
            <a:ext cx="816858" cy="1337270"/>
          </a:xfrm>
          <a:prstGeom prst="rect">
            <a:avLst/>
          </a:prstGeom>
        </p:spPr>
      </p:pic>
      <p:pic>
        <p:nvPicPr>
          <p:cNvPr id="10" name="Obrázek 9" descr="Obsah obrázku silnice, exteriér, kolo, jezdectví&#10;&#10;Popis vygenerován s velmi vysokou mírou spolehlivosti">
            <a:extLst>
              <a:ext uri="{FF2B5EF4-FFF2-40B4-BE49-F238E27FC236}">
                <a16:creationId xmlns:a16="http://schemas.microsoft.com/office/drawing/2014/main" id="{F9C7B715-157D-498F-B313-5E4CC6908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0" t="2493" r="28888"/>
          <a:stretch/>
        </p:blipFill>
        <p:spPr>
          <a:xfrm>
            <a:off x="10687048" y="1900649"/>
            <a:ext cx="1524001" cy="4976401"/>
          </a:xfrm>
          <a:prstGeom prst="rect">
            <a:avLst/>
          </a:prstGeom>
        </p:spPr>
      </p:pic>
      <p:pic>
        <p:nvPicPr>
          <p:cNvPr id="5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0D2A6398-6BC1-4C0C-BC25-CFFB24B6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97" y="5290624"/>
            <a:ext cx="1857848" cy="18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75DD64-CD50-47BA-824B-A4922AFB9792}"/>
              </a:ext>
            </a:extLst>
          </p:cNvPr>
          <p:cNvSpPr txBox="1"/>
          <p:nvPr/>
        </p:nvSpPr>
        <p:spPr>
          <a:xfrm>
            <a:off x="5693799" y="5918038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6205856" y="4566364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1803369-BD69-4C1B-9A15-07F39E3FC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813751"/>
            <a:ext cx="816858" cy="147230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205856" y="3059668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1 ks</a:t>
            </a:r>
          </a:p>
        </p:txBody>
      </p:sp>
    </p:spTree>
    <p:extLst>
      <p:ext uri="{BB962C8B-B14F-4D97-AF65-F5344CB8AC3E}">
        <p14:creationId xmlns:p14="http://schemas.microsoft.com/office/powerpoint/2010/main" val="2204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96A0E4-E429-4BE3-A591-73CC5FC83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182531"/>
            <a:ext cx="10554574" cy="4748356"/>
          </a:xfrm>
        </p:spPr>
        <p:txBody>
          <a:bodyPr anchor="t"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Před výkonem – 4 hodinové okno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Individuální dle tréninkového nebo závodního zatížení.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Pevná strava		 Tekutá a dužnatá strava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Střední GI		   Vysoký GI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Dostatečná hydratace.</a:t>
            </a:r>
          </a:p>
          <a:p>
            <a:r>
              <a:rPr lang="cs-CZ" dirty="0">
                <a:solidFill>
                  <a:schemeClr val="bg1"/>
                </a:solidFill>
              </a:rPr>
              <a:t>Během výkonu – zejména dlouhotrvající tréninky a vytrvalostní výkony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 závislosti na délce trvání dodržovat daná doporučení v co největším možném rozsahu.</a:t>
            </a:r>
          </a:p>
          <a:p>
            <a:pPr lvl="1"/>
            <a:r>
              <a:rPr lang="cs-CZ" i="1" dirty="0">
                <a:solidFill>
                  <a:schemeClr val="bg1"/>
                </a:solidFill>
              </a:rPr>
              <a:t>„</a:t>
            </a:r>
            <a:r>
              <a:rPr lang="cs-CZ" i="1" dirty="0" err="1">
                <a:solidFill>
                  <a:schemeClr val="bg1"/>
                </a:solidFill>
              </a:rPr>
              <a:t>Training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the</a:t>
            </a:r>
            <a:r>
              <a:rPr lang="cs-CZ" i="1" dirty="0">
                <a:solidFill>
                  <a:schemeClr val="bg1"/>
                </a:solidFill>
              </a:rPr>
              <a:t> gut“</a:t>
            </a:r>
            <a:r>
              <a:rPr lang="cs-CZ" dirty="0">
                <a:solidFill>
                  <a:schemeClr val="bg1"/>
                </a:solidFill>
              </a:rPr>
              <a:t> – cílem je vyhnout se zažívacím obtížím.</a:t>
            </a:r>
          </a:p>
          <a:p>
            <a:r>
              <a:rPr lang="cs-CZ" dirty="0">
                <a:solidFill>
                  <a:schemeClr val="bg1"/>
                </a:solidFill>
              </a:rPr>
              <a:t>Po výkonu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Doplnění tekutin.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Rychlé doplnění energie – sacharidy.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Podpora proteosyntézy – bílkoviny.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Postupné doplnění energie – tuky.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76BCE1C6-F0A2-433B-A404-330C3134F927}"/>
              </a:ext>
            </a:extLst>
          </p:cNvPr>
          <p:cNvSpPr/>
          <p:nvPr/>
        </p:nvSpPr>
        <p:spPr>
          <a:xfrm>
            <a:off x="3000375" y="2966417"/>
            <a:ext cx="609600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5C3FB0F6-3D34-4988-9D47-BC58D354C88E}"/>
              </a:ext>
            </a:extLst>
          </p:cNvPr>
          <p:cNvSpPr/>
          <p:nvPr/>
        </p:nvSpPr>
        <p:spPr>
          <a:xfrm>
            <a:off x="2657475" y="3309317"/>
            <a:ext cx="609600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osoba, interiér, muž, pohovka&#10;&#10;Popis vygenerován s velmi vysokou mírou spolehlivosti">
            <a:extLst>
              <a:ext uri="{FF2B5EF4-FFF2-40B4-BE49-F238E27FC236}">
                <a16:creationId xmlns:a16="http://schemas.microsoft.com/office/drawing/2014/main" id="{0E228BE7-D384-4714-9450-A3D811B9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634" y="2534317"/>
            <a:ext cx="1856366" cy="2352692"/>
          </a:xfrm>
          <a:prstGeom prst="rect">
            <a:avLst/>
          </a:prstGeom>
        </p:spPr>
      </p:pic>
      <p:pic>
        <p:nvPicPr>
          <p:cNvPr id="8" name="Obrázek 7" descr="Obsah obrázku jídlo, ovoce, oranžová, kousek&#10;&#10;Popis vygenerován s vysokou mírou spolehlivosti">
            <a:extLst>
              <a:ext uri="{FF2B5EF4-FFF2-40B4-BE49-F238E27FC236}">
                <a16:creationId xmlns:a16="http://schemas.microsoft.com/office/drawing/2014/main" id="{BC958CD2-0290-428A-8A11-B92676A8B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147687"/>
            <a:ext cx="3962400" cy="279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1600" dirty="0"/>
              <a:t>Zdravý talíř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BC265D-5BA2-48E0-B9DF-4A98A8362B96}"/>
              </a:ext>
            </a:extLst>
          </p:cNvPr>
          <p:cNvSpPr txBox="1"/>
          <p:nvPr/>
        </p:nvSpPr>
        <p:spPr>
          <a:xfrm>
            <a:off x="10135027" y="6611779"/>
            <a:ext cx="2056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https://www.margit.cz/</a:t>
            </a:r>
          </a:p>
        </p:txBody>
      </p:sp>
      <p:pic>
        <p:nvPicPr>
          <p:cNvPr id="7" name="Obrázek 6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2F5759DB-2CAE-4BCC-9201-02FF5D21F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97" y="1900291"/>
            <a:ext cx="7090883" cy="4957709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A7200D0-C354-409A-89E6-DA063521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31" y="2196453"/>
            <a:ext cx="10554574" cy="3636511"/>
          </a:xfrm>
        </p:spPr>
        <p:txBody>
          <a:bodyPr anchor="t"/>
          <a:lstStyle/>
          <a:p>
            <a:r>
              <a:rPr lang="cs-CZ" dirty="0">
                <a:solidFill>
                  <a:schemeClr val="bg1"/>
                </a:solidFill>
              </a:rPr>
              <a:t>Pestrost</a:t>
            </a:r>
          </a:p>
          <a:p>
            <a:r>
              <a:rPr lang="cs-CZ" dirty="0">
                <a:solidFill>
                  <a:schemeClr val="bg1"/>
                </a:solidFill>
              </a:rPr>
              <a:t>Pravidelnost</a:t>
            </a:r>
          </a:p>
          <a:p>
            <a:r>
              <a:rPr lang="cs-CZ" dirty="0">
                <a:solidFill>
                  <a:schemeClr val="bg1"/>
                </a:solidFill>
              </a:rPr>
              <a:t>Přiměřenost</a:t>
            </a:r>
          </a:p>
          <a:p>
            <a:r>
              <a:rPr lang="cs-CZ" dirty="0">
                <a:solidFill>
                  <a:schemeClr val="bg1"/>
                </a:solidFill>
              </a:rPr>
              <a:t>Přirozenost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černá, interiér&#10;&#10;Popis vygenerován s vysokou mírou spolehlivosti">
            <a:extLst>
              <a:ext uri="{FF2B5EF4-FFF2-40B4-BE49-F238E27FC236}">
                <a16:creationId xmlns:a16="http://schemas.microsoft.com/office/drawing/2014/main" id="{932CEEF7-0A54-49BE-958D-E86ADD637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2" b="25994"/>
          <a:stretch/>
        </p:blipFill>
        <p:spPr>
          <a:xfrm>
            <a:off x="9428391" y="2222287"/>
            <a:ext cx="2607276" cy="13590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59E4F4-1F59-4204-92FC-6A414C6A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1600" dirty="0"/>
              <a:t>Zdravý talíř a </a:t>
            </a:r>
            <a:r>
              <a:rPr lang="cs-CZ" sz="1600" dirty="0" err="1"/>
              <a:t>MyPlate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4A7BBD-7CF5-41D9-9936-9243C818C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cs-CZ" dirty="0">
                <a:solidFill>
                  <a:schemeClr val="bg1"/>
                </a:solidFill>
              </a:rPr>
              <a:t>Zdravý talíř, respektive </a:t>
            </a:r>
            <a:r>
              <a:rPr lang="cs-CZ" dirty="0" err="1">
                <a:solidFill>
                  <a:schemeClr val="bg1"/>
                </a:solidFill>
              </a:rPr>
              <a:t>MyPlate</a:t>
            </a:r>
            <a:r>
              <a:rPr lang="cs-CZ" dirty="0">
                <a:solidFill>
                  <a:schemeClr val="bg1"/>
                </a:solidFill>
              </a:rPr>
              <a:t> umožňují zajistit </a:t>
            </a:r>
            <a:r>
              <a:rPr lang="cs-CZ" b="1" dirty="0">
                <a:solidFill>
                  <a:schemeClr val="bg1"/>
                </a:solidFill>
              </a:rPr>
              <a:t>všechny benefity výživy </a:t>
            </a:r>
            <a:r>
              <a:rPr lang="cs-CZ" dirty="0">
                <a:solidFill>
                  <a:schemeClr val="bg1"/>
                </a:solidFill>
              </a:rPr>
              <a:t>(hmotnost, podporu výkonnosti a svalového růstu či zdraví) i v rámci dodržování rozdílných stravovacích přístupů (1, 2).</a:t>
            </a:r>
          </a:p>
          <a:p>
            <a:r>
              <a:rPr lang="cs-CZ" dirty="0">
                <a:solidFill>
                  <a:schemeClr val="bg1"/>
                </a:solidFill>
              </a:rPr>
              <a:t>Poukazuje na správné nastavení </a:t>
            </a:r>
            <a:r>
              <a:rPr lang="cs-CZ" b="1" dirty="0">
                <a:solidFill>
                  <a:schemeClr val="bg1"/>
                </a:solidFill>
              </a:rPr>
              <a:t>poměru jednotlivých potravin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  <a:p>
            <a:r>
              <a:rPr lang="cs-CZ" dirty="0">
                <a:solidFill>
                  <a:schemeClr val="bg1"/>
                </a:solidFill>
              </a:rPr>
              <a:t>Množství jednotlivých potravin už je možné individualizovat pro potřeby energetického příjmu a nastavené </a:t>
            </a:r>
            <a:r>
              <a:rPr lang="cs-CZ" b="1" dirty="0">
                <a:solidFill>
                  <a:schemeClr val="bg1"/>
                </a:solidFill>
              </a:rPr>
              <a:t>energetické bilance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Každý sportovec tak může individuálně volit potraviny dle svého stravovacího režimu, tréninkové fáze a </a:t>
            </a:r>
            <a:r>
              <a:rPr lang="cs-CZ" i="1" dirty="0">
                <a:solidFill>
                  <a:schemeClr val="bg1"/>
                </a:solidFill>
              </a:rPr>
              <a:t>„nutričního </a:t>
            </a:r>
            <a:r>
              <a:rPr lang="cs-CZ" i="1" dirty="0" err="1">
                <a:solidFill>
                  <a:schemeClr val="bg1"/>
                </a:solidFill>
              </a:rPr>
              <a:t>timingu</a:t>
            </a:r>
            <a:r>
              <a:rPr lang="cs-CZ" i="1" dirty="0">
                <a:solidFill>
                  <a:schemeClr val="bg1"/>
                </a:solidFill>
              </a:rPr>
              <a:t>“ </a:t>
            </a:r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b="1" dirty="0">
                <a:solidFill>
                  <a:schemeClr val="bg1"/>
                </a:solidFill>
              </a:rPr>
              <a:t>glykemický index</a:t>
            </a:r>
            <a:r>
              <a:rPr lang="cs-CZ" dirty="0">
                <a:solidFill>
                  <a:schemeClr val="bg1"/>
                </a:solidFill>
              </a:rPr>
              <a:t>).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5A064C4-CA0D-4F43-ADEC-4F7FF836F4B5}"/>
              </a:ext>
            </a:extLst>
          </p:cNvPr>
          <p:cNvSpPr txBox="1"/>
          <p:nvPr/>
        </p:nvSpPr>
        <p:spPr>
          <a:xfrm>
            <a:off x="0" y="6287701"/>
            <a:ext cx="12035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1. </a:t>
            </a:r>
            <a:r>
              <a:rPr lang="cs-CZ" sz="1000" dirty="0" err="1">
                <a:solidFill>
                  <a:schemeClr val="bg1"/>
                </a:solidFill>
              </a:rPr>
              <a:t>Levine</a:t>
            </a:r>
            <a:r>
              <a:rPr lang="cs-CZ" sz="1000" dirty="0">
                <a:solidFill>
                  <a:schemeClr val="bg1"/>
                </a:solidFill>
              </a:rPr>
              <a:t>, E., </a:t>
            </a:r>
            <a:r>
              <a:rPr lang="cs-CZ" sz="1000" dirty="0" err="1">
                <a:solidFill>
                  <a:schemeClr val="bg1"/>
                </a:solidFill>
              </a:rPr>
              <a:t>Abbatangelo-Gray</a:t>
            </a:r>
            <a:r>
              <a:rPr lang="cs-CZ" sz="1000" dirty="0">
                <a:solidFill>
                  <a:schemeClr val="bg1"/>
                </a:solidFill>
              </a:rPr>
              <a:t>, J., </a:t>
            </a:r>
            <a:r>
              <a:rPr lang="cs-CZ" sz="1000" dirty="0" err="1">
                <a:solidFill>
                  <a:schemeClr val="bg1"/>
                </a:solidFill>
              </a:rPr>
              <a:t>Mobley</a:t>
            </a:r>
            <a:r>
              <a:rPr lang="cs-CZ" sz="1000" dirty="0">
                <a:solidFill>
                  <a:schemeClr val="bg1"/>
                </a:solidFill>
              </a:rPr>
              <a:t>, A. R., </a:t>
            </a:r>
            <a:r>
              <a:rPr lang="cs-CZ" sz="1000" dirty="0" err="1">
                <a:solidFill>
                  <a:schemeClr val="bg1"/>
                </a:solidFill>
              </a:rPr>
              <a:t>McLaughlin</a:t>
            </a:r>
            <a:r>
              <a:rPr lang="cs-CZ" sz="1000" dirty="0">
                <a:solidFill>
                  <a:schemeClr val="bg1"/>
                </a:solidFill>
              </a:rPr>
              <a:t>, G. R., &amp; </a:t>
            </a:r>
            <a:r>
              <a:rPr lang="cs-CZ" sz="1000" dirty="0" err="1">
                <a:solidFill>
                  <a:schemeClr val="bg1"/>
                </a:solidFill>
              </a:rPr>
              <a:t>Herzog</a:t>
            </a:r>
            <a:r>
              <a:rPr lang="cs-CZ" sz="1000" dirty="0">
                <a:solidFill>
                  <a:schemeClr val="bg1"/>
                </a:solidFill>
              </a:rPr>
              <a:t>, J. (2012). </a:t>
            </a:r>
            <a:r>
              <a:rPr lang="cs-CZ" sz="1000" b="1" dirty="0" err="1">
                <a:solidFill>
                  <a:schemeClr val="bg1"/>
                </a:solidFill>
              </a:rPr>
              <a:t>Evaluating</a:t>
            </a:r>
            <a:r>
              <a:rPr lang="cs-CZ" sz="1000" b="1" dirty="0">
                <a:solidFill>
                  <a:schemeClr val="bg1"/>
                </a:solidFill>
              </a:rPr>
              <a:t> </a:t>
            </a:r>
            <a:r>
              <a:rPr lang="cs-CZ" sz="1000" b="1" dirty="0" err="1">
                <a:solidFill>
                  <a:schemeClr val="bg1"/>
                </a:solidFill>
              </a:rPr>
              <a:t>MyPlate</a:t>
            </a:r>
            <a:r>
              <a:rPr lang="cs-CZ" sz="1000" b="1" dirty="0">
                <a:solidFill>
                  <a:schemeClr val="bg1"/>
                </a:solidFill>
              </a:rPr>
              <a:t>: An </a:t>
            </a:r>
            <a:r>
              <a:rPr lang="cs-CZ" sz="1000" b="1" dirty="0" err="1">
                <a:solidFill>
                  <a:schemeClr val="bg1"/>
                </a:solidFill>
              </a:rPr>
              <a:t>Expanded</a:t>
            </a:r>
            <a:r>
              <a:rPr lang="cs-CZ" sz="1000" b="1" dirty="0">
                <a:solidFill>
                  <a:schemeClr val="bg1"/>
                </a:solidFill>
              </a:rPr>
              <a:t> Framework </a:t>
            </a:r>
            <a:r>
              <a:rPr lang="cs-CZ" sz="1000" b="1" dirty="0" err="1">
                <a:solidFill>
                  <a:schemeClr val="bg1"/>
                </a:solidFill>
              </a:rPr>
              <a:t>Using</a:t>
            </a:r>
            <a:r>
              <a:rPr lang="cs-CZ" sz="1000" b="1" dirty="0">
                <a:solidFill>
                  <a:schemeClr val="bg1"/>
                </a:solidFill>
              </a:rPr>
              <a:t> </a:t>
            </a:r>
            <a:r>
              <a:rPr lang="cs-CZ" sz="1000" b="1" dirty="0" err="1">
                <a:solidFill>
                  <a:schemeClr val="bg1"/>
                </a:solidFill>
              </a:rPr>
              <a:t>Traditional</a:t>
            </a:r>
            <a:r>
              <a:rPr lang="cs-CZ" sz="1000" b="1" dirty="0">
                <a:solidFill>
                  <a:schemeClr val="bg1"/>
                </a:solidFill>
              </a:rPr>
              <a:t> and </a:t>
            </a:r>
            <a:r>
              <a:rPr lang="cs-CZ" sz="1000" b="1" dirty="0" err="1">
                <a:solidFill>
                  <a:schemeClr val="bg1"/>
                </a:solidFill>
              </a:rPr>
              <a:t>Nontraditional</a:t>
            </a:r>
            <a:r>
              <a:rPr lang="cs-CZ" sz="1000" b="1" dirty="0">
                <a:solidFill>
                  <a:schemeClr val="bg1"/>
                </a:solidFill>
              </a:rPr>
              <a:t> </a:t>
            </a:r>
            <a:r>
              <a:rPr lang="cs-CZ" sz="1000" b="1" dirty="0" err="1">
                <a:solidFill>
                  <a:schemeClr val="bg1"/>
                </a:solidFill>
              </a:rPr>
              <a:t>Metrics</a:t>
            </a:r>
            <a:r>
              <a:rPr lang="cs-CZ" sz="1000" b="1" dirty="0">
                <a:solidFill>
                  <a:schemeClr val="bg1"/>
                </a:solidFill>
              </a:rPr>
              <a:t> </a:t>
            </a:r>
            <a:r>
              <a:rPr lang="cs-CZ" sz="1000" b="1" dirty="0" err="1">
                <a:solidFill>
                  <a:schemeClr val="bg1"/>
                </a:solidFill>
              </a:rPr>
              <a:t>for</a:t>
            </a:r>
            <a:r>
              <a:rPr lang="cs-CZ" sz="1000" b="1" dirty="0">
                <a:solidFill>
                  <a:schemeClr val="bg1"/>
                </a:solidFill>
              </a:rPr>
              <a:t> </a:t>
            </a:r>
            <a:r>
              <a:rPr lang="cs-CZ" sz="1000" b="1" dirty="0" err="1">
                <a:solidFill>
                  <a:schemeClr val="bg1"/>
                </a:solidFill>
              </a:rPr>
              <a:t>Assessing</a:t>
            </a:r>
            <a:endParaRPr lang="cs-CZ" sz="1000" b="1" dirty="0">
              <a:solidFill>
                <a:schemeClr val="bg1"/>
              </a:solidFill>
            </a:endParaRPr>
          </a:p>
          <a:p>
            <a:r>
              <a:rPr lang="cs-CZ" sz="1000" b="1" dirty="0" err="1">
                <a:solidFill>
                  <a:schemeClr val="bg1"/>
                </a:solidFill>
              </a:rPr>
              <a:t>Health</a:t>
            </a:r>
            <a:r>
              <a:rPr lang="cs-CZ" sz="1000" b="1" dirty="0">
                <a:solidFill>
                  <a:schemeClr val="bg1"/>
                </a:solidFill>
              </a:rPr>
              <a:t> </a:t>
            </a:r>
            <a:r>
              <a:rPr lang="cs-CZ" sz="1000" b="1" dirty="0" err="1">
                <a:solidFill>
                  <a:schemeClr val="bg1"/>
                </a:solidFill>
              </a:rPr>
              <a:t>Communication</a:t>
            </a:r>
            <a:r>
              <a:rPr lang="cs-CZ" sz="1000" b="1" dirty="0">
                <a:solidFill>
                  <a:schemeClr val="bg1"/>
                </a:solidFill>
              </a:rPr>
              <a:t> </a:t>
            </a:r>
            <a:r>
              <a:rPr lang="cs-CZ" sz="1000" b="1" dirty="0" err="1">
                <a:solidFill>
                  <a:schemeClr val="bg1"/>
                </a:solidFill>
              </a:rPr>
              <a:t>Campaigns</a:t>
            </a:r>
            <a:r>
              <a:rPr lang="cs-CZ" sz="1000" b="1" dirty="0">
                <a:solidFill>
                  <a:schemeClr val="bg1"/>
                </a:solidFill>
              </a:rPr>
              <a:t>. </a:t>
            </a:r>
            <a:r>
              <a:rPr lang="cs-CZ" sz="1000" i="1" dirty="0" err="1">
                <a:solidFill>
                  <a:schemeClr val="bg1"/>
                </a:solidFill>
              </a:rPr>
              <a:t>Journal</a:t>
            </a:r>
            <a:r>
              <a:rPr lang="cs-CZ" sz="1000" i="1" dirty="0">
                <a:solidFill>
                  <a:schemeClr val="bg1"/>
                </a:solidFill>
              </a:rPr>
              <a:t> </a:t>
            </a:r>
            <a:r>
              <a:rPr lang="cs-CZ" sz="1000" i="1" dirty="0" err="1">
                <a:solidFill>
                  <a:schemeClr val="bg1"/>
                </a:solidFill>
              </a:rPr>
              <a:t>of</a:t>
            </a:r>
            <a:r>
              <a:rPr lang="cs-CZ" sz="1000" i="1" dirty="0">
                <a:solidFill>
                  <a:schemeClr val="bg1"/>
                </a:solidFill>
              </a:rPr>
              <a:t> </a:t>
            </a:r>
            <a:r>
              <a:rPr lang="cs-CZ" sz="1000" i="1" dirty="0" err="1">
                <a:solidFill>
                  <a:schemeClr val="bg1"/>
                </a:solidFill>
              </a:rPr>
              <a:t>Nutrition</a:t>
            </a:r>
            <a:r>
              <a:rPr lang="cs-CZ" sz="1000" i="1" dirty="0">
                <a:solidFill>
                  <a:schemeClr val="bg1"/>
                </a:solidFill>
              </a:rPr>
              <a:t> </a:t>
            </a:r>
            <a:r>
              <a:rPr lang="cs-CZ" sz="1000" i="1" dirty="0" err="1">
                <a:solidFill>
                  <a:schemeClr val="bg1"/>
                </a:solidFill>
              </a:rPr>
              <a:t>Education</a:t>
            </a:r>
            <a:r>
              <a:rPr lang="cs-CZ" sz="1000" i="1" dirty="0">
                <a:solidFill>
                  <a:schemeClr val="bg1"/>
                </a:solidFill>
              </a:rPr>
              <a:t> and </a:t>
            </a:r>
            <a:r>
              <a:rPr lang="cs-CZ" sz="1000" i="1" dirty="0" err="1">
                <a:solidFill>
                  <a:schemeClr val="bg1"/>
                </a:solidFill>
              </a:rPr>
              <a:t>Behavior</a:t>
            </a:r>
            <a:r>
              <a:rPr lang="cs-CZ" sz="1000" dirty="0">
                <a:solidFill>
                  <a:schemeClr val="bg1"/>
                </a:solidFill>
              </a:rPr>
              <a:t>, </a:t>
            </a:r>
            <a:r>
              <a:rPr lang="cs-CZ" sz="1000" i="1" dirty="0">
                <a:solidFill>
                  <a:schemeClr val="bg1"/>
                </a:solidFill>
              </a:rPr>
              <a:t>44</a:t>
            </a:r>
            <a:r>
              <a:rPr lang="cs-CZ" sz="1000" dirty="0">
                <a:solidFill>
                  <a:schemeClr val="bg1"/>
                </a:solidFill>
              </a:rPr>
              <a:t>(4), S2–S12.</a:t>
            </a:r>
          </a:p>
          <a:p>
            <a:r>
              <a:rPr lang="cs-CZ" sz="1000" dirty="0">
                <a:solidFill>
                  <a:schemeClr val="bg1"/>
                </a:solidFill>
                <a:effectLst/>
              </a:rPr>
              <a:t>2. </a:t>
            </a:r>
            <a:r>
              <a:rPr lang="en-US" sz="1000" dirty="0" err="1">
                <a:solidFill>
                  <a:schemeClr val="bg1"/>
                </a:solidFill>
              </a:rPr>
              <a:t>Uruakpa</a:t>
            </a:r>
            <a:r>
              <a:rPr lang="en-US" sz="1000" dirty="0">
                <a:solidFill>
                  <a:schemeClr val="bg1"/>
                </a:solidFill>
              </a:rPr>
              <a:t>, F. O., </a:t>
            </a:r>
            <a:r>
              <a:rPr lang="en-US" sz="1000" dirty="0" err="1">
                <a:solidFill>
                  <a:schemeClr val="bg1"/>
                </a:solidFill>
              </a:rPr>
              <a:t>Moeckly</a:t>
            </a:r>
            <a:r>
              <a:rPr lang="en-US" sz="1000" dirty="0">
                <a:solidFill>
                  <a:schemeClr val="bg1"/>
                </a:solidFill>
              </a:rPr>
              <a:t>, B. G., Fulford, L. D., Hollister, M. N., &amp; Kim, S. (2013). </a:t>
            </a:r>
            <a:r>
              <a:rPr lang="en-US" sz="1000" b="1" dirty="0">
                <a:solidFill>
                  <a:schemeClr val="bg1"/>
                </a:solidFill>
              </a:rPr>
              <a:t>Awareness and use of MyPlate Guidelines in Making Food Choices. </a:t>
            </a:r>
            <a:r>
              <a:rPr lang="en-US" sz="1000" i="1" dirty="0">
                <a:solidFill>
                  <a:schemeClr val="bg1"/>
                </a:solidFill>
              </a:rPr>
              <a:t>Procedia Food Science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i="1" dirty="0">
                <a:solidFill>
                  <a:schemeClr val="bg1"/>
                </a:solidFill>
              </a:rPr>
              <a:t>2</a:t>
            </a:r>
            <a:r>
              <a:rPr lang="en-US" sz="1000" dirty="0">
                <a:solidFill>
                  <a:schemeClr val="bg1"/>
                </a:solidFill>
              </a:rPr>
              <a:t>, 180–186.</a:t>
            </a:r>
          </a:p>
          <a:p>
            <a:endParaRPr lang="cs-CZ" sz="10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Obrázek 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1C767C9F-1545-4238-9470-5CA1B6E37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38" y="4928988"/>
            <a:ext cx="1674827" cy="12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1600" dirty="0"/>
              <a:t>Americké ministerstvo zemědělství – </a:t>
            </a:r>
            <a:r>
              <a:rPr lang="cs-CZ" sz="1600" dirty="0" err="1"/>
              <a:t>MyPlate</a:t>
            </a:r>
            <a:r>
              <a:rPr lang="cs-CZ" sz="1600" dirty="0"/>
              <a:t> (od r. 2011)</a:t>
            </a:r>
          </a:p>
        </p:txBody>
      </p:sp>
      <p:pic>
        <p:nvPicPr>
          <p:cNvPr id="5" name="Zástupný symbol pro obsah 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98F18CF4-51D3-45D7-9405-85D438A62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" y="2247682"/>
            <a:ext cx="7119592" cy="432261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BC265D-5BA2-48E0-B9DF-4A98A8362B96}"/>
              </a:ext>
            </a:extLst>
          </p:cNvPr>
          <p:cNvSpPr txBox="1"/>
          <p:nvPr/>
        </p:nvSpPr>
        <p:spPr>
          <a:xfrm>
            <a:off x="101341" y="6570292"/>
            <a:ext cx="2666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https://www.choosemyplate.gov/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6CC135D-49C5-43B4-B867-92BDEFB07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28" y="2407842"/>
            <a:ext cx="4632631" cy="40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cs-CZ" dirty="0"/>
              <a:t>Zdraví – Mikrobiota</a:t>
            </a:r>
            <a:br>
              <a:rPr lang="cs-CZ" dirty="0"/>
            </a:br>
            <a:r>
              <a:rPr lang="cs-CZ" sz="1600" dirty="0"/>
              <a:t>Vliv na zdraví, hmotnost a výkonnost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51870F1-26C3-4B8A-A3DE-137A3956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968788"/>
          </a:xfrm>
        </p:spPr>
        <p:txBody>
          <a:bodyPr anchor="t"/>
          <a:lstStyle/>
          <a:p>
            <a:r>
              <a:rPr lang="cs-CZ" dirty="0">
                <a:solidFill>
                  <a:schemeClr val="bg1"/>
                </a:solidFill>
              </a:rPr>
              <a:t>Trilióny mikrobů sídlících v trávící trubici (zejména ve střevě) zahrnující bakterie, viry a kvasinky přímo ovlivňujících </a:t>
            </a:r>
            <a:r>
              <a:rPr lang="cs-CZ" b="1" dirty="0">
                <a:solidFill>
                  <a:schemeClr val="bg1"/>
                </a:solidFill>
              </a:rPr>
              <a:t>lidské zdraví </a:t>
            </a:r>
            <a:r>
              <a:rPr lang="cs-CZ" dirty="0">
                <a:solidFill>
                  <a:schemeClr val="bg1"/>
                </a:solidFill>
              </a:rPr>
              <a:t>(1):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Správně fungující mikrobiota pozitivně ovlivňuje efektivitu </a:t>
            </a:r>
            <a:r>
              <a:rPr lang="cs-CZ" b="1" dirty="0">
                <a:solidFill>
                  <a:schemeClr val="bg1"/>
                </a:solidFill>
              </a:rPr>
              <a:t>metabolismu a imunitního systému </a:t>
            </a:r>
            <a:r>
              <a:rPr lang="cs-CZ" dirty="0">
                <a:solidFill>
                  <a:schemeClr val="bg1"/>
                </a:solidFill>
              </a:rPr>
              <a:t>(2).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Nesprávně fungující mikrobiota může vést až k </a:t>
            </a:r>
            <a:r>
              <a:rPr lang="cs-CZ" b="1" dirty="0">
                <a:solidFill>
                  <a:schemeClr val="bg1"/>
                </a:solidFill>
              </a:rPr>
              <a:t>poškození zdraví </a:t>
            </a:r>
            <a:r>
              <a:rPr lang="cs-CZ" dirty="0">
                <a:solidFill>
                  <a:schemeClr val="bg1"/>
                </a:solidFill>
              </a:rPr>
              <a:t>(2):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Zvýšená zánětlivá reakce, riziko infektu, vznik gastrointestinálních onemocnění a možná se jedná o jeden z faktorů jež vedou ke vzniku diabetes </a:t>
            </a:r>
            <a:r>
              <a:rPr lang="cs-CZ" dirty="0" err="1">
                <a:solidFill>
                  <a:schemeClr val="bg1"/>
                </a:solidFill>
              </a:rPr>
              <a:t>mellitus</a:t>
            </a:r>
            <a:r>
              <a:rPr lang="cs-CZ" dirty="0">
                <a:solidFill>
                  <a:schemeClr val="bg1"/>
                </a:solidFill>
              </a:rPr>
              <a:t> a obezity.</a:t>
            </a:r>
          </a:p>
          <a:p>
            <a:r>
              <a:rPr lang="cs-CZ" dirty="0">
                <a:solidFill>
                  <a:schemeClr val="bg1"/>
                </a:solidFill>
              </a:rPr>
              <a:t>Optimalizace mirkobioty je spojována s lepším zdravotním stavem sportovce, prevencí zranění, což může nepřímo vést k </a:t>
            </a:r>
            <a:r>
              <a:rPr lang="cs-CZ" b="1" dirty="0">
                <a:solidFill>
                  <a:schemeClr val="bg1"/>
                </a:solidFill>
              </a:rPr>
              <a:t>lepším sportovním výkonům </a:t>
            </a:r>
            <a:r>
              <a:rPr lang="cs-CZ" dirty="0">
                <a:solidFill>
                  <a:schemeClr val="bg1"/>
                </a:solidFill>
              </a:rPr>
              <a:t>(3).</a:t>
            </a:r>
          </a:p>
          <a:p>
            <a:r>
              <a:rPr lang="cs-CZ" dirty="0">
                <a:solidFill>
                  <a:schemeClr val="bg1"/>
                </a:solidFill>
              </a:rPr>
              <a:t>Velký vliv </a:t>
            </a:r>
            <a:r>
              <a:rPr lang="cs-CZ" b="1" dirty="0">
                <a:solidFill>
                  <a:schemeClr val="bg1"/>
                </a:solidFill>
              </a:rPr>
              <a:t>genetiky a vývoje jedince </a:t>
            </a:r>
            <a:r>
              <a:rPr lang="cs-CZ" dirty="0">
                <a:solidFill>
                  <a:schemeClr val="bg1"/>
                </a:solidFill>
              </a:rPr>
              <a:t>na mikrobiotu:</a:t>
            </a:r>
          </a:p>
          <a:p>
            <a:pPr lvl="1"/>
            <a:r>
              <a:rPr lang="cs-CZ" i="1" dirty="0">
                <a:solidFill>
                  <a:schemeClr val="bg1"/>
                </a:solidFill>
              </a:rPr>
              <a:t>„</a:t>
            </a:r>
            <a:r>
              <a:rPr lang="cs-CZ" i="1" dirty="0" err="1">
                <a:solidFill>
                  <a:schemeClr val="bg1"/>
                </a:solidFill>
              </a:rPr>
              <a:t>Obese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microbiota</a:t>
            </a:r>
            <a:r>
              <a:rPr lang="cs-CZ" i="1" dirty="0">
                <a:solidFill>
                  <a:schemeClr val="bg1"/>
                </a:solidFill>
              </a:rPr>
              <a:t> X </a:t>
            </a:r>
            <a:r>
              <a:rPr lang="cs-CZ" i="1" dirty="0" err="1">
                <a:solidFill>
                  <a:schemeClr val="bg1"/>
                </a:solidFill>
              </a:rPr>
              <a:t>Lean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microbiota</a:t>
            </a:r>
            <a:r>
              <a:rPr lang="cs-CZ" i="1" dirty="0">
                <a:solidFill>
                  <a:schemeClr val="bg1"/>
                </a:solidFill>
              </a:rPr>
              <a:t>“ </a:t>
            </a:r>
            <a:r>
              <a:rPr lang="cs-CZ" dirty="0">
                <a:solidFill>
                  <a:schemeClr val="bg1"/>
                </a:solidFill>
              </a:rPr>
              <a:t>(4)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Přirozený porod X Císařský porod (5)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8BE92D-3A29-4A23-B923-4D582A109288}"/>
              </a:ext>
            </a:extLst>
          </p:cNvPr>
          <p:cNvSpPr txBox="1"/>
          <p:nvPr/>
        </p:nvSpPr>
        <p:spPr>
          <a:xfrm>
            <a:off x="-59822" y="6051710"/>
            <a:ext cx="121590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(1) </a:t>
            </a:r>
            <a:r>
              <a:rPr lang="cs-CZ" sz="800" dirty="0" err="1">
                <a:solidFill>
                  <a:schemeClr val="bg1"/>
                </a:solidFill>
              </a:rPr>
              <a:t>Cronin</a:t>
            </a:r>
            <a:r>
              <a:rPr lang="cs-CZ" sz="800" dirty="0">
                <a:solidFill>
                  <a:schemeClr val="bg1"/>
                </a:solidFill>
              </a:rPr>
              <a:t>, O., </a:t>
            </a:r>
            <a:r>
              <a:rPr lang="cs-CZ" sz="800" dirty="0" err="1">
                <a:solidFill>
                  <a:schemeClr val="bg1"/>
                </a:solidFill>
              </a:rPr>
              <a:t>O’Sullivan</a:t>
            </a:r>
            <a:r>
              <a:rPr lang="cs-CZ" sz="800" dirty="0">
                <a:solidFill>
                  <a:schemeClr val="bg1"/>
                </a:solidFill>
              </a:rPr>
              <a:t>, O., </a:t>
            </a:r>
            <a:r>
              <a:rPr lang="cs-CZ" sz="800" dirty="0" err="1">
                <a:solidFill>
                  <a:schemeClr val="bg1"/>
                </a:solidFill>
              </a:rPr>
              <a:t>Barton</a:t>
            </a:r>
            <a:r>
              <a:rPr lang="cs-CZ" sz="800" dirty="0">
                <a:solidFill>
                  <a:schemeClr val="bg1"/>
                </a:solidFill>
              </a:rPr>
              <a:t>, W., </a:t>
            </a:r>
            <a:r>
              <a:rPr lang="cs-CZ" sz="800" dirty="0" err="1">
                <a:solidFill>
                  <a:schemeClr val="bg1"/>
                </a:solidFill>
              </a:rPr>
              <a:t>Cotter</a:t>
            </a:r>
            <a:r>
              <a:rPr lang="cs-CZ" sz="800" dirty="0">
                <a:solidFill>
                  <a:schemeClr val="bg1"/>
                </a:solidFill>
              </a:rPr>
              <a:t>, P. D., </a:t>
            </a:r>
            <a:r>
              <a:rPr lang="cs-CZ" sz="800" dirty="0" err="1">
                <a:solidFill>
                  <a:schemeClr val="bg1"/>
                </a:solidFill>
              </a:rPr>
              <a:t>Molloy</a:t>
            </a:r>
            <a:r>
              <a:rPr lang="cs-CZ" sz="800" dirty="0">
                <a:solidFill>
                  <a:schemeClr val="bg1"/>
                </a:solidFill>
              </a:rPr>
              <a:t>, M. G., &amp; </a:t>
            </a:r>
            <a:r>
              <a:rPr lang="cs-CZ" sz="800" dirty="0" err="1">
                <a:solidFill>
                  <a:schemeClr val="bg1"/>
                </a:solidFill>
              </a:rPr>
              <a:t>Shanahan</a:t>
            </a:r>
            <a:r>
              <a:rPr lang="cs-CZ" sz="800" dirty="0">
                <a:solidFill>
                  <a:schemeClr val="bg1"/>
                </a:solidFill>
              </a:rPr>
              <a:t>, F. (2017). </a:t>
            </a:r>
            <a:r>
              <a:rPr lang="cs-CZ" sz="800" b="1" dirty="0">
                <a:solidFill>
                  <a:schemeClr val="bg1"/>
                </a:solidFill>
              </a:rPr>
              <a:t>Gut </a:t>
            </a:r>
            <a:r>
              <a:rPr lang="cs-CZ" sz="800" b="1" dirty="0" err="1">
                <a:solidFill>
                  <a:schemeClr val="bg1"/>
                </a:solidFill>
              </a:rPr>
              <a:t>microbiota</a:t>
            </a:r>
            <a:r>
              <a:rPr lang="cs-CZ" sz="800" b="1" dirty="0">
                <a:solidFill>
                  <a:schemeClr val="bg1"/>
                </a:solidFill>
              </a:rPr>
              <a:t>: </a:t>
            </a:r>
            <a:r>
              <a:rPr lang="cs-CZ" sz="800" b="1" dirty="0" err="1">
                <a:solidFill>
                  <a:schemeClr val="bg1"/>
                </a:solidFill>
              </a:rPr>
              <a:t>implications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for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sports</a:t>
            </a:r>
            <a:r>
              <a:rPr lang="cs-CZ" sz="800" b="1" dirty="0">
                <a:solidFill>
                  <a:schemeClr val="bg1"/>
                </a:solidFill>
              </a:rPr>
              <a:t> and </a:t>
            </a:r>
            <a:r>
              <a:rPr lang="cs-CZ" sz="800" b="1" dirty="0" err="1">
                <a:solidFill>
                  <a:schemeClr val="bg1"/>
                </a:solidFill>
              </a:rPr>
              <a:t>exercise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medicine</a:t>
            </a:r>
            <a:r>
              <a:rPr lang="cs-CZ" sz="800" b="1" dirty="0">
                <a:solidFill>
                  <a:schemeClr val="bg1"/>
                </a:solidFill>
              </a:rPr>
              <a:t>.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i="1" dirty="0">
                <a:solidFill>
                  <a:schemeClr val="bg1"/>
                </a:solidFill>
              </a:rPr>
              <a:t>Br J </a:t>
            </a:r>
            <a:r>
              <a:rPr lang="cs-CZ" sz="800" i="1" dirty="0" err="1">
                <a:solidFill>
                  <a:schemeClr val="bg1"/>
                </a:solidFill>
              </a:rPr>
              <a:t>Sports</a:t>
            </a:r>
            <a:r>
              <a:rPr lang="cs-CZ" sz="800" i="1" dirty="0">
                <a:solidFill>
                  <a:schemeClr val="bg1"/>
                </a:solidFill>
              </a:rPr>
              <a:t> Med</a:t>
            </a:r>
            <a:r>
              <a:rPr lang="cs-CZ" sz="800" dirty="0">
                <a:solidFill>
                  <a:schemeClr val="bg1"/>
                </a:solidFill>
              </a:rPr>
              <a:t>, bjsports-2016-097225.</a:t>
            </a:r>
          </a:p>
          <a:p>
            <a:r>
              <a:rPr lang="cs-CZ" sz="800" dirty="0">
                <a:solidFill>
                  <a:schemeClr val="bg1"/>
                </a:solidFill>
              </a:rPr>
              <a:t>(2) </a:t>
            </a:r>
            <a:r>
              <a:rPr lang="en-US" sz="800" dirty="0">
                <a:solidFill>
                  <a:schemeClr val="bg1"/>
                </a:solidFill>
              </a:rPr>
              <a:t>Flint, H. J., Scott, K. P., Louis, P., &amp; Duncan, S. H. (2012). </a:t>
            </a:r>
            <a:r>
              <a:rPr lang="en-US" sz="800" b="1" dirty="0">
                <a:solidFill>
                  <a:schemeClr val="bg1"/>
                </a:solidFill>
              </a:rPr>
              <a:t>The role of the gut microbiota in nutrition and health. </a:t>
            </a:r>
            <a:r>
              <a:rPr lang="en-US" sz="800" i="1" dirty="0">
                <a:solidFill>
                  <a:schemeClr val="bg1"/>
                </a:solidFill>
              </a:rPr>
              <a:t>Nature Reviews. Gastroenterology &amp; Hepatology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i="1" dirty="0">
                <a:solidFill>
                  <a:schemeClr val="bg1"/>
                </a:solidFill>
              </a:rPr>
              <a:t>9</a:t>
            </a:r>
            <a:r>
              <a:rPr lang="en-US" sz="800" dirty="0">
                <a:solidFill>
                  <a:schemeClr val="bg1"/>
                </a:solidFill>
              </a:rPr>
              <a:t>(10), 577–589.</a:t>
            </a:r>
          </a:p>
          <a:p>
            <a:r>
              <a:rPr lang="cs-CZ" sz="800" dirty="0">
                <a:solidFill>
                  <a:schemeClr val="bg1"/>
                </a:solidFill>
              </a:rPr>
              <a:t>(3) </a:t>
            </a:r>
            <a:r>
              <a:rPr lang="cs-CZ" sz="800" dirty="0" err="1">
                <a:solidFill>
                  <a:schemeClr val="bg1"/>
                </a:solidFill>
              </a:rPr>
              <a:t>Rankin</a:t>
            </a:r>
            <a:r>
              <a:rPr lang="cs-CZ" sz="800" dirty="0">
                <a:solidFill>
                  <a:schemeClr val="bg1"/>
                </a:solidFill>
              </a:rPr>
              <a:t>, A., </a:t>
            </a:r>
            <a:r>
              <a:rPr lang="cs-CZ" sz="800" dirty="0" err="1">
                <a:solidFill>
                  <a:schemeClr val="bg1"/>
                </a:solidFill>
              </a:rPr>
              <a:t>O’Donavon</a:t>
            </a:r>
            <a:r>
              <a:rPr lang="cs-CZ" sz="800" dirty="0">
                <a:solidFill>
                  <a:schemeClr val="bg1"/>
                </a:solidFill>
              </a:rPr>
              <a:t>, C., </a:t>
            </a:r>
            <a:r>
              <a:rPr lang="cs-CZ" sz="800" dirty="0" err="1">
                <a:solidFill>
                  <a:schemeClr val="bg1"/>
                </a:solidFill>
              </a:rPr>
              <a:t>Madigan</a:t>
            </a:r>
            <a:r>
              <a:rPr lang="cs-CZ" sz="800" dirty="0">
                <a:solidFill>
                  <a:schemeClr val="bg1"/>
                </a:solidFill>
              </a:rPr>
              <a:t>, S. M., </a:t>
            </a:r>
            <a:r>
              <a:rPr lang="cs-CZ" sz="800" dirty="0" err="1">
                <a:solidFill>
                  <a:schemeClr val="bg1"/>
                </a:solidFill>
              </a:rPr>
              <a:t>O’Sullivan</a:t>
            </a:r>
            <a:r>
              <a:rPr lang="cs-CZ" sz="800" dirty="0">
                <a:solidFill>
                  <a:schemeClr val="bg1"/>
                </a:solidFill>
              </a:rPr>
              <a:t>, O., &amp; </a:t>
            </a:r>
            <a:r>
              <a:rPr lang="cs-CZ" sz="800" dirty="0" err="1">
                <a:solidFill>
                  <a:schemeClr val="bg1"/>
                </a:solidFill>
              </a:rPr>
              <a:t>Cotter</a:t>
            </a:r>
            <a:r>
              <a:rPr lang="cs-CZ" sz="800" dirty="0">
                <a:solidFill>
                  <a:schemeClr val="bg1"/>
                </a:solidFill>
              </a:rPr>
              <a:t>, P. D. (2017). </a:t>
            </a:r>
            <a:r>
              <a:rPr lang="cs-CZ" sz="800" b="1" dirty="0">
                <a:solidFill>
                  <a:schemeClr val="bg1"/>
                </a:solidFill>
              </a:rPr>
              <a:t>‘</a:t>
            </a:r>
            <a:r>
              <a:rPr lang="cs-CZ" sz="800" b="1" dirty="0" err="1">
                <a:solidFill>
                  <a:schemeClr val="bg1"/>
                </a:solidFill>
              </a:rPr>
              <a:t>Microbes</a:t>
            </a:r>
            <a:r>
              <a:rPr lang="cs-CZ" sz="800" b="1" dirty="0">
                <a:solidFill>
                  <a:schemeClr val="bg1"/>
                </a:solidFill>
              </a:rPr>
              <a:t> in sport’ –</a:t>
            </a:r>
            <a:r>
              <a:rPr lang="cs-CZ" sz="800" b="1" dirty="0" err="1">
                <a:solidFill>
                  <a:schemeClr val="bg1"/>
                </a:solidFill>
              </a:rPr>
              <a:t>The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potential</a:t>
            </a:r>
            <a:r>
              <a:rPr lang="cs-CZ" sz="800" b="1" dirty="0">
                <a:solidFill>
                  <a:schemeClr val="bg1"/>
                </a:solidFill>
              </a:rPr>
              <a:t> role </a:t>
            </a:r>
            <a:r>
              <a:rPr lang="cs-CZ" sz="800" b="1" dirty="0" err="1">
                <a:solidFill>
                  <a:schemeClr val="bg1"/>
                </a:solidFill>
              </a:rPr>
              <a:t>of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the</a:t>
            </a:r>
            <a:r>
              <a:rPr lang="cs-CZ" sz="800" b="1" dirty="0">
                <a:solidFill>
                  <a:schemeClr val="bg1"/>
                </a:solidFill>
              </a:rPr>
              <a:t> gut </a:t>
            </a:r>
            <a:r>
              <a:rPr lang="cs-CZ" sz="800" b="1" dirty="0" err="1">
                <a:solidFill>
                  <a:schemeClr val="bg1"/>
                </a:solidFill>
              </a:rPr>
              <a:t>microbiota</a:t>
            </a:r>
            <a:r>
              <a:rPr lang="cs-CZ" sz="800" b="1" dirty="0">
                <a:solidFill>
                  <a:schemeClr val="bg1"/>
                </a:solidFill>
              </a:rPr>
              <a:t> in </a:t>
            </a:r>
            <a:r>
              <a:rPr lang="cs-CZ" sz="800" b="1" dirty="0" err="1">
                <a:solidFill>
                  <a:schemeClr val="bg1"/>
                </a:solidFill>
              </a:rPr>
              <a:t>athlete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health</a:t>
            </a:r>
            <a:r>
              <a:rPr lang="cs-CZ" sz="800" b="1" dirty="0">
                <a:solidFill>
                  <a:schemeClr val="bg1"/>
                </a:solidFill>
              </a:rPr>
              <a:t> and performance. </a:t>
            </a:r>
            <a:r>
              <a:rPr lang="cs-CZ" sz="800" i="1" dirty="0">
                <a:solidFill>
                  <a:schemeClr val="bg1"/>
                </a:solidFill>
              </a:rPr>
              <a:t>Br J </a:t>
            </a:r>
            <a:r>
              <a:rPr lang="cs-CZ" sz="800" i="1" dirty="0" err="1">
                <a:solidFill>
                  <a:schemeClr val="bg1"/>
                </a:solidFill>
              </a:rPr>
              <a:t>Sports</a:t>
            </a:r>
            <a:r>
              <a:rPr lang="cs-CZ" sz="800" i="1" dirty="0">
                <a:solidFill>
                  <a:schemeClr val="bg1"/>
                </a:solidFill>
              </a:rPr>
              <a:t> Med</a:t>
            </a:r>
            <a:r>
              <a:rPr lang="cs-CZ" sz="800" dirty="0">
                <a:solidFill>
                  <a:schemeClr val="bg1"/>
                </a:solidFill>
              </a:rPr>
              <a:t>, bjsports-2016-097227.</a:t>
            </a:r>
          </a:p>
          <a:p>
            <a:r>
              <a:rPr lang="cs-CZ" sz="800" dirty="0">
                <a:solidFill>
                  <a:schemeClr val="bg1"/>
                </a:solidFill>
              </a:rPr>
              <a:t>(4) </a:t>
            </a:r>
            <a:r>
              <a:rPr lang="en-US" sz="800" dirty="0" err="1">
                <a:solidFill>
                  <a:schemeClr val="bg1"/>
                </a:solidFill>
              </a:rPr>
              <a:t>Turnbaugh</a:t>
            </a:r>
            <a:r>
              <a:rPr lang="en-US" sz="800" dirty="0">
                <a:solidFill>
                  <a:schemeClr val="bg1"/>
                </a:solidFill>
              </a:rPr>
              <a:t>, P. J., Ley, R. E., </a:t>
            </a:r>
            <a:r>
              <a:rPr lang="en-US" sz="800" dirty="0" err="1">
                <a:solidFill>
                  <a:schemeClr val="bg1"/>
                </a:solidFill>
              </a:rPr>
              <a:t>Mahowald</a:t>
            </a:r>
            <a:r>
              <a:rPr lang="en-US" sz="800" dirty="0">
                <a:solidFill>
                  <a:schemeClr val="bg1"/>
                </a:solidFill>
              </a:rPr>
              <a:t>, M. A., </a:t>
            </a:r>
            <a:r>
              <a:rPr lang="en-US" sz="800" dirty="0" err="1">
                <a:solidFill>
                  <a:schemeClr val="bg1"/>
                </a:solidFill>
              </a:rPr>
              <a:t>Magrini</a:t>
            </a:r>
            <a:r>
              <a:rPr lang="en-US" sz="800" dirty="0">
                <a:solidFill>
                  <a:schemeClr val="bg1"/>
                </a:solidFill>
              </a:rPr>
              <a:t>, V., </a:t>
            </a:r>
            <a:r>
              <a:rPr lang="en-US" sz="800" dirty="0" err="1">
                <a:solidFill>
                  <a:schemeClr val="bg1"/>
                </a:solidFill>
              </a:rPr>
              <a:t>Mardis</a:t>
            </a:r>
            <a:r>
              <a:rPr lang="en-US" sz="800" dirty="0">
                <a:solidFill>
                  <a:schemeClr val="bg1"/>
                </a:solidFill>
              </a:rPr>
              <a:t>, E. R., &amp; Gordon, J. I. (2006). </a:t>
            </a:r>
            <a:r>
              <a:rPr lang="en-US" sz="800" b="1" dirty="0">
                <a:solidFill>
                  <a:schemeClr val="bg1"/>
                </a:solidFill>
              </a:rPr>
              <a:t>An obesity-associated gut microbiome with increased capacity for energy harvest. </a:t>
            </a:r>
            <a:r>
              <a:rPr lang="en-US" sz="800" i="1" dirty="0">
                <a:solidFill>
                  <a:schemeClr val="bg1"/>
                </a:solidFill>
              </a:rPr>
              <a:t>Nature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i="1" dirty="0">
                <a:solidFill>
                  <a:schemeClr val="bg1"/>
                </a:solidFill>
              </a:rPr>
              <a:t>444</a:t>
            </a:r>
            <a:r>
              <a:rPr lang="en-US" sz="800" dirty="0">
                <a:solidFill>
                  <a:schemeClr val="bg1"/>
                </a:solidFill>
              </a:rPr>
              <a:t>(7122), 1027.</a:t>
            </a:r>
            <a:endParaRPr lang="cs-CZ" sz="800" dirty="0">
              <a:solidFill>
                <a:schemeClr val="bg1"/>
              </a:solidFill>
            </a:endParaRPr>
          </a:p>
          <a:p>
            <a:r>
              <a:rPr lang="cs-CZ" sz="800" dirty="0">
                <a:solidFill>
                  <a:schemeClr val="bg1"/>
                </a:solidFill>
              </a:rPr>
              <a:t>(5) </a:t>
            </a:r>
            <a:r>
              <a:rPr lang="cs-CZ" sz="800" dirty="0" err="1">
                <a:solidFill>
                  <a:schemeClr val="bg1"/>
                </a:solidFill>
              </a:rPr>
              <a:t>Jakobsson</a:t>
            </a:r>
            <a:r>
              <a:rPr lang="cs-CZ" sz="800" dirty="0">
                <a:solidFill>
                  <a:schemeClr val="bg1"/>
                </a:solidFill>
              </a:rPr>
              <a:t>, H. E., </a:t>
            </a:r>
            <a:r>
              <a:rPr lang="cs-CZ" sz="800" dirty="0" err="1">
                <a:solidFill>
                  <a:schemeClr val="bg1"/>
                </a:solidFill>
              </a:rPr>
              <a:t>Abrahamsson</a:t>
            </a:r>
            <a:r>
              <a:rPr lang="cs-CZ" sz="800" dirty="0">
                <a:solidFill>
                  <a:schemeClr val="bg1"/>
                </a:solidFill>
              </a:rPr>
              <a:t>, T. R., </a:t>
            </a:r>
            <a:r>
              <a:rPr lang="cs-CZ" sz="800" dirty="0" err="1">
                <a:solidFill>
                  <a:schemeClr val="bg1"/>
                </a:solidFill>
              </a:rPr>
              <a:t>Jenmalm</a:t>
            </a:r>
            <a:r>
              <a:rPr lang="cs-CZ" sz="800" dirty="0">
                <a:solidFill>
                  <a:schemeClr val="bg1"/>
                </a:solidFill>
              </a:rPr>
              <a:t>, M. C., </a:t>
            </a:r>
            <a:r>
              <a:rPr lang="cs-CZ" sz="800" dirty="0" err="1">
                <a:solidFill>
                  <a:schemeClr val="bg1"/>
                </a:solidFill>
              </a:rPr>
              <a:t>Harris</a:t>
            </a:r>
            <a:r>
              <a:rPr lang="cs-CZ" sz="800" dirty="0">
                <a:solidFill>
                  <a:schemeClr val="bg1"/>
                </a:solidFill>
              </a:rPr>
              <a:t>, K., </a:t>
            </a:r>
            <a:r>
              <a:rPr lang="cs-CZ" sz="800" dirty="0" err="1">
                <a:solidFill>
                  <a:schemeClr val="bg1"/>
                </a:solidFill>
              </a:rPr>
              <a:t>Quince</a:t>
            </a:r>
            <a:r>
              <a:rPr lang="cs-CZ" sz="800" dirty="0">
                <a:solidFill>
                  <a:schemeClr val="bg1"/>
                </a:solidFill>
              </a:rPr>
              <a:t>, C., </a:t>
            </a:r>
            <a:r>
              <a:rPr lang="cs-CZ" sz="800" dirty="0" err="1">
                <a:solidFill>
                  <a:schemeClr val="bg1"/>
                </a:solidFill>
              </a:rPr>
              <a:t>Jernberg</a:t>
            </a:r>
            <a:r>
              <a:rPr lang="cs-CZ" sz="800" dirty="0">
                <a:solidFill>
                  <a:schemeClr val="bg1"/>
                </a:solidFill>
              </a:rPr>
              <a:t>, C., … </a:t>
            </a:r>
            <a:r>
              <a:rPr lang="cs-CZ" sz="800" dirty="0" err="1">
                <a:solidFill>
                  <a:schemeClr val="bg1"/>
                </a:solidFill>
              </a:rPr>
              <a:t>Andersson</a:t>
            </a:r>
            <a:r>
              <a:rPr lang="cs-CZ" sz="800" dirty="0">
                <a:solidFill>
                  <a:schemeClr val="bg1"/>
                </a:solidFill>
              </a:rPr>
              <a:t>, A. F. (2014). </a:t>
            </a:r>
            <a:r>
              <a:rPr lang="cs-CZ" sz="800" b="1" dirty="0" err="1">
                <a:solidFill>
                  <a:schemeClr val="bg1"/>
                </a:solidFill>
              </a:rPr>
              <a:t>Decreased</a:t>
            </a:r>
            <a:r>
              <a:rPr lang="cs-CZ" sz="800" b="1" dirty="0">
                <a:solidFill>
                  <a:schemeClr val="bg1"/>
                </a:solidFill>
              </a:rPr>
              <a:t> gut </a:t>
            </a:r>
            <a:r>
              <a:rPr lang="cs-CZ" sz="800" b="1" dirty="0" err="1">
                <a:solidFill>
                  <a:schemeClr val="bg1"/>
                </a:solidFill>
              </a:rPr>
              <a:t>microbiota</a:t>
            </a:r>
            <a:r>
              <a:rPr lang="cs-CZ" sz="800" b="1" dirty="0">
                <a:solidFill>
                  <a:schemeClr val="bg1"/>
                </a:solidFill>
              </a:rPr>
              <a:t> diversity, </a:t>
            </a:r>
            <a:r>
              <a:rPr lang="cs-CZ" sz="800" b="1" dirty="0" err="1">
                <a:solidFill>
                  <a:schemeClr val="bg1"/>
                </a:solidFill>
              </a:rPr>
              <a:t>delayed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Bacteroidetes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colonisation</a:t>
            </a:r>
            <a:r>
              <a:rPr lang="cs-CZ" sz="800" b="1" dirty="0">
                <a:solidFill>
                  <a:schemeClr val="bg1"/>
                </a:solidFill>
              </a:rPr>
              <a:t> and </a:t>
            </a:r>
            <a:r>
              <a:rPr lang="cs-CZ" sz="800" b="1" dirty="0" err="1">
                <a:solidFill>
                  <a:schemeClr val="bg1"/>
                </a:solidFill>
              </a:rPr>
              <a:t>reduced</a:t>
            </a:r>
            <a:r>
              <a:rPr lang="cs-CZ" sz="800" b="1" dirty="0">
                <a:solidFill>
                  <a:schemeClr val="bg1"/>
                </a:solidFill>
              </a:rPr>
              <a:t> Th1 </a:t>
            </a:r>
            <a:r>
              <a:rPr lang="cs-CZ" sz="800" b="1" dirty="0" err="1">
                <a:solidFill>
                  <a:schemeClr val="bg1"/>
                </a:solidFill>
              </a:rPr>
              <a:t>responses</a:t>
            </a:r>
            <a:r>
              <a:rPr lang="cs-CZ" sz="800" b="1" dirty="0">
                <a:solidFill>
                  <a:schemeClr val="bg1"/>
                </a:solidFill>
              </a:rPr>
              <a:t> in </a:t>
            </a:r>
            <a:r>
              <a:rPr lang="cs-CZ" sz="800" b="1" dirty="0" err="1">
                <a:solidFill>
                  <a:schemeClr val="bg1"/>
                </a:solidFill>
              </a:rPr>
              <a:t>infants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delivered</a:t>
            </a:r>
            <a:r>
              <a:rPr lang="cs-CZ" sz="800" b="1" dirty="0">
                <a:solidFill>
                  <a:schemeClr val="bg1"/>
                </a:solidFill>
              </a:rPr>
              <a:t> by </a:t>
            </a:r>
          </a:p>
          <a:p>
            <a:r>
              <a:rPr lang="cs-CZ" sz="800" b="1" dirty="0" err="1">
                <a:solidFill>
                  <a:schemeClr val="bg1"/>
                </a:solidFill>
              </a:rPr>
              <a:t>Caesarean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section</a:t>
            </a:r>
            <a:r>
              <a:rPr lang="cs-CZ" sz="800" b="1" dirty="0">
                <a:solidFill>
                  <a:schemeClr val="bg1"/>
                </a:solidFill>
              </a:rPr>
              <a:t>.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i="1" dirty="0">
                <a:solidFill>
                  <a:schemeClr val="bg1"/>
                </a:solidFill>
              </a:rPr>
              <a:t>Gut</a:t>
            </a:r>
            <a:r>
              <a:rPr lang="cs-CZ" sz="800" dirty="0">
                <a:solidFill>
                  <a:schemeClr val="bg1"/>
                </a:solidFill>
              </a:rPr>
              <a:t>, </a:t>
            </a:r>
            <a:r>
              <a:rPr lang="cs-CZ" sz="800" i="1" dirty="0">
                <a:solidFill>
                  <a:schemeClr val="bg1"/>
                </a:solidFill>
              </a:rPr>
              <a:t>63</a:t>
            </a:r>
            <a:r>
              <a:rPr lang="cs-CZ" sz="800" dirty="0">
                <a:solidFill>
                  <a:schemeClr val="bg1"/>
                </a:solidFill>
              </a:rPr>
              <a:t>(4), 559–566. </a:t>
            </a:r>
          </a:p>
          <a:p>
            <a:pPr marL="228600" indent="-228600">
              <a:buAutoNum type="arabicPeriod"/>
            </a:pPr>
            <a:endParaRPr lang="cs-CZ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cs-CZ" dirty="0"/>
              <a:t>Zdraví – Mikrobiota</a:t>
            </a:r>
            <a:br>
              <a:rPr lang="cs-CZ" dirty="0"/>
            </a:br>
            <a:r>
              <a:rPr lang="cs-CZ" sz="1600" dirty="0"/>
              <a:t>Vliv na zdraví, hmotnost a výkonnost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51870F1-26C3-4B8A-A3DE-137A3956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968788"/>
          </a:xfrm>
        </p:spPr>
        <p:txBody>
          <a:bodyPr anchor="t"/>
          <a:lstStyle/>
          <a:p>
            <a:r>
              <a:rPr lang="cs-CZ" b="1" dirty="0">
                <a:solidFill>
                  <a:schemeClr val="bg1"/>
                </a:solidFill>
              </a:rPr>
              <a:t>Kvalitu </a:t>
            </a:r>
            <a:r>
              <a:rPr lang="cs-CZ" b="1" dirty="0" err="1">
                <a:solidFill>
                  <a:schemeClr val="bg1"/>
                </a:solidFill>
              </a:rPr>
              <a:t>mikrobioty</a:t>
            </a:r>
            <a:r>
              <a:rPr lang="cs-CZ" b="1" dirty="0">
                <a:solidFill>
                  <a:schemeClr val="bg1"/>
                </a:solidFill>
              </a:rPr>
              <a:t> přímo ovlivňuje strava </a:t>
            </a:r>
            <a:r>
              <a:rPr lang="cs-CZ" dirty="0">
                <a:solidFill>
                  <a:schemeClr val="bg1"/>
                </a:solidFill>
              </a:rPr>
              <a:t>(1, 2):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Vláknina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Nestravitelné polysacharidy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Stravitelné polysacharidy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Škrob</a:t>
            </a:r>
          </a:p>
          <a:p>
            <a:pPr lvl="1"/>
            <a:r>
              <a:rPr lang="cs-CZ" dirty="0" err="1">
                <a:solidFill>
                  <a:schemeClr val="bg1"/>
                </a:solidFill>
              </a:rPr>
              <a:t>Galaktooligosacharidy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Probiotické kultury (DS?)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8BE92D-3A29-4A23-B923-4D582A109288}"/>
              </a:ext>
            </a:extLst>
          </p:cNvPr>
          <p:cNvSpPr txBox="1"/>
          <p:nvPr/>
        </p:nvSpPr>
        <p:spPr>
          <a:xfrm>
            <a:off x="-60494" y="6519446"/>
            <a:ext cx="12312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(1) </a:t>
            </a:r>
            <a:r>
              <a:rPr lang="en-US" sz="800" dirty="0">
                <a:solidFill>
                  <a:schemeClr val="bg1"/>
                </a:solidFill>
              </a:rPr>
              <a:t>Flint, H. J., Scott, K. P., Louis, P., &amp; Duncan, S. H. (2012). </a:t>
            </a:r>
            <a:r>
              <a:rPr lang="en-US" sz="800" b="1" dirty="0">
                <a:solidFill>
                  <a:schemeClr val="bg1"/>
                </a:solidFill>
              </a:rPr>
              <a:t>The role of the gut microbiota in nutrition and health. </a:t>
            </a:r>
            <a:r>
              <a:rPr lang="en-US" sz="800" i="1" dirty="0">
                <a:solidFill>
                  <a:schemeClr val="bg1"/>
                </a:solidFill>
              </a:rPr>
              <a:t>Nature Reviews. Gastroenterology &amp; Hepatology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i="1" dirty="0">
                <a:solidFill>
                  <a:schemeClr val="bg1"/>
                </a:solidFill>
              </a:rPr>
              <a:t>9</a:t>
            </a:r>
            <a:r>
              <a:rPr lang="en-US" sz="800" dirty="0">
                <a:solidFill>
                  <a:schemeClr val="bg1"/>
                </a:solidFill>
              </a:rPr>
              <a:t>(10), 577–589.</a:t>
            </a:r>
            <a:endParaRPr lang="cs-CZ" sz="800" dirty="0">
              <a:solidFill>
                <a:schemeClr val="bg1"/>
              </a:solidFill>
            </a:endParaRPr>
          </a:p>
          <a:p>
            <a:r>
              <a:rPr lang="cs-CZ" sz="800" dirty="0">
                <a:solidFill>
                  <a:schemeClr val="bg1"/>
                </a:solidFill>
              </a:rPr>
              <a:t>(2) </a:t>
            </a:r>
            <a:r>
              <a:rPr lang="cs-CZ" sz="800" dirty="0" err="1">
                <a:solidFill>
                  <a:schemeClr val="bg1"/>
                </a:solidFill>
              </a:rPr>
              <a:t>Lollo</a:t>
            </a:r>
            <a:r>
              <a:rPr lang="cs-CZ" sz="800" dirty="0">
                <a:solidFill>
                  <a:schemeClr val="bg1"/>
                </a:solidFill>
              </a:rPr>
              <a:t>, P. C. B., de Moura, C. S., </a:t>
            </a:r>
            <a:r>
              <a:rPr lang="cs-CZ" sz="800" dirty="0" err="1">
                <a:solidFill>
                  <a:schemeClr val="bg1"/>
                </a:solidFill>
              </a:rPr>
              <a:t>Morato</a:t>
            </a:r>
            <a:r>
              <a:rPr lang="cs-CZ" sz="800" dirty="0">
                <a:solidFill>
                  <a:schemeClr val="bg1"/>
                </a:solidFill>
              </a:rPr>
              <a:t>, P. N., </a:t>
            </a:r>
            <a:r>
              <a:rPr lang="cs-CZ" sz="800" dirty="0" err="1">
                <a:solidFill>
                  <a:schemeClr val="bg1"/>
                </a:solidFill>
              </a:rPr>
              <a:t>Cruz</a:t>
            </a:r>
            <a:r>
              <a:rPr lang="cs-CZ" sz="800" dirty="0">
                <a:solidFill>
                  <a:schemeClr val="bg1"/>
                </a:solidFill>
              </a:rPr>
              <a:t>, A. G., Castro, W. de F., </a:t>
            </a:r>
            <a:r>
              <a:rPr lang="cs-CZ" sz="800" dirty="0" err="1">
                <a:solidFill>
                  <a:schemeClr val="bg1"/>
                </a:solidFill>
              </a:rPr>
              <a:t>Betim</a:t>
            </a:r>
            <a:r>
              <a:rPr lang="cs-CZ" sz="800" dirty="0">
                <a:solidFill>
                  <a:schemeClr val="bg1"/>
                </a:solidFill>
              </a:rPr>
              <a:t>, C. B., … </a:t>
            </a:r>
            <a:r>
              <a:rPr lang="cs-CZ" sz="800" dirty="0" err="1">
                <a:solidFill>
                  <a:schemeClr val="bg1"/>
                </a:solidFill>
              </a:rPr>
              <a:t>Amaya-Farfan</a:t>
            </a:r>
            <a:r>
              <a:rPr lang="cs-CZ" sz="800" dirty="0">
                <a:solidFill>
                  <a:schemeClr val="bg1"/>
                </a:solidFill>
              </a:rPr>
              <a:t>, J. (2013). </a:t>
            </a:r>
            <a:r>
              <a:rPr lang="cs-CZ" sz="800" b="1" dirty="0" err="1">
                <a:solidFill>
                  <a:schemeClr val="bg1"/>
                </a:solidFill>
              </a:rPr>
              <a:t>Probiotic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yogurt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offers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higher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immune-protection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than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probiotic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whey</a:t>
            </a:r>
            <a:r>
              <a:rPr lang="cs-CZ" sz="800" b="1" dirty="0">
                <a:solidFill>
                  <a:schemeClr val="bg1"/>
                </a:solidFill>
              </a:rPr>
              <a:t> </a:t>
            </a:r>
            <a:r>
              <a:rPr lang="cs-CZ" sz="800" b="1" dirty="0" err="1">
                <a:solidFill>
                  <a:schemeClr val="bg1"/>
                </a:solidFill>
              </a:rPr>
              <a:t>beverage</a:t>
            </a:r>
            <a:r>
              <a:rPr lang="cs-CZ" sz="800" b="1" dirty="0">
                <a:solidFill>
                  <a:schemeClr val="bg1"/>
                </a:solidFill>
              </a:rPr>
              <a:t>.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i="1" dirty="0">
                <a:solidFill>
                  <a:schemeClr val="bg1"/>
                </a:solidFill>
              </a:rPr>
              <a:t>Food </a:t>
            </a:r>
            <a:r>
              <a:rPr lang="cs-CZ" sz="800" i="1" dirty="0" err="1">
                <a:solidFill>
                  <a:schemeClr val="bg1"/>
                </a:solidFill>
              </a:rPr>
              <a:t>Research</a:t>
            </a:r>
            <a:r>
              <a:rPr lang="cs-CZ" sz="800" i="1" dirty="0">
                <a:solidFill>
                  <a:schemeClr val="bg1"/>
                </a:solidFill>
              </a:rPr>
              <a:t> International</a:t>
            </a:r>
            <a:r>
              <a:rPr lang="cs-CZ" sz="800" dirty="0">
                <a:solidFill>
                  <a:schemeClr val="bg1"/>
                </a:solidFill>
              </a:rPr>
              <a:t>, </a:t>
            </a:r>
            <a:r>
              <a:rPr lang="cs-CZ" sz="800" i="1" dirty="0">
                <a:solidFill>
                  <a:schemeClr val="bg1"/>
                </a:solidFill>
              </a:rPr>
              <a:t>54</a:t>
            </a:r>
            <a:r>
              <a:rPr lang="cs-CZ" sz="800" dirty="0">
                <a:solidFill>
                  <a:schemeClr val="bg1"/>
                </a:solidFill>
              </a:rPr>
              <a:t>(1), 118–124.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4BD1101D-AAAF-4A09-83E2-8E070D8A4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75" y="2338286"/>
            <a:ext cx="4920486" cy="344024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9F400274-BA7A-4F3B-B71A-2CB929A2BEAB}"/>
              </a:ext>
            </a:extLst>
          </p:cNvPr>
          <p:cNvSpPr/>
          <p:nvPr/>
        </p:nvSpPr>
        <p:spPr>
          <a:xfrm>
            <a:off x="8008136" y="4398764"/>
            <a:ext cx="1308682" cy="1208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B406015-93AE-4DEB-AE67-EA8521DEE64D}"/>
              </a:ext>
            </a:extLst>
          </p:cNvPr>
          <p:cNvSpPr/>
          <p:nvPr/>
        </p:nvSpPr>
        <p:spPr>
          <a:xfrm>
            <a:off x="7875839" y="3216125"/>
            <a:ext cx="1308682" cy="1208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CEFE78-ADA9-47FC-B1C8-AEED4C985882}"/>
              </a:ext>
            </a:extLst>
          </p:cNvPr>
          <p:cNvSpPr/>
          <p:nvPr/>
        </p:nvSpPr>
        <p:spPr>
          <a:xfrm>
            <a:off x="8981788" y="3084125"/>
            <a:ext cx="1308682" cy="1208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voce, obloha, stůl&#10;&#10;Popis vygenerován s vysokou mírou spolehlivosti">
            <a:extLst>
              <a:ext uri="{FF2B5EF4-FFF2-40B4-BE49-F238E27FC236}">
                <a16:creationId xmlns:a16="http://schemas.microsoft.com/office/drawing/2014/main" id="{AAD561B0-2C59-4740-BFBE-240E09290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865"/>
            <a:ext cx="2170631" cy="1139581"/>
          </a:xfrm>
          <a:prstGeom prst="rect">
            <a:avLst/>
          </a:prstGeom>
        </p:spPr>
      </p:pic>
      <p:pic>
        <p:nvPicPr>
          <p:cNvPr id="14" name="Obrázek 13" descr="Obsah obrázku jídlo, stůl, interiér, talíř&#10;&#10;Popis vygenerován s velmi vysokou mírou spolehlivosti">
            <a:extLst>
              <a:ext uri="{FF2B5EF4-FFF2-40B4-BE49-F238E27FC236}">
                <a16:creationId xmlns:a16="http://schemas.microsoft.com/office/drawing/2014/main" id="{0ED301E0-EC39-4E6D-A0B9-54548C5C1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75" y="4704938"/>
            <a:ext cx="3316124" cy="165806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94D6867E-16A6-4E87-BBBA-387187CB18A6}"/>
              </a:ext>
            </a:extLst>
          </p:cNvPr>
          <p:cNvSpPr/>
          <p:nvPr/>
        </p:nvSpPr>
        <p:spPr>
          <a:xfrm>
            <a:off x="9770010" y="4238337"/>
            <a:ext cx="498065" cy="443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0B1E277-42DA-4976-A873-786D8D1170D9}"/>
              </a:ext>
            </a:extLst>
          </p:cNvPr>
          <p:cNvSpPr/>
          <p:nvPr/>
        </p:nvSpPr>
        <p:spPr>
          <a:xfrm>
            <a:off x="9597954" y="4483032"/>
            <a:ext cx="498065" cy="443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FAB36D7-3A35-497E-A4A8-81808546CBAE}"/>
              </a:ext>
            </a:extLst>
          </p:cNvPr>
          <p:cNvSpPr/>
          <p:nvPr/>
        </p:nvSpPr>
        <p:spPr>
          <a:xfrm>
            <a:off x="9091450" y="5039593"/>
            <a:ext cx="498065" cy="443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8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</TotalTime>
  <Words>3895</Words>
  <Application>Microsoft Office PowerPoint</Application>
  <PresentationFormat>Širokoúhlá obrazovka</PresentationFormat>
  <Paragraphs>610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Century Gothic</vt:lpstr>
      <vt:lpstr>Wingdings 2</vt:lpstr>
      <vt:lpstr>Citáty</vt:lpstr>
      <vt:lpstr>Osnova</vt:lpstr>
      <vt:lpstr>Úskalí výživy – vysoká individualita</vt:lpstr>
      <vt:lpstr>Výživa a sport – proč?</vt:lpstr>
      <vt:lpstr>Stravovací doporučení Mnoho rozdílných přístupů</vt:lpstr>
      <vt:lpstr>Stravovací doporučení Zdravý talíř</vt:lpstr>
      <vt:lpstr>Stravovací doporučení Zdravý talíř a MyPlate</vt:lpstr>
      <vt:lpstr>Stravovací doporučení Americké ministerstvo zemědělství – MyPlate (od r. 2011)</vt:lpstr>
      <vt:lpstr>Zdraví – Mikrobiota Vliv na zdraví, hmotnost a výkonnost</vt:lpstr>
      <vt:lpstr>Zdraví – Mikrobiota Vliv na zdraví, hmotnost a výkonnost</vt:lpstr>
      <vt:lpstr>Korekce hmotnosti Energetická bilance</vt:lpstr>
      <vt:lpstr>Korekce hmotnosti Energetická bilance</vt:lpstr>
      <vt:lpstr>Michael Phelps Vývoj ve stravování</vt:lpstr>
      <vt:lpstr>Korekce hmotnosti Energetický příjem</vt:lpstr>
      <vt:lpstr>Korekce hmotnosti Glykemický index</vt:lpstr>
      <vt:lpstr>Vaření, příprava jídla, zdraví a sport</vt:lpstr>
      <vt:lpstr>Odborná evidence tzv. „Cooking skills“</vt:lpstr>
      <vt:lpstr>Vaření, příprava jídla, zdraví a sport Oleje a jejich termostabilita</vt:lpstr>
      <vt:lpstr>Vaření, příprava jídla, zdraví a sport Bio - nebio</vt:lpstr>
      <vt:lpstr>Vaření, příprava jídla, zdraví a sport Bio - nebio</vt:lpstr>
      <vt:lpstr>Vaření, příprava jídla, zdraví a sport Vejce</vt:lpstr>
      <vt:lpstr>Vaření, příprava jídla, zdraví a sport Vejce</vt:lpstr>
      <vt:lpstr>Vaření, příprava jídla, zdraví a sport Mléko</vt:lpstr>
      <vt:lpstr>Vaření, příprava jídla, zdraví a sport Luštěniny</vt:lpstr>
      <vt:lpstr>Vaření, příprava jídla, zdraví a sport Luštěniny</vt:lpstr>
      <vt:lpstr>Vaření, příprava jídla, zdraví a sport Příkladový jídelníček</vt:lpstr>
      <vt:lpstr>Vaření, příprava jídla, zdraví a sport Příkladový jídelníček</vt:lpstr>
      <vt:lpstr>Vaření, příprava jídla, zdraví a sport Příkladový jídelníček</vt:lpstr>
      <vt:lpstr>Vaření, příprava jídla, zdraví a sport Příkladový jídelníček</vt:lpstr>
      <vt:lpstr>Vaření, příprava jídla, zdraví a sport Příkladový jídelníček</vt:lpstr>
      <vt:lpstr>Vaření, příprava jídla, zdraví a sport Příkladový jídelníček</vt:lpstr>
      <vt:lpstr>Aplikovaná sportovní výživa</vt:lpstr>
      <vt:lpstr>Sportovní výživa dle typu zatížení</vt:lpstr>
      <vt:lpstr>Cíle výživy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Timing dle typu zatížení Silové a rychlostní výkony</vt:lpstr>
      <vt:lpstr>Timing dle typu zatížení Vytrvalostní výkony</vt:lpstr>
      <vt:lpstr>Výživa během vytrvalostního výkonu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Hlinský</dc:creator>
  <cp:lastModifiedBy>Tomáš Hlinský</cp:lastModifiedBy>
  <cp:revision>127</cp:revision>
  <dcterms:created xsi:type="dcterms:W3CDTF">2017-12-09T19:01:00Z</dcterms:created>
  <dcterms:modified xsi:type="dcterms:W3CDTF">2018-05-03T15:08:05Z</dcterms:modified>
</cp:coreProperties>
</file>