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41"/>
  </p:notesMasterIdLst>
  <p:sldIdLst>
    <p:sldId id="256" r:id="rId3"/>
    <p:sldId id="267" r:id="rId4"/>
    <p:sldId id="269" r:id="rId5"/>
    <p:sldId id="271" r:id="rId6"/>
    <p:sldId id="273" r:id="rId7"/>
    <p:sldId id="270" r:id="rId8"/>
    <p:sldId id="275" r:id="rId9"/>
    <p:sldId id="276" r:id="rId10"/>
    <p:sldId id="310" r:id="rId11"/>
    <p:sldId id="308" r:id="rId12"/>
    <p:sldId id="309" r:id="rId13"/>
    <p:sldId id="311" r:id="rId14"/>
    <p:sldId id="277" r:id="rId15"/>
    <p:sldId id="278" r:id="rId16"/>
    <p:sldId id="279" r:id="rId17"/>
    <p:sldId id="287" r:id="rId18"/>
    <p:sldId id="288" r:id="rId19"/>
    <p:sldId id="304" r:id="rId20"/>
    <p:sldId id="303" r:id="rId21"/>
    <p:sldId id="293" r:id="rId22"/>
    <p:sldId id="289" r:id="rId23"/>
    <p:sldId id="306" r:id="rId24"/>
    <p:sldId id="290" r:id="rId25"/>
    <p:sldId id="291" r:id="rId26"/>
    <p:sldId id="300" r:id="rId27"/>
    <p:sldId id="305" r:id="rId28"/>
    <p:sldId id="302" r:id="rId29"/>
    <p:sldId id="292" r:id="rId30"/>
    <p:sldId id="286" r:id="rId31"/>
    <p:sldId id="263" r:id="rId32"/>
    <p:sldId id="294" r:id="rId33"/>
    <p:sldId id="296" r:id="rId34"/>
    <p:sldId id="283" r:id="rId35"/>
    <p:sldId id="295" r:id="rId36"/>
    <p:sldId id="297" r:id="rId37"/>
    <p:sldId id="307" r:id="rId38"/>
    <p:sldId id="299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41EC-DE05-4E7F-8C50-4A8469798784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FCBE-B84B-4367-9AC2-45E6F3BD4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9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6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8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6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8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1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5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2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6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0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9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6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9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0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4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02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6.jpeg"/><Relationship Id="rId3" Type="http://schemas.openxmlformats.org/officeDocument/2006/relationships/image" Target="../media/image32.jpg"/><Relationship Id="rId7" Type="http://schemas.openxmlformats.org/officeDocument/2006/relationships/image" Target="../media/image38.jp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3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42.jpeg"/><Relationship Id="rId4" Type="http://schemas.openxmlformats.org/officeDocument/2006/relationships/image" Target="../media/image33.jpg"/><Relationship Id="rId9" Type="http://schemas.openxmlformats.org/officeDocument/2006/relationships/image" Target="../media/image41.jpeg"/><Relationship Id="rId1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6.jpeg"/><Relationship Id="rId7" Type="http://schemas.openxmlformats.org/officeDocument/2006/relationships/image" Target="../media/image4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BCD_AIS_201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4218784"/>
          </a:xfrm>
        </p:spPr>
        <p:txBody>
          <a:bodyPr anchor="t">
            <a:normAutofit/>
          </a:bodyPr>
          <a:lstStyle/>
          <a:p>
            <a:r>
              <a:rPr lang="cs-CZ" dirty="0"/>
              <a:t>Doplňky stravy</a:t>
            </a:r>
            <a:br>
              <a:rPr lang="cs-CZ" dirty="0"/>
            </a:br>
            <a:br>
              <a:rPr lang="cs-CZ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Odborná evidence doplňků stravy – </a:t>
            </a:r>
            <a:r>
              <a:rPr lang="cs-CZ" sz="2400" dirty="0" err="1"/>
              <a:t>ergogenní</a:t>
            </a:r>
            <a:r>
              <a:rPr lang="cs-CZ" sz="2400" dirty="0"/>
              <a:t> vliv a účinnost, legislativa a bezpečnost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48264" y="5229200"/>
            <a:ext cx="2267744" cy="9144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BAD2"/>
                </a:solidFill>
              </a:rPr>
              <a:t>Mgr. Tomáš Hlinský</a:t>
            </a:r>
          </a:p>
          <a:p>
            <a:r>
              <a:rPr lang="cs-CZ" sz="1300" dirty="0">
                <a:solidFill>
                  <a:srgbClr val="40BAD2"/>
                </a:solidFill>
              </a:rPr>
              <a:t>MU – Katedra podpory zdraví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111EB2-58C9-40A4-8FEF-4B8D76014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08527"/>
            <a:ext cx="1897159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94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dort, čokoláda, rostlina, kousek&#10;&#10;Popis vygenerován s velmi vysokou mírou spolehlivosti">
            <a:extLst>
              <a:ext uri="{FF2B5EF4-FFF2-40B4-BE49-F238E27FC236}">
                <a16:creationId xmlns:a16="http://schemas.microsoft.com/office/drawing/2014/main" id="{DCE19445-B7A3-4279-94C9-540C066BA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50" y="3393791"/>
            <a:ext cx="3284045" cy="33306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Probiotika</a:t>
            </a:r>
          </a:p>
          <a:p>
            <a:pPr lvl="1"/>
            <a:r>
              <a:rPr lang="cs-CZ" b="1" dirty="0"/>
              <a:t>Mikrobiota</a:t>
            </a:r>
            <a:r>
              <a:rPr lang="cs-CZ" dirty="0"/>
              <a:t> a její vliv na zdraví </a:t>
            </a:r>
          </a:p>
          <a:p>
            <a:pPr marL="502920" lvl="1" indent="0">
              <a:buNone/>
            </a:pPr>
            <a:r>
              <a:rPr lang="cs-CZ" dirty="0"/>
              <a:t>– v poslední době se jedná o velice </a:t>
            </a:r>
          </a:p>
          <a:p>
            <a:pPr marL="502920" lvl="1" indent="0">
              <a:buNone/>
            </a:pPr>
            <a:r>
              <a:rPr lang="cs-CZ" dirty="0"/>
              <a:t>aktuální téma.</a:t>
            </a:r>
          </a:p>
          <a:p>
            <a:pPr lvl="1"/>
            <a:r>
              <a:rPr lang="cs-CZ" dirty="0"/>
              <a:t>V případě nedostatku probiotických </a:t>
            </a:r>
          </a:p>
          <a:p>
            <a:pPr marL="502920" lvl="1" indent="0">
              <a:buNone/>
            </a:pPr>
            <a:r>
              <a:rPr lang="cs-CZ" dirty="0"/>
              <a:t>kultur ve stravě je suplementace na místě:</a:t>
            </a:r>
          </a:p>
          <a:p>
            <a:pPr lvl="2"/>
            <a:r>
              <a:rPr lang="cs-CZ" dirty="0"/>
              <a:t>Rozpustná vláknina – </a:t>
            </a:r>
            <a:r>
              <a:rPr lang="cs-CZ" dirty="0" err="1"/>
              <a:t>psyllium</a:t>
            </a:r>
            <a:r>
              <a:rPr lang="cs-CZ" dirty="0"/>
              <a:t>, inulin, </a:t>
            </a:r>
            <a:r>
              <a:rPr lang="cs-CZ" dirty="0" err="1"/>
              <a:t>galaktooligosacharidy</a:t>
            </a:r>
            <a:r>
              <a:rPr lang="cs-CZ" dirty="0"/>
              <a:t> atd.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</p:spTree>
    <p:extLst>
      <p:ext uri="{BB962C8B-B14F-4D97-AF65-F5344CB8AC3E}">
        <p14:creationId xmlns:p14="http://schemas.microsoft.com/office/powerpoint/2010/main" val="20580180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 err="1"/>
              <a:t>Glukany</a:t>
            </a:r>
            <a:endParaRPr lang="cs-CZ" dirty="0"/>
          </a:p>
          <a:p>
            <a:pPr lvl="1"/>
            <a:r>
              <a:rPr lang="cs-CZ" dirty="0"/>
              <a:t>Látky vyskytující se ve vyšších koncentracích v houbách.</a:t>
            </a:r>
          </a:p>
          <a:p>
            <a:pPr lvl="1"/>
            <a:r>
              <a:rPr lang="cs-CZ" b="1" dirty="0"/>
              <a:t>Mají </a:t>
            </a:r>
            <a:r>
              <a:rPr lang="cs-CZ" b="1" dirty="0" err="1"/>
              <a:t>imunostimulační</a:t>
            </a:r>
            <a:r>
              <a:rPr lang="cs-CZ" b="1" dirty="0"/>
              <a:t> efekt.</a:t>
            </a:r>
          </a:p>
          <a:p>
            <a:pPr lvl="1"/>
            <a:r>
              <a:rPr lang="cs-CZ" dirty="0"/>
              <a:t>Vzhledem k tomu, že se jedná o rostlinnou bioaktivní látku, je těžké určit DDD.</a:t>
            </a:r>
          </a:p>
          <a:p>
            <a:r>
              <a:rPr lang="cs-CZ" dirty="0"/>
              <a:t>Komplex dietárních nukleotidů, peptidů, esenciálních aminokyselin, vitaminů a minerálních látek</a:t>
            </a:r>
          </a:p>
          <a:p>
            <a:pPr lvl="1"/>
            <a:r>
              <a:rPr lang="cs-CZ" dirty="0"/>
              <a:t>Československý výrobní patent pro komplex látek s </a:t>
            </a:r>
            <a:r>
              <a:rPr lang="cs-CZ" b="1" dirty="0" err="1"/>
              <a:t>imunostimulačním</a:t>
            </a:r>
            <a:r>
              <a:rPr lang="cs-CZ" b="1" dirty="0"/>
              <a:t> efektem</a:t>
            </a:r>
            <a:r>
              <a:rPr lang="cs-CZ" dirty="0"/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719940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Ruthes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d-Glucans from edible mushrooms: A review on the extraction, purification and chemical characterization approaches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Mikrobiologický ústav Akademie věd ČR</a:t>
            </a:r>
          </a:p>
        </p:txBody>
      </p:sp>
      <p:pic>
        <p:nvPicPr>
          <p:cNvPr id="8" name="Obrázek 7" descr="Obsah obrázku jídlo, interiér&#10;&#10;Popis vygenerován s velmi vysokou mírou spolehlivosti">
            <a:extLst>
              <a:ext uri="{FF2B5EF4-FFF2-40B4-BE49-F238E27FC236}">
                <a16:creationId xmlns:a16="http://schemas.microsoft.com/office/drawing/2014/main" id="{8C9851E9-EBC9-4B0F-B2B2-84EE281B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877" r="26375"/>
          <a:stretch/>
        </p:blipFill>
        <p:spPr>
          <a:xfrm>
            <a:off x="6660232" y="3976846"/>
            <a:ext cx="1588624" cy="2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94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Glukosamin a kloubní výživa</a:t>
            </a:r>
          </a:p>
          <a:p>
            <a:pPr lvl="1"/>
            <a:r>
              <a:rPr lang="cs-CZ" b="1" dirty="0"/>
              <a:t>Nebyl zjištěn přímý vliv na zdraví kloubů </a:t>
            </a:r>
            <a:r>
              <a:rPr lang="cs-CZ" dirty="0"/>
              <a:t>a pozitivní vliv v prevenci artrózy či její léčby studiemi.</a:t>
            </a:r>
          </a:p>
          <a:p>
            <a:pPr lvl="1"/>
            <a:r>
              <a:rPr lang="cs-CZ" dirty="0"/>
              <a:t>Na kvalitu chrupavek má zásadní vliv dostatečný přísun zejména </a:t>
            </a:r>
            <a:r>
              <a:rPr lang="cs-CZ" b="1" dirty="0"/>
              <a:t>vitaminu C a bílkovin </a:t>
            </a:r>
            <a:r>
              <a:rPr lang="cs-CZ" dirty="0"/>
              <a:t>potřebných pro syntézu kolagenu.</a:t>
            </a:r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Bernhardt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Joint health: What degree of evidence is necessary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 support health claims for food supplements,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taking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glucosamine as an example?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Henrotin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(2013) –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Physiological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effects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oral glukosamine on joint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health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current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status and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consensus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future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research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priorities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pic>
        <p:nvPicPr>
          <p:cNvPr id="6" name="Obrázek 5" descr="Obsah obrázku interiér, nástroj&#10;&#10;Popis vygenerován s vysokou mírou spolehlivosti">
            <a:extLst>
              <a:ext uri="{FF2B5EF4-FFF2-40B4-BE49-F238E27FC236}">
                <a16:creationId xmlns:a16="http://schemas.microsoft.com/office/drawing/2014/main" id="{C73A571E-7219-4919-AF2C-DFAF3824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9562"/>
            <a:ext cx="1374126" cy="30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33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rength.com/images/partners/crossfit-13.jpg">
            <a:extLst>
              <a:ext uri="{FF2B5EF4-FFF2-40B4-BE49-F238E27FC236}">
                <a16:creationId xmlns:a16="http://schemas.microsoft.com/office/drawing/2014/main" id="{9CA04CC0-2198-432F-8F74-0DEA14F3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5077"/>
            <a:ext cx="3348794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Suplementy obsahující makro a mikronutrienty</a:t>
            </a:r>
          </a:p>
          <a:p>
            <a:r>
              <a:rPr lang="cs-CZ" dirty="0"/>
              <a:t>Specializované produkty poskytující nutrienty v situacích jejich zvýšené potřeby a omezené možnosti jejich konzumace běžnými potravinami.</a:t>
            </a:r>
          </a:p>
          <a:p>
            <a:pPr lvl="1"/>
            <a:r>
              <a:rPr lang="cs-CZ" dirty="0"/>
              <a:t>Přísun E substrátů.</a:t>
            </a:r>
          </a:p>
          <a:p>
            <a:pPr lvl="1"/>
            <a:r>
              <a:rPr lang="cs-CZ" dirty="0"/>
              <a:t>Podpora regenerace.</a:t>
            </a:r>
          </a:p>
          <a:p>
            <a:pPr lvl="1"/>
            <a:r>
              <a:rPr lang="cs-CZ" dirty="0"/>
              <a:t>Podpora svalového růstu.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7" name="Picture 6" descr="http://www.nessi-sport.pl/assets/images/blog-photo/57/biegi-dla-twardzieli-610-ultramaraton-wokol-mont-blanc_00.jpg">
            <a:extLst>
              <a:ext uri="{FF2B5EF4-FFF2-40B4-BE49-F238E27FC236}">
                <a16:creationId xmlns:a16="http://schemas.microsoft.com/office/drawing/2014/main" id="{94376802-1D4F-4333-89EC-36677C9C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5181491"/>
            <a:ext cx="3168352" cy="16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blesk.cz/img/2/i_article/2026854_sport-cyklistika-tour-de-france-jidlo.jpg">
            <a:extLst>
              <a:ext uri="{FF2B5EF4-FFF2-40B4-BE49-F238E27FC236}">
                <a16:creationId xmlns:a16="http://schemas.microsoft.com/office/drawing/2014/main" id="{1C610513-E77A-4407-BB10-54115CC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5829"/>
            <a:ext cx="3385220" cy="2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212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-99392"/>
            <a:ext cx="5486400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200" dirty="0"/>
              <a:t>Nutriční podpora sportovce před, během a po výkonu.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6" name="Obrázek 5" descr="Obsah obrázku tráva, exteriér, osoba, obloha&#10;&#10;Popis vygenerován s velmi vysokou mírou spolehlivosti">
            <a:extLst>
              <a:ext uri="{FF2B5EF4-FFF2-40B4-BE49-F238E27FC236}">
                <a16:creationId xmlns:a16="http://schemas.microsoft.com/office/drawing/2014/main" id="{7693524E-AF48-44A5-B385-7C4D8421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3" y="3933056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2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20-30 g S</a:t>
            </a:r>
          </a:p>
          <a:p>
            <a:pPr lvl="1"/>
            <a:r>
              <a:rPr lang="cs-CZ" dirty="0"/>
              <a:t>50-90 g balení</a:t>
            </a:r>
          </a:p>
          <a:p>
            <a:pPr lvl="1"/>
            <a:r>
              <a:rPr lang="cs-CZ" dirty="0"/>
              <a:t>20-75,- Kč</a:t>
            </a:r>
          </a:p>
          <a:p>
            <a:pPr lvl="1"/>
            <a:r>
              <a:rPr lang="cs-CZ" dirty="0"/>
              <a:t>Kombinace S</a:t>
            </a:r>
          </a:p>
          <a:p>
            <a:pPr lvl="1"/>
            <a:r>
              <a:rPr lang="cs-CZ" dirty="0"/>
              <a:t>Často v kombinaci s kofeinem a dalšími látkami (beta-alanin, </a:t>
            </a:r>
            <a:r>
              <a:rPr lang="cs-CZ" dirty="0" err="1"/>
              <a:t>taurin</a:t>
            </a:r>
            <a:r>
              <a:rPr lang="cs-CZ" dirty="0"/>
              <a:t> atp.)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6" name="Obrázek 5" descr="Obsah obrázku věc&#10;&#10;Popis vygenerován s vysokou mírou spolehlivosti">
            <a:extLst>
              <a:ext uri="{FF2B5EF4-FFF2-40B4-BE49-F238E27FC236}">
                <a16:creationId xmlns:a16="http://schemas.microsoft.com/office/drawing/2014/main" id="{CC5F4320-B59F-4A16-8AC8-5494B3FA7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49" y="4003047"/>
            <a:ext cx="1321779" cy="1981701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7F2035E6-9FD0-4559-A757-8143AEDA4922}"/>
              </a:ext>
            </a:extLst>
          </p:cNvPr>
          <p:cNvSpPr txBox="1">
            <a:spLocks/>
          </p:cNvSpPr>
          <p:nvPr/>
        </p:nvSpPr>
        <p:spPr>
          <a:xfrm>
            <a:off x="4554252" y="3164701"/>
            <a:ext cx="4180275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Ovocné kapsičky</a:t>
            </a:r>
          </a:p>
          <a:p>
            <a:pPr lvl="1"/>
            <a:r>
              <a:rPr lang="cs-CZ" dirty="0"/>
              <a:t>10-19 g S/100 g</a:t>
            </a:r>
          </a:p>
          <a:p>
            <a:pPr lvl="1"/>
            <a:r>
              <a:rPr lang="cs-CZ" dirty="0"/>
              <a:t>100-120 g balení</a:t>
            </a:r>
          </a:p>
          <a:p>
            <a:pPr lvl="1"/>
            <a:r>
              <a:rPr lang="cs-CZ" dirty="0"/>
              <a:t>20,- Kč</a:t>
            </a:r>
          </a:p>
          <a:p>
            <a:pPr lvl="1"/>
            <a:r>
              <a:rPr lang="cs-CZ" dirty="0"/>
              <a:t>Vysoký obsah vody, vitaminů a minerálních látek.</a:t>
            </a:r>
          </a:p>
          <a:p>
            <a:pPr lvl="1"/>
            <a:r>
              <a:rPr lang="cs-CZ" dirty="0"/>
              <a:t>Přírodní varianta, která taktéž obsahuje kombinaci S.</a:t>
            </a:r>
          </a:p>
          <a:p>
            <a:pPr lvl="1"/>
            <a:r>
              <a:rPr lang="cs-CZ" dirty="0"/>
              <a:t>Doslazená varianta je vhodnější pro dlouhodobou vytrvalost.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7" name="Obrázek 6" descr="Obsah obrázku láhev, interiér&#10;&#10;Popis vygenerován s vysokou mírou spolehlivosti">
            <a:extLst>
              <a:ext uri="{FF2B5EF4-FFF2-40B4-BE49-F238E27FC236}">
                <a16:creationId xmlns:a16="http://schemas.microsoft.com/office/drawing/2014/main" id="{E765E383-15AE-403D-AF01-0781D7AC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9761"/>
          <a:stretch/>
        </p:blipFill>
        <p:spPr>
          <a:xfrm>
            <a:off x="6300192" y="708951"/>
            <a:ext cx="984436" cy="15865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FE1ADB-82A5-4864-B46A-7EAFA5E44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19" y="4257156"/>
            <a:ext cx="1055913" cy="17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ygienické potřeby, jídlo&#10;&#10;Popis vygenerován s vysokou mírou spolehlivosti">
            <a:extLst>
              <a:ext uri="{FF2B5EF4-FFF2-40B4-BE49-F238E27FC236}">
                <a16:creationId xmlns:a16="http://schemas.microsoft.com/office/drawing/2014/main" id="{B91F812C-3BBF-4A44-BEC2-8606344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5" y="0"/>
            <a:ext cx="2022525" cy="1137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558481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b="1" dirty="0"/>
              <a:t>Stimulace proteosyntézy (tvorba bílkovin):</a:t>
            </a:r>
          </a:p>
          <a:p>
            <a:pPr lvl="2"/>
            <a:r>
              <a:rPr lang="cs-CZ" dirty="0"/>
              <a:t>2-3 g leucinu</a:t>
            </a:r>
          </a:p>
          <a:p>
            <a:pPr lvl="2"/>
            <a:r>
              <a:rPr lang="cs-CZ" dirty="0"/>
              <a:t>8-10 g EAK</a:t>
            </a:r>
          </a:p>
          <a:p>
            <a:pPr lvl="2"/>
            <a:r>
              <a:rPr lang="cs-CZ" dirty="0"/>
              <a:t>20-25 g živočišné B (až 40 g rostlinné B)</a:t>
            </a:r>
          </a:p>
          <a:p>
            <a:pPr lvl="1"/>
            <a:r>
              <a:rPr lang="cs-CZ" dirty="0"/>
              <a:t>Syrovátková bílkovina</a:t>
            </a:r>
          </a:p>
          <a:p>
            <a:pPr lvl="2"/>
            <a:r>
              <a:rPr lang="cs-CZ" dirty="0"/>
              <a:t>Vedlejší produkt zpracování sýrů.</a:t>
            </a:r>
          </a:p>
          <a:p>
            <a:pPr lvl="2"/>
            <a:r>
              <a:rPr lang="cs-CZ" dirty="0"/>
              <a:t>Syrovátkový koncentrát (80 g B/100 g)</a:t>
            </a:r>
          </a:p>
          <a:p>
            <a:pPr lvl="2"/>
            <a:r>
              <a:rPr lang="cs-CZ" dirty="0"/>
              <a:t>Syrovátkový izolát – zbavený většiny laktózy a tuků (90 g B/100 g)</a:t>
            </a:r>
          </a:p>
          <a:p>
            <a:pPr lvl="2"/>
            <a:r>
              <a:rPr lang="cs-CZ" dirty="0"/>
              <a:t>Syrovátkový hydrolyzát – čistá syrovátková bílkovina, enzymaticky </a:t>
            </a:r>
            <a:r>
              <a:rPr lang="cs-CZ" dirty="0" err="1"/>
              <a:t>předštěpená</a:t>
            </a:r>
            <a:r>
              <a:rPr lang="cs-CZ" dirty="0"/>
              <a:t> – nejlepší vstřebatelnost.</a:t>
            </a:r>
          </a:p>
          <a:p>
            <a:pPr lvl="2"/>
            <a:r>
              <a:rPr lang="cs-CZ" b="1" dirty="0"/>
              <a:t>Nejideálnější pro fázi časné regenerace </a:t>
            </a:r>
            <a:r>
              <a:rPr lang="cs-CZ" dirty="0"/>
              <a:t>(plně vstřebatelná do 2 hodin od požití).</a:t>
            </a:r>
          </a:p>
          <a:p>
            <a:pPr lvl="1"/>
            <a:r>
              <a:rPr lang="cs-CZ" dirty="0" err="1"/>
              <a:t>Kaseinová</a:t>
            </a:r>
            <a:r>
              <a:rPr lang="cs-CZ" dirty="0"/>
              <a:t> bílkovina</a:t>
            </a:r>
          </a:p>
          <a:p>
            <a:pPr lvl="2"/>
            <a:r>
              <a:rPr lang="cs-CZ" dirty="0"/>
              <a:t>Micelární kasein</a:t>
            </a:r>
          </a:p>
          <a:p>
            <a:pPr lvl="2"/>
            <a:r>
              <a:rPr lang="cs-CZ" dirty="0"/>
              <a:t>Hydrolyzovaný kasein</a:t>
            </a:r>
          </a:p>
          <a:p>
            <a:pPr lvl="2"/>
            <a:r>
              <a:rPr lang="cs-CZ" dirty="0"/>
              <a:t>Pomalejší vstřebatelnost (vhodný jako podpora regenerace v delším časovém odstupu od výkonu).</a:t>
            </a:r>
          </a:p>
          <a:p>
            <a:pPr lvl="2"/>
            <a:r>
              <a:rPr lang="cs-CZ" b="1" dirty="0"/>
              <a:t>Podpora regenerace přes noc.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8714233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Vaječná bílkovina</a:t>
            </a:r>
          </a:p>
          <a:p>
            <a:pPr lvl="2"/>
            <a:r>
              <a:rPr lang="cs-CZ" dirty="0"/>
              <a:t>Albumin </a:t>
            </a:r>
            <a:r>
              <a:rPr lang="cs-CZ" b="1" dirty="0"/>
              <a:t>– referenční bílkovina</a:t>
            </a:r>
          </a:p>
          <a:p>
            <a:pPr lvl="2"/>
            <a:r>
              <a:rPr lang="cs-CZ" dirty="0"/>
              <a:t>Vysoká využitelnost, ale pomalejší vstřebatelnost.</a:t>
            </a:r>
          </a:p>
          <a:p>
            <a:pPr lvl="1"/>
            <a:r>
              <a:rPr lang="cs-CZ" dirty="0"/>
              <a:t>Hovězí bílkovina</a:t>
            </a:r>
          </a:p>
          <a:p>
            <a:pPr lvl="2"/>
            <a:r>
              <a:rPr lang="cs-CZ" dirty="0"/>
              <a:t>Není vhodná ve fázi časné regenerace.</a:t>
            </a:r>
          </a:p>
          <a:p>
            <a:pPr lvl="2"/>
            <a:r>
              <a:rPr lang="cs-CZ" dirty="0"/>
              <a:t>Vysoká využitelnost, ale velice náročná na vstřebatelnost.</a:t>
            </a:r>
          </a:p>
          <a:p>
            <a:pPr lvl="2"/>
            <a:r>
              <a:rPr lang="cs-CZ" dirty="0"/>
              <a:t>Ideální formou klasického jídla 1 hod a více po výkonu.</a:t>
            </a:r>
          </a:p>
          <a:p>
            <a:pPr lvl="2"/>
            <a:r>
              <a:rPr lang="cs-CZ" b="1" dirty="0"/>
              <a:t>Vysoký obsah AMK typických pro pojivovou tkáň.</a:t>
            </a:r>
          </a:p>
          <a:p>
            <a:pPr lvl="1"/>
            <a:r>
              <a:rPr lang="cs-CZ" dirty="0"/>
              <a:t>Kuřecí bílkovina</a:t>
            </a:r>
          </a:p>
          <a:p>
            <a:pPr lvl="2"/>
            <a:r>
              <a:rPr lang="cs-CZ" dirty="0"/>
              <a:t>Vysoká využitelnost, ale opět náročnější na vstřebatelnost.</a:t>
            </a:r>
          </a:p>
          <a:p>
            <a:pPr lvl="2"/>
            <a:r>
              <a:rPr lang="cs-CZ" dirty="0"/>
              <a:t>Forma suplementu je novinkou na trhu.</a:t>
            </a:r>
          </a:p>
          <a:p>
            <a:pPr lvl="2"/>
            <a:r>
              <a:rPr lang="cs-CZ" dirty="0"/>
              <a:t>Příchuť?</a:t>
            </a:r>
          </a:p>
          <a:p>
            <a:pPr lvl="2"/>
            <a:r>
              <a:rPr lang="cs-CZ" dirty="0"/>
              <a:t>Syrovátka X Kuřecí protein</a:t>
            </a:r>
          </a:p>
          <a:p>
            <a:pPr lvl="2"/>
            <a:r>
              <a:rPr lang="cs-CZ" b="1" dirty="0"/>
              <a:t>0,3 </a:t>
            </a:r>
            <a:r>
              <a:rPr lang="cs-CZ" b="1" dirty="0" err="1"/>
              <a:t>kč</a:t>
            </a:r>
            <a:r>
              <a:rPr lang="cs-CZ" b="1" dirty="0"/>
              <a:t>/g X 6 </a:t>
            </a:r>
            <a:r>
              <a:rPr lang="cs-CZ" b="1" dirty="0" err="1"/>
              <a:t>kč</a:t>
            </a:r>
            <a:r>
              <a:rPr lang="cs-CZ" b="1" dirty="0"/>
              <a:t>/g</a:t>
            </a:r>
          </a:p>
          <a:p>
            <a:pPr lvl="2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interiér, láhev, vsedě&#10;&#10;Popis vygenerován s vysokou mírou spolehlivosti">
            <a:extLst>
              <a:ext uri="{FF2B5EF4-FFF2-40B4-BE49-F238E27FC236}">
                <a16:creationId xmlns:a16="http://schemas.microsoft.com/office/drawing/2014/main" id="{8D55A33E-C8FE-4E95-93A3-90B526B8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4" y="3933056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657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6CF004A-1722-4234-A0EF-7630CC4B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764704"/>
            <a:ext cx="6457950" cy="5457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5853B-E60B-4419-94E0-7B3FE3EEDE89}"/>
              </a:ext>
            </a:extLst>
          </p:cNvPr>
          <p:cNvSpPr/>
          <p:nvPr/>
        </p:nvSpPr>
        <p:spPr>
          <a:xfrm>
            <a:off x="2627784" y="594188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984AA41-AB61-468C-96BE-4E1710AB5743}"/>
              </a:ext>
            </a:extLst>
          </p:cNvPr>
          <p:cNvSpPr/>
          <p:nvPr/>
        </p:nvSpPr>
        <p:spPr>
          <a:xfrm>
            <a:off x="2623487" y="342900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B3F742-4DE6-472F-99A0-878552989246}"/>
              </a:ext>
            </a:extLst>
          </p:cNvPr>
          <p:cNvSpPr/>
          <p:nvPr/>
        </p:nvSpPr>
        <p:spPr>
          <a:xfrm>
            <a:off x="2623487" y="479715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4A1FBEA-95A4-4BEA-B547-D43C4AA85098}"/>
              </a:ext>
            </a:extLst>
          </p:cNvPr>
          <p:cNvCxnSpPr/>
          <p:nvPr/>
        </p:nvCxnSpPr>
        <p:spPr>
          <a:xfrm>
            <a:off x="3775615" y="364502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73452EA-1DA2-479D-AAB5-42FE2AAA6559}"/>
              </a:ext>
            </a:extLst>
          </p:cNvPr>
          <p:cNvCxnSpPr/>
          <p:nvPr/>
        </p:nvCxnSpPr>
        <p:spPr>
          <a:xfrm>
            <a:off x="3741455" y="5013176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0FC8C18-F3DF-417F-80FC-839A41CCA792}"/>
              </a:ext>
            </a:extLst>
          </p:cNvPr>
          <p:cNvCxnSpPr/>
          <p:nvPr/>
        </p:nvCxnSpPr>
        <p:spPr>
          <a:xfrm>
            <a:off x="3741455" y="616530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F39F83-E6D2-439F-A78D-0F95FDCCFE88}"/>
              </a:ext>
            </a:extLst>
          </p:cNvPr>
          <p:cNvSpPr txBox="1"/>
          <p:nvPr/>
        </p:nvSpPr>
        <p:spPr>
          <a:xfrm rot="20410139">
            <a:off x="4539429" y="4010064"/>
            <a:ext cx="419730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Aminokyseliny typické pro pojivovou tkáň </a:t>
            </a:r>
          </a:p>
          <a:p>
            <a:r>
              <a:rPr lang="cs-CZ" dirty="0"/>
              <a:t>– chrupavky, šlachy a vazy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4C3EC3A-0C3F-42EC-9367-E092E68E1F36}"/>
              </a:ext>
            </a:extLst>
          </p:cNvPr>
          <p:cNvSpPr txBox="1"/>
          <p:nvPr/>
        </p:nvSpPr>
        <p:spPr>
          <a:xfrm>
            <a:off x="-23036" y="6669360"/>
            <a:ext cx="8988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Detzel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Comparison of the Amino Acid and Peptide Composition and Postprandial Response of Beef, Chicken, and Whey Protein Nutritional Preparations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6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Rostlinné bílkoviny</a:t>
            </a:r>
          </a:p>
          <a:p>
            <a:pPr lvl="2"/>
            <a:r>
              <a:rPr lang="cs-CZ" dirty="0"/>
              <a:t>Nejlepší variantou je </a:t>
            </a:r>
            <a:r>
              <a:rPr lang="cs-CZ" b="1" dirty="0"/>
              <a:t>sójový a konopný protein </a:t>
            </a:r>
            <a:r>
              <a:rPr lang="cs-CZ" dirty="0"/>
              <a:t>u nichž je doporučována dávka až 40 g</a:t>
            </a:r>
          </a:p>
          <a:p>
            <a:pPr lvl="2"/>
            <a:r>
              <a:rPr lang="cs-CZ" dirty="0"/>
              <a:t>Nicméně ani v dávce 40 g se neprokázala taková využitelnost a vstřebatelnost jako u syrovátky.</a:t>
            </a:r>
          </a:p>
          <a:p>
            <a:pPr lvl="2"/>
            <a:endParaRPr lang="cs-CZ" dirty="0"/>
          </a:p>
          <a:p>
            <a:r>
              <a:rPr lang="cs-CZ" dirty="0"/>
              <a:t>Výzkumy poukazují na vhodnost kombinovat bílkoviny v podpoře proteosyntézy:</a:t>
            </a:r>
          </a:p>
          <a:p>
            <a:pPr marL="0" indent="0">
              <a:buNone/>
            </a:pPr>
            <a:r>
              <a:rPr lang="cs-CZ" sz="1300" dirty="0" err="1"/>
              <a:t>Butteiger</a:t>
            </a:r>
            <a:r>
              <a:rPr lang="cs-CZ" sz="1300" dirty="0"/>
              <a:t>, D., Cope, M., </a:t>
            </a:r>
            <a:r>
              <a:rPr lang="cs-CZ" sz="1300" dirty="0" err="1"/>
              <a:t>Liu</a:t>
            </a:r>
            <a:r>
              <a:rPr lang="cs-CZ" sz="1300" dirty="0"/>
              <a:t>, P., </a:t>
            </a:r>
            <a:r>
              <a:rPr lang="cs-CZ" sz="1300" dirty="0" err="1"/>
              <a:t>Mukherjea</a:t>
            </a:r>
            <a:r>
              <a:rPr lang="cs-CZ" sz="1300" dirty="0"/>
              <a:t>, R., </a:t>
            </a:r>
            <a:r>
              <a:rPr lang="cs-CZ" sz="1300" dirty="0" err="1"/>
              <a:t>Volpi</a:t>
            </a:r>
            <a:r>
              <a:rPr lang="cs-CZ" sz="1300" dirty="0"/>
              <a:t>, E., </a:t>
            </a:r>
            <a:r>
              <a:rPr lang="cs-CZ" sz="1300" dirty="0" err="1"/>
              <a:t>Rasmussen</a:t>
            </a:r>
            <a:r>
              <a:rPr lang="cs-CZ" sz="1300" dirty="0"/>
              <a:t>, B., &amp;  Krul,  E.  (2013).  A  </a:t>
            </a:r>
            <a:r>
              <a:rPr lang="cs-CZ" sz="1300" dirty="0" err="1"/>
              <a:t>soy</a:t>
            </a:r>
            <a:r>
              <a:rPr lang="cs-CZ" sz="1300" dirty="0"/>
              <a:t>,  </a:t>
            </a:r>
            <a:r>
              <a:rPr lang="cs-CZ" sz="1300" dirty="0" err="1"/>
              <a:t>whey</a:t>
            </a:r>
            <a:r>
              <a:rPr lang="cs-CZ" sz="1300" dirty="0"/>
              <a:t>  and  </a:t>
            </a:r>
            <a:r>
              <a:rPr lang="cs-CZ" sz="1300" dirty="0" err="1"/>
              <a:t>caseinate</a:t>
            </a:r>
            <a:r>
              <a:rPr lang="cs-CZ" sz="1300" dirty="0"/>
              <a:t>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extends</a:t>
            </a:r>
            <a:r>
              <a:rPr lang="cs-CZ" sz="1300" dirty="0"/>
              <a:t>  </a:t>
            </a:r>
            <a:r>
              <a:rPr lang="cs-CZ" sz="1300" dirty="0" err="1"/>
              <a:t>postprandial</a:t>
            </a:r>
            <a:r>
              <a:rPr lang="cs-CZ" sz="1300" dirty="0"/>
              <a:t> 56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 in rats1,2. </a:t>
            </a:r>
            <a:r>
              <a:rPr lang="cs-CZ" sz="1300" dirty="0" err="1"/>
              <a:t>Clinical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 (Edinburgh, Scotland).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 M.  J.,  </a:t>
            </a:r>
            <a:r>
              <a:rPr lang="cs-CZ" sz="1300" dirty="0" err="1"/>
              <a:t>Timmerman</a:t>
            </a:r>
            <a:r>
              <a:rPr lang="cs-CZ" sz="1300" dirty="0"/>
              <a:t>, K.  L.,  ...  </a:t>
            </a:r>
            <a:r>
              <a:rPr lang="cs-CZ" sz="1300" dirty="0" err="1"/>
              <a:t>Rasmussen</a:t>
            </a:r>
            <a:r>
              <a:rPr lang="cs-CZ" sz="1300" dirty="0"/>
              <a:t>,  B.  B.  (2013). Protein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following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 </a:t>
            </a:r>
            <a:r>
              <a:rPr lang="cs-CZ" sz="1300" dirty="0" err="1"/>
              <a:t>promotes</a:t>
            </a:r>
            <a:r>
              <a:rPr lang="cs-CZ" sz="1300" dirty="0"/>
              <a:t>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.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. 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M. J., </a:t>
            </a:r>
            <a:r>
              <a:rPr lang="cs-CZ" sz="1300" dirty="0" err="1"/>
              <a:t>Timmerman</a:t>
            </a:r>
            <a:r>
              <a:rPr lang="cs-CZ" sz="1300" dirty="0"/>
              <a:t>, K. L., ... </a:t>
            </a:r>
            <a:r>
              <a:rPr lang="cs-CZ" sz="1300" dirty="0" err="1"/>
              <a:t>Rasmussen</a:t>
            </a:r>
            <a:r>
              <a:rPr lang="cs-CZ" sz="1300" dirty="0"/>
              <a:t>, B. B. (2014). </a:t>
            </a:r>
            <a:r>
              <a:rPr lang="cs-CZ" sz="1300" dirty="0" err="1"/>
              <a:t>Soy-dairy</a:t>
            </a:r>
            <a:r>
              <a:rPr lang="cs-CZ" sz="1300" dirty="0"/>
              <a:t>  protein  </a:t>
            </a:r>
            <a:r>
              <a:rPr lang="cs-CZ" sz="1300" dirty="0" err="1"/>
              <a:t>blend</a:t>
            </a:r>
            <a:r>
              <a:rPr lang="cs-CZ" sz="1300" dirty="0"/>
              <a:t>  and  </a:t>
            </a:r>
            <a:r>
              <a:rPr lang="cs-CZ" sz="1300" dirty="0" err="1"/>
              <a:t>whey</a:t>
            </a:r>
            <a:r>
              <a:rPr lang="cs-CZ" sz="1300" dirty="0"/>
              <a:t>  protein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after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</a:t>
            </a:r>
            <a:r>
              <a:rPr lang="cs-CZ" sz="1300" dirty="0" err="1"/>
              <a:t>increases</a:t>
            </a:r>
            <a:r>
              <a:rPr lang="cs-CZ" sz="1300" dirty="0"/>
              <a:t>   </a:t>
            </a:r>
            <a:r>
              <a:rPr lang="cs-CZ" sz="1300" dirty="0" err="1"/>
              <a:t>amino</a:t>
            </a:r>
            <a:r>
              <a:rPr lang="cs-CZ" sz="1300" dirty="0"/>
              <a:t>   acid   transport   and   </a:t>
            </a:r>
            <a:r>
              <a:rPr lang="cs-CZ" sz="1300" dirty="0" err="1"/>
              <a:t>transporter</a:t>
            </a:r>
            <a:r>
              <a:rPr lang="cs-CZ" sz="1300" dirty="0"/>
              <a:t>   </a:t>
            </a:r>
            <a:r>
              <a:rPr lang="cs-CZ" sz="1300" dirty="0" err="1"/>
              <a:t>expression</a:t>
            </a:r>
            <a:r>
              <a:rPr lang="cs-CZ" sz="1300" dirty="0"/>
              <a:t>   in 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.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Applied</a:t>
            </a:r>
            <a:r>
              <a:rPr lang="cs-CZ" sz="1300" dirty="0"/>
              <a:t> </a:t>
            </a:r>
            <a:r>
              <a:rPr lang="cs-CZ" sz="1300" dirty="0" err="1"/>
              <a:t>Physiology</a:t>
            </a:r>
            <a:r>
              <a:rPr lang="cs-CZ" sz="1300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1231742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dort, stůl&#10;&#10;Popis vygenerován s vysokou mírou spolehlivosti">
            <a:extLst>
              <a:ext uri="{FF2B5EF4-FFF2-40B4-BE49-F238E27FC236}">
                <a16:creationId xmlns:a16="http://schemas.microsoft.com/office/drawing/2014/main" id="{4592649C-9CCD-4DD8-9BAC-E903AA028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344859" cy="15645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335611-025F-4E68-8879-2A06E521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A58CFB-FF9C-4219-B329-9720B7CB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792100"/>
            <a:ext cx="5486400" cy="5949268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Obecný úvod</a:t>
            </a:r>
          </a:p>
          <a:p>
            <a:pPr lvl="1"/>
            <a:r>
              <a:rPr lang="cs-CZ" dirty="0"/>
              <a:t>Legislativa doplňků stravy a jejich uvádění na trh</a:t>
            </a:r>
          </a:p>
          <a:p>
            <a:pPr lvl="1"/>
            <a:r>
              <a:rPr lang="cs-CZ" dirty="0"/>
              <a:t>Co je důležité před suplementací</a:t>
            </a:r>
          </a:p>
          <a:p>
            <a:r>
              <a:rPr lang="cs-CZ" dirty="0"/>
              <a:t>Kategorizace DS dle Australského institutu sportu (AIS)</a:t>
            </a:r>
          </a:p>
          <a:p>
            <a:pPr lvl="1"/>
            <a:r>
              <a:rPr lang="cs-CZ" dirty="0"/>
              <a:t>Sportovní potraviny - Zdroje makro a mikroživin</a:t>
            </a:r>
          </a:p>
          <a:p>
            <a:pPr lvl="2"/>
            <a:r>
              <a:rPr lang="cs-CZ" dirty="0"/>
              <a:t>Bílkoviny, Sacharidy, Tuky</a:t>
            </a:r>
          </a:p>
          <a:p>
            <a:pPr lvl="2"/>
            <a:r>
              <a:rPr lang="cs-CZ" dirty="0"/>
              <a:t>Iontové a sportovní nápoje</a:t>
            </a:r>
          </a:p>
          <a:p>
            <a:pPr lvl="1"/>
            <a:r>
              <a:rPr lang="cs-CZ" dirty="0"/>
              <a:t>DS podporující výkonnost</a:t>
            </a:r>
          </a:p>
          <a:p>
            <a:pPr lvl="2"/>
            <a:r>
              <a:rPr lang="cs-CZ" dirty="0"/>
              <a:t>Kofein</a:t>
            </a:r>
          </a:p>
          <a:p>
            <a:pPr lvl="2"/>
            <a:r>
              <a:rPr lang="cs-CZ" dirty="0"/>
              <a:t>Dietní nitráty</a:t>
            </a:r>
          </a:p>
          <a:p>
            <a:pPr lvl="2"/>
            <a:r>
              <a:rPr lang="cs-CZ" dirty="0"/>
              <a:t>Bikarbonát sodný a beta-alanin</a:t>
            </a:r>
          </a:p>
          <a:p>
            <a:pPr lvl="2"/>
            <a:r>
              <a:rPr lang="cs-CZ" dirty="0"/>
              <a:t>Kreatin</a:t>
            </a:r>
          </a:p>
          <a:p>
            <a:pPr lvl="1"/>
            <a:r>
              <a:rPr lang="cs-CZ" dirty="0"/>
              <a:t>DS se zdravotním efektem</a:t>
            </a:r>
          </a:p>
          <a:p>
            <a:pPr lvl="2"/>
            <a:r>
              <a:rPr lang="cs-CZ" dirty="0"/>
              <a:t>Vitamin D</a:t>
            </a:r>
          </a:p>
          <a:p>
            <a:pPr lvl="2"/>
            <a:r>
              <a:rPr lang="cs-CZ" dirty="0"/>
              <a:t>Probiotika</a:t>
            </a:r>
          </a:p>
          <a:p>
            <a:pPr lvl="2"/>
            <a:r>
              <a:rPr lang="cs-CZ" dirty="0" err="1"/>
              <a:t>Glukany</a:t>
            </a:r>
            <a:endParaRPr lang="cs-CZ" dirty="0"/>
          </a:p>
          <a:p>
            <a:pPr lvl="2"/>
            <a:r>
              <a:rPr lang="cs-CZ" dirty="0"/>
              <a:t>Komplex dietárních nukleotidů, peptidů, esenciálních aminokyselin, vitaminů a minerálních látek</a:t>
            </a:r>
          </a:p>
          <a:p>
            <a:pPr lvl="2"/>
            <a:r>
              <a:rPr lang="cs-CZ" dirty="0"/>
              <a:t>Glukosamin</a:t>
            </a:r>
          </a:p>
        </p:txBody>
      </p:sp>
    </p:spTree>
    <p:extLst>
      <p:ext uri="{BB962C8B-B14F-4D97-AF65-F5344CB8AC3E}">
        <p14:creationId xmlns:p14="http://schemas.microsoft.com/office/powerpoint/2010/main" val="36087179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sz="1800" dirty="0" err="1"/>
              <a:t>Gainery</a:t>
            </a:r>
            <a:endParaRPr lang="cs-CZ" sz="1800" dirty="0"/>
          </a:p>
          <a:p>
            <a:pPr lvl="1"/>
            <a:r>
              <a:rPr lang="cs-CZ" sz="1600" dirty="0"/>
              <a:t>B:S – 10-30 g:90-70 g</a:t>
            </a:r>
          </a:p>
          <a:p>
            <a:pPr lvl="1"/>
            <a:r>
              <a:rPr lang="cs-CZ" sz="1600" dirty="0" err="1"/>
              <a:t>Potréningový</a:t>
            </a:r>
            <a:r>
              <a:rPr lang="cs-CZ" sz="1600" dirty="0"/>
              <a:t> doplněk stravy vhodný v časné fázi regenerace.</a:t>
            </a:r>
          </a:p>
          <a:p>
            <a:pPr lvl="1"/>
            <a:r>
              <a:rPr lang="cs-CZ" sz="1600" b="1" dirty="0"/>
              <a:t>Společné doplnění S a B podporuje proteosyntézu a obnovu glykogenu. </a:t>
            </a:r>
          </a:p>
          <a:p>
            <a:pPr lvl="1"/>
            <a:r>
              <a:rPr lang="cs-CZ" sz="1600" dirty="0"/>
              <a:t>Zlepšuje se vstřebatelnost.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B a S</a:t>
            </a:r>
          </a:p>
        </p:txBody>
      </p:sp>
      <p:pic>
        <p:nvPicPr>
          <p:cNvPr id="6" name="Picture 4" descr="http://potraviny.nasclovek.cz/pict/substance/s1065_obr1.png">
            <a:extLst>
              <a:ext uri="{FF2B5EF4-FFF2-40B4-BE49-F238E27FC236}">
                <a16:creationId xmlns:a16="http://schemas.microsoft.com/office/drawing/2014/main" id="{0D427180-FADF-4F60-82EE-5CECC2E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64" y="317644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lobus.cz/common/images/products/pictures/2014-16-09-06-29-46-711-487-24-2014-12-09-10-09-02-711-487-24-285014-Tunak-cerstvy.png">
            <a:extLst>
              <a:ext uri="{FF2B5EF4-FFF2-40B4-BE49-F238E27FC236}">
                <a16:creationId xmlns:a16="http://schemas.microsoft.com/office/drawing/2014/main" id="{5273B6A5-DCA0-4113-AB4A-4A522B8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6474"/>
            <a:ext cx="3192009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CA368D-6EEC-41B9-9509-E723889D5422}"/>
              </a:ext>
            </a:extLst>
          </p:cNvPr>
          <p:cNvSpPr txBox="1"/>
          <p:nvPr/>
        </p:nvSpPr>
        <p:spPr>
          <a:xfrm>
            <a:off x="4416151" y="412072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A5B7D-F1A7-411B-B523-64F8E7038852}"/>
              </a:ext>
            </a:extLst>
          </p:cNvPr>
          <p:cNvSpPr txBox="1"/>
          <p:nvPr/>
        </p:nvSpPr>
        <p:spPr>
          <a:xfrm>
            <a:off x="6074777" y="452323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E635D3-711F-4141-9C1B-383706AD9976}"/>
              </a:ext>
            </a:extLst>
          </p:cNvPr>
          <p:cNvSpPr txBox="1"/>
          <p:nvPr/>
        </p:nvSpPr>
        <p:spPr>
          <a:xfrm>
            <a:off x="-23036" y="6669360"/>
            <a:ext cx="4360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https://www.ausport.gov.au/ais/nutrition/fact_sheets/recovery_nutrition </a:t>
            </a:r>
          </a:p>
        </p:txBody>
      </p:sp>
    </p:spTree>
    <p:extLst>
      <p:ext uri="{BB962C8B-B14F-4D97-AF65-F5344CB8AC3E}">
        <p14:creationId xmlns:p14="http://schemas.microsoft.com/office/powerpoint/2010/main" val="197047382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BCAA</a:t>
            </a:r>
          </a:p>
          <a:p>
            <a:pPr lvl="1"/>
            <a:r>
              <a:rPr lang="cs-CZ" dirty="0"/>
              <a:t>Ideálně 6-12 g po výkonu</a:t>
            </a:r>
          </a:p>
          <a:p>
            <a:pPr lvl="1"/>
            <a:r>
              <a:rPr lang="cs-CZ" dirty="0"/>
              <a:t>Jedna dávka v komerčních výrobcích odpovídá 3-5 g BCAA.</a:t>
            </a:r>
          </a:p>
          <a:p>
            <a:pPr lvl="1"/>
            <a:r>
              <a:rPr lang="cs-CZ" dirty="0"/>
              <a:t>Doplněk v pravém slova smyslu.</a:t>
            </a:r>
          </a:p>
          <a:p>
            <a:pPr lvl="1"/>
            <a:r>
              <a:rPr lang="cs-CZ" dirty="0"/>
              <a:t>Má své místo při dlouhotrvajících vytrvalostních výkonech – více než 2 hodiny.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svaloviny.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proteosyntézy.</a:t>
            </a:r>
          </a:p>
          <a:p>
            <a:pPr lvl="2"/>
            <a:r>
              <a:rPr lang="cs-CZ" dirty="0"/>
              <a:t>2:1:1 X 4:1:1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vsedě, interiér&#10;&#10;Popis vygenerován s vysokou mírou spolehlivosti">
            <a:extLst>
              <a:ext uri="{FF2B5EF4-FFF2-40B4-BE49-F238E27FC236}">
                <a16:creationId xmlns:a16="http://schemas.microsoft.com/office/drawing/2014/main" id="{B4039D22-9AFD-4180-897F-A5FABB0F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3" y="4686966"/>
            <a:ext cx="1480744" cy="17663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E1B0A4-3C7C-49FC-A20F-E5597951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7" y="5100123"/>
            <a:ext cx="395540" cy="1641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8050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Ra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(2017)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Effect of BCAA supplement timing on exercise-induced muscle soreness and damage: a pilot placebo-controlled double-blind study.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8245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Glutamin</a:t>
            </a:r>
          </a:p>
          <a:p>
            <a:pPr lvl="1"/>
            <a:r>
              <a:rPr lang="cs-CZ" dirty="0"/>
              <a:t>Podpora regenerace a </a:t>
            </a:r>
            <a:r>
              <a:rPr lang="cs-CZ" b="1" dirty="0"/>
              <a:t>snížení bolestivosti svalů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Studie poukazují na vyšší efektivitu u mužů.</a:t>
            </a:r>
          </a:p>
          <a:p>
            <a:pPr lvl="1"/>
            <a:r>
              <a:rPr lang="cs-CZ" dirty="0"/>
              <a:t>Dávkování 0,3 g/kg TH v kombinaci se stejným množstvím jednoduchých cukrů (maltodextrin) před a po cvičení.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Ostatní aminokyseliny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932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Legault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(2015)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Influence of Oral L-Glutamine Supplementation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on Muscle Strength Recovery and Soreness Following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Unilateral Knee Extension Eccentric Exercise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" name="Obrázek 5" descr="Obsah obrázku jídlo, vsedě&#10;&#10;Popis vygenerován s vysokou mírou spolehlivosti">
            <a:extLst>
              <a:ext uri="{FF2B5EF4-FFF2-40B4-BE49-F238E27FC236}">
                <a16:creationId xmlns:a16="http://schemas.microsoft.com/office/drawing/2014/main" id="{13D39E8B-2DC3-4E53-BF9C-95FFE6806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3140968"/>
            <a:ext cx="2344029" cy="30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0794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MCT (medium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triglycerides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10 g MCT před výkonem společně se S.</a:t>
            </a:r>
          </a:p>
          <a:p>
            <a:pPr lvl="1"/>
            <a:r>
              <a:rPr lang="cs-CZ" dirty="0"/>
              <a:t>Tuky obsažené v </a:t>
            </a:r>
            <a:r>
              <a:rPr lang="cs-CZ" b="1" dirty="0"/>
              <a:t>kokosovém oleji jsou tvořeny MCT tuky až z 75 %</a:t>
            </a:r>
            <a:r>
              <a:rPr lang="cs-CZ" dirty="0"/>
              <a:t>. Pro splnění příjmu 10 g MCT je potřeba přijmout cca 14 g kokosového oleje opět v kombinaci se S.</a:t>
            </a:r>
          </a:p>
          <a:p>
            <a:pPr lvl="1"/>
            <a:r>
              <a:rPr lang="cs-CZ" b="1" dirty="0"/>
              <a:t>Podpora vytrvalostního výkonu</a:t>
            </a:r>
            <a:r>
              <a:rPr lang="cs-CZ" dirty="0"/>
              <a:t> – glykogen šetřící potenciál.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MCT doplňky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E1D49-E167-4A04-8715-4A5A72C3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82" y="3299395"/>
            <a:ext cx="964036" cy="2835399"/>
          </a:xfrm>
          <a:prstGeom prst="rect">
            <a:avLst/>
          </a:prstGeom>
        </p:spPr>
      </p:pic>
      <p:pic>
        <p:nvPicPr>
          <p:cNvPr id="8" name="Obrázek 7" descr="Obsah obrázku hrníček, stůl, interiér, vsedě&#10;&#10;Popis vygenerován s velmi vysokou mírou spolehlivosti">
            <a:extLst>
              <a:ext uri="{FF2B5EF4-FFF2-40B4-BE49-F238E27FC236}">
                <a16:creationId xmlns:a16="http://schemas.microsoft.com/office/drawing/2014/main" id="{370A5067-6EF8-4568-BDFE-6A424F09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85" y="4869160"/>
            <a:ext cx="3588715" cy="20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418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25356FA-C010-4AEB-AFAC-65DB416F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3809"/>
          <a:stretch/>
        </p:blipFill>
        <p:spPr>
          <a:xfrm>
            <a:off x="3059832" y="3658722"/>
            <a:ext cx="2564904" cy="1366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E3B47F-0320-4261-8DD8-8F39EB118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2" b="12615"/>
          <a:stretch/>
        </p:blipFill>
        <p:spPr>
          <a:xfrm>
            <a:off x="2699792" y="5949280"/>
            <a:ext cx="1957474" cy="9087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Sportovní tyčinky a tekutá strava</a:t>
            </a:r>
          </a:p>
          <a:p>
            <a:pPr lvl="1"/>
            <a:r>
              <a:rPr lang="cs-CZ" dirty="0"/>
              <a:t>Mají své místo při dlouhotrvajících vytrvalostních výkonech – více než 2 hodiny a extrémních závodech (více než 10 hodin a několikadenní expedice).</a:t>
            </a:r>
          </a:p>
          <a:p>
            <a:pPr lvl="1"/>
            <a:r>
              <a:rPr lang="cs-CZ" dirty="0"/>
              <a:t>Protein šetřící potenciál.</a:t>
            </a:r>
          </a:p>
          <a:p>
            <a:pPr lvl="1"/>
            <a:r>
              <a:rPr lang="cs-CZ" dirty="0"/>
              <a:t>Kombinace makro i mikronutrientů a někdy i dalších látek.</a:t>
            </a:r>
          </a:p>
          <a:p>
            <a:pPr lvl="1"/>
            <a:r>
              <a:rPr lang="cs-CZ" b="1" dirty="0"/>
              <a:t>Doplnění energie, důležitých nutrientů a podpora regenerace v podmínkách, kde není možné se normálně stravovat.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makronutrientů</a:t>
            </a:r>
          </a:p>
        </p:txBody>
      </p:sp>
      <p:pic>
        <p:nvPicPr>
          <p:cNvPr id="7" name="Obrázek 6" descr="Obsah obrázku věc, hrníček, interiér, stůl&#10;&#10;Popis vygenerován s vysokou mírou spolehlivosti">
            <a:extLst>
              <a:ext uri="{FF2B5EF4-FFF2-40B4-BE49-F238E27FC236}">
                <a16:creationId xmlns:a16="http://schemas.microsoft.com/office/drawing/2014/main" id="{4E9F30C4-06AC-407C-8EB4-36165ABDE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91" y="4926800"/>
            <a:ext cx="3707904" cy="1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212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stCxn id="6" idx="2"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Silové a rychlostní výkony</a:t>
            </a:r>
            <a:endParaRPr lang="cs-CZ" dirty="0"/>
          </a:p>
        </p:txBody>
      </p:sp>
      <p:pic>
        <p:nvPicPr>
          <p:cNvPr id="6" name="Obrázek 5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F1D4185E-9E96-465A-B66F-7F7F70D20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2304643"/>
            <a:ext cx="1798790" cy="1198988"/>
          </a:xfrm>
          <a:prstGeom prst="rect">
            <a:avLst/>
          </a:prstGeom>
        </p:spPr>
      </p:pic>
      <p:pic>
        <p:nvPicPr>
          <p:cNvPr id="8" name="Obrázek 7" descr="Obsah obrázku osoba, exteriér, obloha, žena&#10;&#10;Popis vygenerován s velmi vysokou mírou spolehlivosti">
            <a:extLst>
              <a:ext uri="{FF2B5EF4-FFF2-40B4-BE49-F238E27FC236}">
                <a16:creationId xmlns:a16="http://schemas.microsoft.com/office/drawing/2014/main" id="{F9330B77-06CC-43E6-AC9A-F1E3CBEA4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1" y="4740619"/>
            <a:ext cx="1103951" cy="11591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58269" y="2534834"/>
            <a:ext cx="300082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Rychlostní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58269" y="3496742"/>
            <a:ext cx="300082" cy="12480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Rychlostně-vytrvalostní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325462" y="5081546"/>
            <a:ext cx="300082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Silový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0,15-0,25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 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0,2-0,4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12" name="Obrázek 11" descr="Obsah obrázku voda, sport, vodní sporty, plavání&#10;&#10;Popis vygenerován s velmi vysokou mírou spolehlivosti">
            <a:extLst>
              <a:ext uri="{FF2B5EF4-FFF2-40B4-BE49-F238E27FC236}">
                <a16:creationId xmlns:a16="http://schemas.microsoft.com/office/drawing/2014/main" id="{FA0BC0D2-49FD-421B-A0BA-6D1B458C1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3542235"/>
            <a:ext cx="1802666" cy="1166925"/>
          </a:xfrm>
          <a:prstGeom prst="rect">
            <a:avLst/>
          </a:prstGeom>
        </p:spPr>
      </p:pic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F44A33F0-E3B6-4F5A-8304-3B40E2898C54}"/>
              </a:ext>
            </a:extLst>
          </p:cNvPr>
          <p:cNvSpPr txBox="1"/>
          <p:nvPr/>
        </p:nvSpPr>
        <p:spPr>
          <a:xfrm>
            <a:off x="-23036" y="6093296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42296BE6-E88B-43A8-83FC-FB3B079EDE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71505631-0E18-4236-85C5-D3AAF80A989E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6-12 g BCAA</a:t>
            </a:r>
          </a:p>
        </p:txBody>
      </p:sp>
    </p:spTree>
    <p:extLst>
      <p:ext uri="{BB962C8B-B14F-4D97-AF65-F5344CB8AC3E}">
        <p14:creationId xmlns:p14="http://schemas.microsoft.com/office/powerpoint/2010/main" val="17784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Vytrvalostní výkony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0,15-0,25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 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0,2-0,4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A358561-8768-4A46-AF88-611731F99EA7}"/>
              </a:ext>
            </a:extLst>
          </p:cNvPr>
          <p:cNvCxnSpPr>
            <a:cxnSpLocks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DE096382-3219-441E-B29D-E608A36A7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0" y="2309348"/>
            <a:ext cx="1798790" cy="1199568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B0DF5E8-5256-49D7-B0F2-125C9889E0B2}"/>
              </a:ext>
            </a:extLst>
          </p:cNvPr>
          <p:cNvSpPr txBox="1"/>
          <p:nvPr/>
        </p:nvSpPr>
        <p:spPr>
          <a:xfrm>
            <a:off x="2997841" y="2442224"/>
            <a:ext cx="300082" cy="7527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Krátkodobá v.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C60BCD94-D862-49A8-84B5-A06E919879BC}"/>
              </a:ext>
            </a:extLst>
          </p:cNvPr>
          <p:cNvSpPr txBox="1"/>
          <p:nvPr/>
        </p:nvSpPr>
        <p:spPr>
          <a:xfrm>
            <a:off x="2990103" y="3638763"/>
            <a:ext cx="300082" cy="818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Střednědobá v.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4C929-BEC2-4569-A220-5A6F9EB01BFC}"/>
              </a:ext>
            </a:extLst>
          </p:cNvPr>
          <p:cNvSpPr txBox="1"/>
          <p:nvPr/>
        </p:nvSpPr>
        <p:spPr>
          <a:xfrm>
            <a:off x="3291771" y="4887255"/>
            <a:ext cx="300082" cy="792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Dlouhodobá v.</a:t>
            </a:r>
          </a:p>
        </p:txBody>
      </p:sp>
      <p:pic>
        <p:nvPicPr>
          <p:cNvPr id="53" name="Obrázek 52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7BE93B13-EC64-4DB3-A595-839478F68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622181"/>
            <a:ext cx="1786975" cy="1005173"/>
          </a:xfrm>
          <a:prstGeom prst="rect">
            <a:avLst/>
          </a:prstGeom>
        </p:spPr>
      </p:pic>
      <p:pic>
        <p:nvPicPr>
          <p:cNvPr id="57" name="Obrázek 56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8FF1E34A-3792-4B91-9596-8EBBD08979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3" y="4679039"/>
            <a:ext cx="1173110" cy="1227020"/>
          </a:xfrm>
          <a:prstGeom prst="rect">
            <a:avLst/>
          </a:prstGeom>
        </p:spPr>
      </p:pic>
      <p:sp>
        <p:nvSpPr>
          <p:cNvPr id="58" name="Obdélník 57">
            <a:extLst>
              <a:ext uri="{FF2B5EF4-FFF2-40B4-BE49-F238E27FC236}">
                <a16:creationId xmlns:a16="http://schemas.microsoft.com/office/drawing/2014/main" id="{87EF93FC-FEE6-468B-B12F-49D77E40B4E7}"/>
              </a:ext>
            </a:extLst>
          </p:cNvPr>
          <p:cNvSpPr/>
          <p:nvPr/>
        </p:nvSpPr>
        <p:spPr>
          <a:xfrm>
            <a:off x="3222285" y="3378470"/>
            <a:ext cx="454961" cy="113280"/>
          </a:xfrm>
          <a:prstGeom prst="rect">
            <a:avLst/>
          </a:prstGeom>
          <a:solidFill>
            <a:srgbClr val="D8E0ED"/>
          </a:solidFill>
          <a:ln>
            <a:solidFill>
              <a:srgbClr val="D8E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cs-CZ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36F263FB-2EE4-4970-A549-D79C34901856}"/>
              </a:ext>
            </a:extLst>
          </p:cNvPr>
          <p:cNvCxnSpPr/>
          <p:nvPr/>
        </p:nvCxnSpPr>
        <p:spPr>
          <a:xfrm>
            <a:off x="3236724" y="6047813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25326CBF-292E-4DFD-A497-D45C9E129C1B}"/>
              </a:ext>
            </a:extLst>
          </p:cNvPr>
          <p:cNvCxnSpPr>
            <a:cxnSpLocks/>
          </p:cNvCxnSpPr>
          <p:nvPr/>
        </p:nvCxnSpPr>
        <p:spPr>
          <a:xfrm>
            <a:off x="3221983" y="4627354"/>
            <a:ext cx="0" cy="14148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5466F2C-2BC3-4C1D-95F5-1C5BE411F871}"/>
              </a:ext>
            </a:extLst>
          </p:cNvPr>
          <p:cNvCxnSpPr>
            <a:cxnSpLocks/>
          </p:cNvCxnSpPr>
          <p:nvPr/>
        </p:nvCxnSpPr>
        <p:spPr>
          <a:xfrm>
            <a:off x="5064768" y="4627354"/>
            <a:ext cx="0" cy="14196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2A1C33F-8B25-4273-B660-22AEF351155F}"/>
              </a:ext>
            </a:extLst>
          </p:cNvPr>
          <p:cNvCxnSpPr/>
          <p:nvPr/>
        </p:nvCxnSpPr>
        <p:spPr>
          <a:xfrm>
            <a:off x="3236724" y="4607476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47308C1-BEBE-4F69-85AC-E99745C4666B}"/>
              </a:ext>
            </a:extLst>
          </p:cNvPr>
          <p:cNvSpPr txBox="1"/>
          <p:nvPr/>
        </p:nvSpPr>
        <p:spPr>
          <a:xfrm>
            <a:off x="-23036" y="6021288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32BB331F-9CD7-410E-B222-CB5B2EF80F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65" name="Obdélník 64">
            <a:extLst>
              <a:ext uri="{FF2B5EF4-FFF2-40B4-BE49-F238E27FC236}">
                <a16:creationId xmlns:a16="http://schemas.microsoft.com/office/drawing/2014/main" id="{C9B4EB56-310A-496C-BE2C-BCB30908F0CF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6-12 g BCAA</a:t>
            </a:r>
          </a:p>
        </p:txBody>
      </p:sp>
    </p:spTree>
    <p:extLst>
      <p:ext uri="{BB962C8B-B14F-4D97-AF65-F5344CB8AC3E}">
        <p14:creationId xmlns:p14="http://schemas.microsoft.com/office/powerpoint/2010/main" val="4504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11626-CC51-45B8-8538-F8801006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985472"/>
            <a:ext cx="7928999" cy="727838"/>
          </a:xfrm>
        </p:spPr>
        <p:txBody>
          <a:bodyPr/>
          <a:lstStyle/>
          <a:p>
            <a:r>
              <a:rPr lang="cs-CZ" dirty="0"/>
              <a:t>Výživa během vytrvalostního výkonu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B56698-E259-4CF7-8E24-01D27CDB4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91251"/>
              </p:ext>
            </p:extLst>
          </p:nvPr>
        </p:nvGraphicFramePr>
        <p:xfrm>
          <a:off x="1147606" y="2299772"/>
          <a:ext cx="6858000" cy="367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91">
                <a:tc>
                  <a:txBody>
                    <a:bodyPr/>
                    <a:lstStyle/>
                    <a:p>
                      <a:r>
                        <a:rPr lang="cs-CZ" sz="1000" dirty="0"/>
                        <a:t>Délka zatížení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Potřeba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Doporučený příjem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Druh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Upřesnění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Do 45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Příjem S nezvyšuje výkonnost.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45-75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Ne/velmi 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 30 g jednorázově.</a:t>
                      </a:r>
                    </a:p>
                    <a:p>
                      <a:r>
                        <a:rPr lang="cs-CZ" sz="1000" i="1" dirty="0"/>
                        <a:t>„</a:t>
                      </a:r>
                      <a:r>
                        <a:rPr lang="cs-CZ" sz="1000" i="1" dirty="0" err="1"/>
                        <a:t>Mouth</a:t>
                      </a:r>
                      <a:r>
                        <a:rPr lang="cs-CZ" sz="1000" i="1" dirty="0"/>
                        <a:t> </a:t>
                      </a:r>
                      <a:r>
                        <a:rPr lang="cs-CZ" sz="1000" i="1" dirty="0" err="1"/>
                        <a:t>rinse</a:t>
                      </a:r>
                      <a:r>
                        <a:rPr lang="cs-CZ" sz="1000" i="1" dirty="0"/>
                        <a:t>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Sacharóza, glukóza nebo</a:t>
                      </a:r>
                      <a:r>
                        <a:rPr lang="cs-CZ" sz="1000" baseline="0" dirty="0"/>
                        <a:t>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příjmu glukózy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&lt;</a:t>
                      </a:r>
                      <a:r>
                        <a:rPr lang="cs-CZ" sz="1000" dirty="0"/>
                        <a:t>1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1-2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30-60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2-3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Střední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50-70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Glukóza,</a:t>
                      </a:r>
                      <a:r>
                        <a:rPr lang="cs-CZ" sz="1000" baseline="0" dirty="0"/>
                        <a:t> fruktóza a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kombinovaném příjmu 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1,2-1,75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Více než 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Vysoké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60-90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Kombinace!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rázek 7" descr="Obsah obrázku strom, exteriér, osoba, sport&#10;&#10;Popis vygenerován s velmi vysokou mírou spolehlivosti">
            <a:extLst>
              <a:ext uri="{FF2B5EF4-FFF2-40B4-BE49-F238E27FC236}">
                <a16:creationId xmlns:a16="http://schemas.microsoft.com/office/drawing/2014/main" id="{A8F61D47-B422-4404-A360-5BA3C65D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0139" r="17500"/>
          <a:stretch/>
        </p:blipFill>
        <p:spPr>
          <a:xfrm>
            <a:off x="-33590" y="3750469"/>
            <a:ext cx="1176589" cy="2250281"/>
          </a:xfrm>
          <a:prstGeom prst="rect">
            <a:avLst/>
          </a:prstGeom>
        </p:spPr>
      </p:pic>
      <p:pic>
        <p:nvPicPr>
          <p:cNvPr id="10" name="Obrázek 9" descr="Obsah obrázku silnice, exteriér, kolo, jezdectví&#10;&#10;Popis vygenerován s velmi vysokou mírou spolehlivosti">
            <a:extLst>
              <a:ext uri="{FF2B5EF4-FFF2-40B4-BE49-F238E27FC236}">
                <a16:creationId xmlns:a16="http://schemas.microsoft.com/office/drawing/2014/main" id="{F9C7B715-157D-498F-B313-5E4CC690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493" r="28888"/>
          <a:stretch/>
        </p:blipFill>
        <p:spPr>
          <a:xfrm>
            <a:off x="8015286" y="2282737"/>
            <a:ext cx="1143001" cy="3732301"/>
          </a:xfrm>
          <a:prstGeom prst="rect">
            <a:avLst/>
          </a:prstGeom>
        </p:spPr>
      </p:pic>
      <p:pic>
        <p:nvPicPr>
          <p:cNvPr id="5" name="Picture 6" descr="http://www.granini.cz/data/images/fruit_images/best_fruit/02-pickbestfruit-fruits-0002-banana.png">
            <a:extLst>
              <a:ext uri="{FF2B5EF4-FFF2-40B4-BE49-F238E27FC236}">
                <a16:creationId xmlns:a16="http://schemas.microsoft.com/office/drawing/2014/main" id="{0D2A6398-6BC1-4C0C-BC25-CFFB24B6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3" y="4825218"/>
            <a:ext cx="1393386" cy="13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75DD64-CD50-47BA-824B-A4922AFB9792}"/>
              </a:ext>
            </a:extLst>
          </p:cNvPr>
          <p:cNvSpPr txBox="1"/>
          <p:nvPr/>
        </p:nvSpPr>
        <p:spPr>
          <a:xfrm>
            <a:off x="4270350" y="5295778"/>
            <a:ext cx="589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3 ks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E8450-637C-44C4-8EA0-AF1E63B959FF}"/>
              </a:ext>
            </a:extLst>
          </p:cNvPr>
          <p:cNvSpPr txBox="1"/>
          <p:nvPr/>
        </p:nvSpPr>
        <p:spPr>
          <a:xfrm>
            <a:off x="-12844" y="6669360"/>
            <a:ext cx="5484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https://www.ausport.gov.au/ais/nutrition/fact_sheets/carbohydrate_how_much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D8998B6-7316-4CA5-AABB-A12D70AF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5" y="5595860"/>
            <a:ext cx="295275" cy="122520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1039164-01DE-497A-9E8D-75AAE7F8B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6477207" y="5552486"/>
            <a:ext cx="356354" cy="1540611"/>
          </a:xfrm>
          <a:prstGeom prst="rect">
            <a:avLst/>
          </a:prstGeom>
        </p:spPr>
      </p:pic>
      <p:pic>
        <p:nvPicPr>
          <p:cNvPr id="18" name="Obrázek 17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76C5DCDF-4F81-4CD4-9623-C485F1721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4" y="5521911"/>
            <a:ext cx="983737" cy="14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7EAC69-4325-420C-B5E7-25E2641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758"/>
            <a:ext cx="3521968" cy="26414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Iontové nápoje</a:t>
            </a:r>
          </a:p>
          <a:p>
            <a:pPr lvl="1"/>
            <a:r>
              <a:rPr lang="cs-CZ" dirty="0"/>
              <a:t>Slouží výhradně k doplnění zátěží ztracených minerálních látek a tekutin.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r>
              <a:rPr lang="cs-CZ" dirty="0"/>
              <a:t>Sportovní nápoje</a:t>
            </a:r>
          </a:p>
          <a:p>
            <a:pPr lvl="1"/>
            <a:r>
              <a:rPr lang="cs-CZ" dirty="0"/>
              <a:t>Kromě navrácení iontové rovnováhy organismu doplňuje jejich užívání energetické substráty ve formě sacharidů.</a:t>
            </a:r>
          </a:p>
          <a:p>
            <a:pPr lvl="2"/>
            <a:r>
              <a:rPr lang="cs-CZ" dirty="0"/>
              <a:t>Rehydratační – maximálně 4-6 % S</a:t>
            </a:r>
          </a:p>
          <a:p>
            <a:pPr lvl="2"/>
            <a:r>
              <a:rPr lang="cs-CZ" dirty="0" err="1"/>
              <a:t>Rehydratačně</a:t>
            </a:r>
            <a:r>
              <a:rPr lang="cs-CZ" dirty="0"/>
              <a:t>-energetické – maximálně 8-10 % S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Iontové a sportovní nápoje</a:t>
            </a:r>
          </a:p>
        </p:txBody>
      </p:sp>
      <p:pic>
        <p:nvPicPr>
          <p:cNvPr id="9" name="Obrázek 8" descr="Obsah obrázku láhev, jídlo, stůl, nápoje&#10;&#10;Popis vygenerován s velmi vysokou mírou spolehlivosti">
            <a:extLst>
              <a:ext uri="{FF2B5EF4-FFF2-40B4-BE49-F238E27FC236}">
                <a16:creationId xmlns:a16="http://schemas.microsoft.com/office/drawing/2014/main" id="{762E7477-D8FF-468D-BDD5-A28F2377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68" y="4725144"/>
            <a:ext cx="2554790" cy="14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72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3464" y="750281"/>
            <a:ext cx="8352928" cy="5256584"/>
          </a:xfrm>
        </p:spPr>
        <p:txBody>
          <a:bodyPr>
            <a:normAutofit/>
          </a:bodyPr>
          <a:lstStyle/>
          <a:p>
            <a:r>
              <a:rPr lang="cs-CZ" dirty="0"/>
              <a:t>Ukazatelé hydratace?</a:t>
            </a:r>
          </a:p>
          <a:p>
            <a:r>
              <a:rPr lang="cs-CZ" dirty="0" err="1"/>
              <a:t>Timing</a:t>
            </a:r>
            <a:r>
              <a:rPr lang="cs-CZ" dirty="0"/>
              <a:t>:</a:t>
            </a:r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U výkonů kratších než 1 hod stačí doplňovat tekutiny pouze vodou.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779812" y="479715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588224" y="44076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Před a během zátěže.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497687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Po zátěži.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53111"/>
              </p:ext>
            </p:extLst>
          </p:nvPr>
        </p:nvGraphicFramePr>
        <p:xfrm>
          <a:off x="2602435" y="1936625"/>
          <a:ext cx="6228692" cy="185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4 hod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5-7 ml.kg-1 TH (400-500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15 min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 ml.kg-1 TH (400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Každých 15-20 min během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125-250 ml + elektrolyty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Po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Dle snížení hmotnosti 120-150 %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 rot="20563612">
            <a:off x="178008" y="2971398"/>
            <a:ext cx="87879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Během vytrvalostní aktivity je prokázán pozitivní vliv podávání roztoku sacharidů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elektrolytů, zejména sodíku, ve srovnání s vodou jako kontrolním nápojem.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6BB522F-CE82-42F2-9809-A11815209710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Hydratace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D2F303C-14E8-491F-B201-4CE0EC3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79E9AC-163C-4678-A487-0F11F85C8A82}"/>
              </a:ext>
            </a:extLst>
          </p:cNvPr>
          <p:cNvSpPr txBox="1"/>
          <p:nvPr/>
        </p:nvSpPr>
        <p:spPr>
          <a:xfrm>
            <a:off x="-12844" y="6669360"/>
            <a:ext cx="44983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https://www.ausport.gov.au/ais/nutrition/fact_sheets/fluid_-_who_needs_it</a:t>
            </a:r>
          </a:p>
        </p:txBody>
      </p:sp>
    </p:spTree>
    <p:extLst>
      <p:ext uri="{BB962C8B-B14F-4D97-AF65-F5344CB8AC3E}">
        <p14:creationId xmlns:p14="http://schemas.microsoft.com/office/powerpoint/2010/main" val="352590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E5136-2C40-4844-9C6D-E3A15AC9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864108"/>
            <a:ext cx="6264696" cy="5805252"/>
          </a:xfrm>
        </p:spPr>
        <p:txBody>
          <a:bodyPr anchor="t">
            <a:normAutofit fontScale="92500" lnSpcReduction="10000"/>
          </a:bodyPr>
          <a:lstStyle/>
          <a:p>
            <a:r>
              <a:rPr lang="cs-CZ" b="1" dirty="0"/>
              <a:t>Zákon č. 110/1997 Sb. </a:t>
            </a:r>
            <a:r>
              <a:rPr lang="cs-CZ" dirty="0"/>
              <a:t>o potravinách a tabákových výrobcích v platném znění definuje doplňky stravy jako: </a:t>
            </a:r>
            <a:r>
              <a:rPr lang="cs-CZ" i="1" dirty="0"/>
              <a:t>„Potraviny, jejichž účelem je doplňovat běžnou stravu a které jsou koncentrovanými zdroji vitaminů a minerálních látek nebo dalších látek s nutričním nebo fyziologickým účinkem, obsažených v potravině samostatně nebo v kombinaci, určené k přímé spotřebě v malých odměřených množstvích.“</a:t>
            </a:r>
          </a:p>
          <a:p>
            <a:r>
              <a:rPr lang="cs-CZ" b="1" dirty="0"/>
              <a:t>Směrnice Evropského parlamentu a Rady 2002/46/EC ze dne 10. června 2002 </a:t>
            </a:r>
            <a:r>
              <a:rPr lang="cs-CZ" dirty="0"/>
              <a:t>o přibližování legislativy členských států tykající se doplňků stravy: </a:t>
            </a:r>
            <a:r>
              <a:rPr lang="cs-CZ" i="1" dirty="0"/>
              <a:t>„Potraviny, jejichž účelem je doplňovat běžnou stravu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 příjmu v malých odměřených množstvích.“</a:t>
            </a:r>
          </a:p>
          <a:p>
            <a:r>
              <a:rPr lang="cs-CZ" sz="1400" b="1" dirty="0"/>
              <a:t>Nařízení Evropského parlamentu a Rady (ES) č.1924/2006 </a:t>
            </a:r>
            <a:r>
              <a:rPr lang="cs-CZ" sz="1400" dirty="0"/>
              <a:t>o výživových a zdravotních tvrzeních při označování potravin</a:t>
            </a:r>
          </a:p>
          <a:p>
            <a:r>
              <a:rPr lang="cs-CZ" sz="1400" b="1" dirty="0"/>
              <a:t>Nařízení Evropského parlamentu a Rady (ES) č.1925/2006 </a:t>
            </a:r>
            <a:r>
              <a:rPr lang="cs-CZ" sz="1400" dirty="0"/>
              <a:t>o přidávání vitamínů a minerálních látek a některých dalších látek do potravin</a:t>
            </a:r>
          </a:p>
          <a:p>
            <a:r>
              <a:rPr lang="cs-CZ" sz="1400" b="1" dirty="0"/>
              <a:t>Vyhláška Ministerstva zdravotnictví č. 225/2008 Sb.</a:t>
            </a:r>
            <a:r>
              <a:rPr lang="cs-CZ" sz="1400" dirty="0"/>
              <a:t>, kterou se stanoví požadavky na doplňky stravy a obohacování potravin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Zákon č. 110/1997 Sb. </a:t>
            </a:r>
            <a:r>
              <a:rPr lang="cs-CZ" dirty="0"/>
              <a:t>o potravinách a tabákových výrobcích v platném znění definuje doplňky stravy jako: </a:t>
            </a:r>
            <a:r>
              <a:rPr lang="cs-CZ" i="1" dirty="0"/>
              <a:t>„</a:t>
            </a:r>
            <a:r>
              <a:rPr lang="cs-CZ" i="1" dirty="0">
                <a:solidFill>
                  <a:srgbClr val="FF0000"/>
                </a:solidFill>
              </a:rPr>
              <a:t>Potraviny, jejichž účelem je doplňovat běžnou stravu </a:t>
            </a:r>
            <a:r>
              <a:rPr lang="cs-CZ" i="1" dirty="0"/>
              <a:t>a které jsou koncentrovanými zdroji vitaminů a minerálních látek nebo dalších látek s nutričním nebo fyziologickým účinkem, obsažených v potravině samostatně nebo v kombinaci, určené k přímé spotřebě v malých odměřených množstvích.“</a:t>
            </a:r>
          </a:p>
          <a:p>
            <a:r>
              <a:rPr lang="cs-CZ" b="1" dirty="0"/>
              <a:t>Směrnice Evropského parlamentu a Rady 2002/46/EC ze dne 10. června 2002 </a:t>
            </a:r>
            <a:r>
              <a:rPr lang="cs-CZ" dirty="0"/>
              <a:t>o přibližování legislativy členských států tykající se doplňků stravy: </a:t>
            </a:r>
            <a:r>
              <a:rPr lang="cs-CZ" i="1" dirty="0"/>
              <a:t>„</a:t>
            </a:r>
            <a:r>
              <a:rPr lang="cs-CZ" i="1" dirty="0">
                <a:solidFill>
                  <a:srgbClr val="FF0000"/>
                </a:solidFill>
              </a:rPr>
              <a:t>Potraviny, jejichž účelem je doplňovat běžnou stravu</a:t>
            </a:r>
            <a:r>
              <a:rPr lang="cs-CZ" i="1" dirty="0"/>
              <a:t>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 příjmu v malých odměřených množstvích.“</a:t>
            </a:r>
          </a:p>
          <a:p>
            <a:r>
              <a:rPr lang="cs-CZ" sz="1400" b="1" dirty="0"/>
              <a:t>Nařízení Evropského parlamentu a Rady (ES) č.1924/2006 </a:t>
            </a:r>
            <a:r>
              <a:rPr lang="cs-CZ" sz="1400" dirty="0"/>
              <a:t>o výživových a zdravotních tvrzeních při označování potravin</a:t>
            </a:r>
          </a:p>
          <a:p>
            <a:r>
              <a:rPr lang="cs-CZ" sz="1400" b="1" dirty="0"/>
              <a:t>Nařízení Evropského parlamentu a Rady (ES) č.1925/2006 </a:t>
            </a:r>
            <a:r>
              <a:rPr lang="cs-CZ" sz="1400" dirty="0"/>
              <a:t>o přidávání vitamínů a minerálních látek a některých dalších látek do potravin</a:t>
            </a:r>
          </a:p>
          <a:p>
            <a:r>
              <a:rPr lang="cs-CZ" sz="1400" b="1" dirty="0"/>
              <a:t>Vyhláška Ministerstva zdravotnictví č. 225/2008 Sb.</a:t>
            </a:r>
            <a:r>
              <a:rPr lang="cs-CZ" sz="1400" dirty="0"/>
              <a:t>, kterou se stanoví </a:t>
            </a:r>
            <a:r>
              <a:rPr lang="cs-CZ" sz="1400" dirty="0">
                <a:solidFill>
                  <a:srgbClr val="FF0000"/>
                </a:solidFill>
              </a:rPr>
              <a:t>požadavky na doplňky stravy a obohacování potravin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1FCDE9E-1EE7-437C-989D-C2F00F18C17A}"/>
              </a:ext>
            </a:extLst>
          </p:cNvPr>
          <p:cNvSpPr txBox="1"/>
          <p:nvPr/>
        </p:nvSpPr>
        <p:spPr>
          <a:xfrm>
            <a:off x="-5861" y="6669360"/>
            <a:ext cx="4217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SZÚ – http://www.szu.cz/tema/bezpecnost-potravin/doplnky-stravy-1</a:t>
            </a:r>
          </a:p>
        </p:txBody>
      </p:sp>
    </p:spTree>
    <p:extLst>
      <p:ext uri="{BB962C8B-B14F-4D97-AF65-F5344CB8AC3E}">
        <p14:creationId xmlns:p14="http://schemas.microsoft.com/office/powerpoint/2010/main" val="280920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Přímý </a:t>
            </a:r>
            <a:r>
              <a:rPr lang="cs-CZ" dirty="0" err="1"/>
              <a:t>ergogenní</a:t>
            </a:r>
            <a:r>
              <a:rPr lang="cs-CZ" dirty="0"/>
              <a:t> efekt.</a:t>
            </a:r>
          </a:p>
          <a:p>
            <a:r>
              <a:rPr lang="cs-CZ" dirty="0"/>
              <a:t>Doplňky přímo přispívající optimálnímu výkonu v případě individualizovaných suplementačních protokolů.</a:t>
            </a:r>
          </a:p>
          <a:p>
            <a:pPr lvl="1"/>
            <a:r>
              <a:rPr lang="cs-CZ" dirty="0"/>
              <a:t>Kofein</a:t>
            </a:r>
          </a:p>
          <a:p>
            <a:pPr lvl="1"/>
            <a:r>
              <a:rPr lang="cs-CZ" dirty="0"/>
              <a:t>Šťáva z červené řepy (nitráty)</a:t>
            </a:r>
          </a:p>
          <a:p>
            <a:pPr lvl="1"/>
            <a:r>
              <a:rPr lang="cs-CZ" dirty="0"/>
              <a:t>Bikarbonát sodný a citrát sodný</a:t>
            </a:r>
          </a:p>
          <a:p>
            <a:pPr lvl="1"/>
            <a:r>
              <a:rPr lang="cs-CZ" dirty="0"/>
              <a:t>Beta-alanin</a:t>
            </a:r>
          </a:p>
          <a:p>
            <a:pPr lvl="1"/>
            <a:r>
              <a:rPr lang="cs-CZ" dirty="0"/>
              <a:t>Kreatin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výkonnost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6" name="Obrázek 5" descr="Obsah obrázku tráva, atletika, osoba, sport&#10;&#10;Popis vygenerován s velmi vysokou mírou spolehlivosti">
            <a:extLst>
              <a:ext uri="{FF2B5EF4-FFF2-40B4-BE49-F238E27FC236}">
                <a16:creationId xmlns:a16="http://schemas.microsoft.com/office/drawing/2014/main" id="{E15CF1DC-2672-4054-A8D4-5AC4E69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12" y="4077072"/>
            <a:ext cx="4289018" cy="28038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94C15B9-9526-4579-8E2C-C759E1D9002A}"/>
              </a:ext>
            </a:extLst>
          </p:cNvPr>
          <p:cNvSpPr/>
          <p:nvPr/>
        </p:nvSpPr>
        <p:spPr>
          <a:xfrm>
            <a:off x="6588224" y="2204864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Přímý vliv na vytrvalostní výkon.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0FD3E-0CDF-4D60-8FDF-7C45B0E7AEE2}"/>
              </a:ext>
            </a:extLst>
          </p:cNvPr>
          <p:cNvSpPr/>
          <p:nvPr/>
        </p:nvSpPr>
        <p:spPr>
          <a:xfrm>
            <a:off x="6588224" y="2708920"/>
            <a:ext cx="2232248" cy="97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Nepřímý vliv na vytrvalostní výkon – podpora regeneračních procesů a úseků vysoké až maximální intenzity.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DB9A64-1BFC-4D17-BEEC-6075E6D5DFF9}"/>
              </a:ext>
            </a:extLst>
          </p:cNvPr>
          <p:cNvCxnSpPr/>
          <p:nvPr/>
        </p:nvCxnSpPr>
        <p:spPr>
          <a:xfrm>
            <a:off x="6372200" y="2596039"/>
            <a:ext cx="27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0524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1B7A37CC-94E5-46CC-BBF8-82735D4FD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13" y="5619593"/>
            <a:ext cx="1728979" cy="12967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užívaných psychoaktivních látek na světě.</a:t>
            </a:r>
          </a:p>
          <a:p>
            <a:r>
              <a:rPr lang="cs-CZ" dirty="0"/>
              <a:t>Alkaloid, který </a:t>
            </a:r>
            <a:r>
              <a:rPr lang="cs-CZ" b="1" dirty="0"/>
              <a:t>příznivě stimuluje centrální nervovou soustavu (CNS) </a:t>
            </a:r>
            <a:r>
              <a:rPr lang="cs-CZ" dirty="0"/>
              <a:t>a srdeční činnost.</a:t>
            </a:r>
          </a:p>
          <a:p>
            <a:r>
              <a:rPr lang="cs-CZ" dirty="0"/>
              <a:t>Kofein, </a:t>
            </a: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</a:t>
            </a:r>
            <a:r>
              <a:rPr lang="cs-CZ" dirty="0" err="1"/>
              <a:t>theofylin</a:t>
            </a:r>
            <a:r>
              <a:rPr lang="cs-CZ" dirty="0"/>
              <a:t>, </a:t>
            </a:r>
            <a:r>
              <a:rPr lang="cs-CZ" dirty="0" err="1"/>
              <a:t>theobromin</a:t>
            </a:r>
            <a:r>
              <a:rPr lang="cs-CZ" dirty="0"/>
              <a:t>.</a:t>
            </a:r>
          </a:p>
          <a:p>
            <a:r>
              <a:rPr lang="cs-CZ" dirty="0"/>
              <a:t>Studiemi uváděné optimální množství v jednorázové dávce kofeinu s cílem podpořit výkon je </a:t>
            </a:r>
            <a:r>
              <a:rPr lang="cs-CZ" b="1" dirty="0"/>
              <a:t>3 mg/kg TH hodinu před zahájením výkonu.</a:t>
            </a:r>
          </a:p>
          <a:p>
            <a:r>
              <a:rPr lang="cs-CZ" dirty="0"/>
              <a:t>Vliv kofeinu je prokázán i při </a:t>
            </a:r>
            <a:r>
              <a:rPr lang="cs-CZ" b="1" dirty="0"/>
              <a:t>nízkých dávkách</a:t>
            </a:r>
            <a:r>
              <a:rPr lang="cs-CZ" dirty="0"/>
              <a:t>. Odpadají negativní vlivy suplementace při stimulaci CNS a to zejména v průběhu dlouhodobé vytrvalosti.</a:t>
            </a:r>
          </a:p>
          <a:p>
            <a:r>
              <a:rPr lang="cs-CZ" b="1" dirty="0"/>
              <a:t>Zdravotní benefit </a:t>
            </a:r>
            <a:r>
              <a:rPr lang="cs-CZ" dirty="0"/>
              <a:t>kofeinu a konzumace kávy. Byl prokázán pozitivní vliv v prevenci rakoviny prsu, prostaty, kolorektálního karcinomu a některých dalších typů maligních onemocnění.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473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47DA11E2-C3F9-4C94-916D-81428544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8140340" y="5229199"/>
            <a:ext cx="606997" cy="15512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552688"/>
          </a:xfrm>
        </p:spPr>
        <p:txBody>
          <a:bodyPr anchor="t">
            <a:normAutofit fontScale="92500" lnSpcReduction="10000"/>
          </a:bodyPr>
          <a:lstStyle/>
          <a:p>
            <a:r>
              <a:rPr lang="cs-CZ" dirty="0"/>
              <a:t>Nitrát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a L-Arginin.</a:t>
            </a:r>
          </a:p>
          <a:p>
            <a:r>
              <a:rPr lang="cs-CZ" dirty="0"/>
              <a:t>Zvýšená tvorba NO.</a:t>
            </a:r>
          </a:p>
          <a:p>
            <a:r>
              <a:rPr lang="cs-CZ" dirty="0"/>
              <a:t>NO působí na úrovni hladké svaloviny cév – relaxace – větší průsvit cév – lepší krevní cirkulace, pokles krevního tlaku, </a:t>
            </a:r>
            <a:r>
              <a:rPr lang="cs-CZ" b="1" dirty="0"/>
              <a:t>lepší zásobení kyslíkem</a:t>
            </a:r>
            <a:r>
              <a:rPr lang="cs-CZ" dirty="0"/>
              <a:t>, roste i efektivita práce mitochondrií, homeostáza vápníku, zlepšuje se kontraktilita svalových vláken a obecně se zlepšuje ekonomika pohybu a dlouhodobě dochází ke zvýšené </a:t>
            </a:r>
            <a:r>
              <a:rPr lang="cs-CZ" dirty="0" err="1"/>
              <a:t>kapilarizaci</a:t>
            </a:r>
            <a:r>
              <a:rPr lang="cs-CZ" dirty="0"/>
              <a:t>.</a:t>
            </a:r>
          </a:p>
          <a:p>
            <a:r>
              <a:rPr lang="cs-CZ" b="1" dirty="0"/>
              <a:t>Klesá spotřeba kyslíku (VO</a:t>
            </a:r>
            <a:r>
              <a:rPr lang="cs-CZ" b="1" baseline="-25000" dirty="0"/>
              <a:t>2</a:t>
            </a:r>
            <a:r>
              <a:rPr lang="cs-CZ" b="1" dirty="0"/>
              <a:t>).</a:t>
            </a:r>
          </a:p>
          <a:p>
            <a:r>
              <a:rPr lang="cs-CZ" dirty="0"/>
              <a:t>Suplementace nitráty umožňuje působit stejným úsilím, se sníženými nároky na kyslík a energii.</a:t>
            </a:r>
          </a:p>
          <a:p>
            <a:r>
              <a:rPr lang="cs-CZ" dirty="0"/>
              <a:t>Akutní dávkování – 500 ml džusu z červené řepy = 300-700 mg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Koncentrát 70 ml (400 mg)</a:t>
            </a:r>
          </a:p>
          <a:p>
            <a:r>
              <a:rPr lang="cs-CZ" dirty="0"/>
              <a:t>Chronické dávkování – Jedna dávka rozdělena do více menších 6 po sobě jdoucích dnů.</a:t>
            </a:r>
          </a:p>
          <a:p>
            <a:r>
              <a:rPr lang="cs-CZ" dirty="0"/>
              <a:t>Vysoká efektivita u výkonů v rozmezí 6-30 min.</a:t>
            </a:r>
          </a:p>
          <a:p>
            <a:r>
              <a:rPr lang="cs-CZ" dirty="0"/>
              <a:t>L-Arginin až 5 g před výkonem.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Dietní nitráty (Šťáva z červené řepy)</a:t>
            </a:r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Picture 2" descr="http://img.blesk.cz/img/1/gallery/1831590_cervena-repa-zdravi.jpg">
            <a:extLst>
              <a:ext uri="{FF2B5EF4-FFF2-40B4-BE49-F238E27FC236}">
                <a16:creationId xmlns:a16="http://schemas.microsoft.com/office/drawing/2014/main" id="{C11C9540-508A-4849-9CA2-2E6BC9D8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89032" cy="29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8703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CBB1A-8886-478D-88E3-52D55C4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8" y="621619"/>
            <a:ext cx="7928999" cy="727838"/>
          </a:xfrm>
        </p:spPr>
        <p:txBody>
          <a:bodyPr/>
          <a:lstStyle/>
          <a:p>
            <a:r>
              <a:rPr lang="cs-CZ" dirty="0"/>
              <a:t>Dietní nitráty </a:t>
            </a:r>
            <a:br>
              <a:rPr lang="cs-CZ" dirty="0"/>
            </a:br>
            <a:r>
              <a:rPr lang="cs-CZ" sz="2000" dirty="0"/>
              <a:t>(Šťáva z červené řepy)</a:t>
            </a:r>
          </a:p>
        </p:txBody>
      </p:sp>
      <p:pic>
        <p:nvPicPr>
          <p:cNvPr id="5" name="Obrázek 4" descr="Obsah obrázku interiér, stůl, vsedě, rostlina&#10;&#10;Popis vygenerován s vysokou mírou spolehlivosti">
            <a:extLst>
              <a:ext uri="{FF2B5EF4-FFF2-40B4-BE49-F238E27FC236}">
                <a16:creationId xmlns:a16="http://schemas.microsoft.com/office/drawing/2014/main" id="{444137CF-7A27-4A27-9996-E16C69ED7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4" y="3532043"/>
            <a:ext cx="1669022" cy="1536335"/>
          </a:xfrm>
          <a:prstGeom prst="rect">
            <a:avLst/>
          </a:prstGeom>
        </p:spPr>
      </p:pic>
      <p:pic>
        <p:nvPicPr>
          <p:cNvPr id="7" name="Obrázek 6" descr="Obsah obrázku hrníček, stůl, nápoje&#10;&#10;Popis vygenerován s vysokou mírou spolehlivosti">
            <a:extLst>
              <a:ext uri="{FF2B5EF4-FFF2-40B4-BE49-F238E27FC236}">
                <a16:creationId xmlns:a16="http://schemas.microsoft.com/office/drawing/2014/main" id="{A3761347-9653-487F-9EC0-0B268CA29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37" y="3532043"/>
            <a:ext cx="2044552" cy="1536335"/>
          </a:xfrm>
          <a:prstGeom prst="rect">
            <a:avLst/>
          </a:prstGeom>
        </p:spPr>
      </p:pic>
      <p:pic>
        <p:nvPicPr>
          <p:cNvPr id="9" name="Obrázek 8" descr="Obsah obrázku talíř, jídlo, stůl, interiér&#10;&#10;Popis vygenerován s velmi vysokou mírou spolehlivosti">
            <a:extLst>
              <a:ext uri="{FF2B5EF4-FFF2-40B4-BE49-F238E27FC236}">
                <a16:creationId xmlns:a16="http://schemas.microsoft.com/office/drawing/2014/main" id="{6B6E7E11-0A3E-493E-8031-467673DEA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0" y="3534963"/>
            <a:ext cx="2044553" cy="1533415"/>
          </a:xfrm>
          <a:prstGeom prst="rect">
            <a:avLst/>
          </a:prstGeom>
        </p:spPr>
      </p:pic>
      <p:pic>
        <p:nvPicPr>
          <p:cNvPr id="11" name="Obrázek 10" descr="Obsah obrázku láhev&#10;&#10;Popis vygenerován s velmi vysokou mírou spolehlivosti">
            <a:extLst>
              <a:ext uri="{FF2B5EF4-FFF2-40B4-BE49-F238E27FC236}">
                <a16:creationId xmlns:a16="http://schemas.microsoft.com/office/drawing/2014/main" id="{1557F3AE-8C06-45A6-9F15-6DD2A37EA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25" y="3527141"/>
            <a:ext cx="1303201" cy="1541236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C2E8A49-AA6D-41A9-8A92-4207E4A6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6"/>
            <a:ext cx="8192036" cy="3417014"/>
          </a:xfrm>
        </p:spPr>
        <p:txBody>
          <a:bodyPr anchor="t">
            <a:noAutofit/>
          </a:bodyPr>
          <a:lstStyle/>
          <a:p>
            <a:r>
              <a:rPr lang="cs-CZ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Zvýšený příjem dietních nitrátů (NO3-) vede k navýšení zásobních nitritů v krvi (NO3-), které je v čase sníženého kyslíkového zásobení možné přeměnit na oxid dusnatý (NO). Ten podporuje vazodilataci a přísun kyslíku tam, kde je potřeba (klesá celková spotřeba kyslíku – VO2).</a:t>
            </a: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cs-CZ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 vytrvalostní výkony </a:t>
            </a:r>
            <a:r>
              <a:rPr lang="cs-CZ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submaximální</a:t>
            </a:r>
            <a:r>
              <a:rPr lang="cs-CZ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až maximální intenzity trvající od 5 do 30 min.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A5B776-5657-4640-95F3-A5BFB593CC7E}"/>
              </a:ext>
            </a:extLst>
          </p:cNvPr>
          <p:cNvSpPr txBox="1"/>
          <p:nvPr/>
        </p:nvSpPr>
        <p:spPr>
          <a:xfrm>
            <a:off x="624238" y="4368196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43EF59-BDA3-4859-8B21-2EE682C3224B}"/>
              </a:ext>
            </a:extLst>
          </p:cNvPr>
          <p:cNvSpPr txBox="1"/>
          <p:nvPr/>
        </p:nvSpPr>
        <p:spPr>
          <a:xfrm>
            <a:off x="691357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" name="Obrázek 3" descr="Obsah obrázku láhev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B66FBF19-EFA5-4D3D-8C31-9265F0AE7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9" y="301892"/>
            <a:ext cx="5009262" cy="13459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231F36-622B-4EB1-BE89-A2404D922A94}"/>
              </a:ext>
            </a:extLst>
          </p:cNvPr>
          <p:cNvSpPr txBox="1"/>
          <p:nvPr/>
        </p:nvSpPr>
        <p:spPr>
          <a:xfrm>
            <a:off x="7731178" y="4268806"/>
            <a:ext cx="630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70 ml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B08C09-B0F6-4C7A-AEF4-9701830CCE67}"/>
              </a:ext>
            </a:extLst>
          </p:cNvPr>
          <p:cNvSpPr txBox="1"/>
          <p:nvPr/>
        </p:nvSpPr>
        <p:spPr>
          <a:xfrm>
            <a:off x="7432418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ED1E56-8185-4DE8-822E-45D0BAEB75DD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Zdroje:</a:t>
            </a:r>
          </a:p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Jones (2014) -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and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performance. </a:t>
            </a:r>
          </a:p>
          <a:p>
            <a:pPr defTabSz="342900"/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Wylie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(2016) - Dose-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dependent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effects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the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oxygen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cost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moderate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-intensity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: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Acute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vs.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chronic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763173-4298-4885-A374-7852ECC9387A}"/>
              </a:ext>
            </a:extLst>
          </p:cNvPr>
          <p:cNvSpPr txBox="1"/>
          <p:nvPr/>
        </p:nvSpPr>
        <p:spPr>
          <a:xfrm>
            <a:off x="3512998" y="4170062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500 ml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164112-ABFF-4F5B-926A-E1C9E29A9488}"/>
              </a:ext>
            </a:extLst>
          </p:cNvPr>
          <p:cNvSpPr txBox="1"/>
          <p:nvPr/>
        </p:nvSpPr>
        <p:spPr>
          <a:xfrm>
            <a:off x="2921369" y="5073134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EA9B1D4-E70A-4B0B-B83F-076F78961592}"/>
              </a:ext>
            </a:extLst>
          </p:cNvPr>
          <p:cNvSpPr txBox="1"/>
          <p:nvPr/>
        </p:nvSpPr>
        <p:spPr>
          <a:xfrm>
            <a:off x="5678331" y="4760851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D3C076-52A0-4238-9726-E4F3D2168EDF}"/>
              </a:ext>
            </a:extLst>
          </p:cNvPr>
          <p:cNvSpPr txBox="1"/>
          <p:nvPr/>
        </p:nvSpPr>
        <p:spPr>
          <a:xfrm>
            <a:off x="5339896" y="5068027"/>
            <a:ext cx="13163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↑250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1148B5C-9AD9-4D9C-BAEF-FCC798981F6C}"/>
              </a:ext>
            </a:extLst>
          </p:cNvPr>
          <p:cNvSpPr txBox="1"/>
          <p:nvPr/>
        </p:nvSpPr>
        <p:spPr>
          <a:xfrm>
            <a:off x="4070922" y="1485026"/>
            <a:ext cx="15440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Zdroj: https://www.beet-it.cz/</a:t>
            </a:r>
          </a:p>
        </p:txBody>
      </p:sp>
    </p:spTree>
    <p:extLst>
      <p:ext uri="{BB962C8B-B14F-4D97-AF65-F5344CB8AC3E}">
        <p14:creationId xmlns:p14="http://schemas.microsoft.com/office/powerpoint/2010/main" val="1399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3AA6961-1370-4FDC-A8B6-FE1B6E018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90" y="1324059"/>
            <a:ext cx="1515984" cy="1515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dirty="0"/>
              <a:t>Intracelulární X Extracelulární</a:t>
            </a:r>
          </a:p>
          <a:p>
            <a:r>
              <a:rPr lang="cs-CZ" dirty="0"/>
              <a:t>Úprava acidobazické rovnováhy respektive homeostázy – Vliv na pH krve.</a:t>
            </a:r>
          </a:p>
          <a:p>
            <a:r>
              <a:rPr lang="cs-CZ" dirty="0"/>
              <a:t>Oddalují akutní anaerobní únavu.</a:t>
            </a:r>
          </a:p>
          <a:p>
            <a:r>
              <a:rPr lang="cs-CZ" dirty="0"/>
              <a:t>Akutní X Chronické dávkování.</a:t>
            </a:r>
          </a:p>
          <a:p>
            <a:r>
              <a:rPr lang="cs-CZ" dirty="0"/>
              <a:t>Zlepšení výkonů v řádech několika sekund až milisekund v závislosti na úrovni trénovanosti.</a:t>
            </a:r>
          </a:p>
          <a:p>
            <a:r>
              <a:rPr lang="cs-CZ" b="1" dirty="0"/>
              <a:t>GIT potíže! </a:t>
            </a:r>
            <a:r>
              <a:rPr lang="cs-CZ" dirty="0"/>
              <a:t>– Je možné je kompenzovat správným nutričním a suplementačním protokolem.</a:t>
            </a:r>
            <a:endParaRPr lang="cs-CZ" b="1" dirty="0"/>
          </a:p>
          <a:p>
            <a:r>
              <a:rPr lang="cs-CZ" dirty="0"/>
              <a:t>0,3 g/kg BS a 0,3-0,5 g/kg CS (akutně i chronicky)</a:t>
            </a:r>
          </a:p>
          <a:p>
            <a:r>
              <a:rPr lang="cs-CZ" dirty="0"/>
              <a:t>6 g/den </a:t>
            </a:r>
            <a:r>
              <a:rPr lang="el-GR" dirty="0"/>
              <a:t>β</a:t>
            </a:r>
            <a:r>
              <a:rPr lang="cs-CZ" dirty="0"/>
              <a:t>A (pouze chronicky)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Látky navyšující pufrační kapacitu organismu</a:t>
            </a:r>
            <a:br>
              <a:rPr lang="cs-CZ" sz="1400" b="1" dirty="0">
                <a:solidFill>
                  <a:srgbClr val="40BAD2"/>
                </a:solidFill>
              </a:rPr>
            </a:br>
            <a:r>
              <a:rPr lang="el-GR" sz="1400" b="1" dirty="0">
                <a:solidFill>
                  <a:srgbClr val="40BAD2"/>
                </a:solidFill>
              </a:rPr>
              <a:t>β-</a:t>
            </a:r>
            <a:r>
              <a:rPr lang="cs-CZ" sz="1400" b="1" dirty="0">
                <a:solidFill>
                  <a:srgbClr val="40BAD2"/>
                </a:solidFill>
              </a:rPr>
              <a:t>alanin, bikarbonát sodný a citrát sodný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5DC32A-2B5D-4EB9-BB4B-C5F7E0F7C872}"/>
              </a:ext>
            </a:extLst>
          </p:cNvPr>
          <p:cNvSpPr txBox="1"/>
          <p:nvPr/>
        </p:nvSpPr>
        <p:spPr>
          <a:xfrm>
            <a:off x="0" y="6069182"/>
            <a:ext cx="646523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Pruscino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(2008) - Effects of Sodium Bicarbonate, Caffeine and Their Combination on Repeated Swimming Performance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McNaughton (2008) - Ergogenic effects of sodium bicarbonate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641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ktin.cz/obrazky/thumb/4494.jpeg?width=415&amp;height=300&amp;trim=0">
            <a:extLst>
              <a:ext uri="{FF2B5EF4-FFF2-40B4-BE49-F238E27FC236}">
                <a16:creationId xmlns:a16="http://schemas.microsoft.com/office/drawing/2014/main" id="{F5DE3013-A691-4EB9-9BEA-83922F7AF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2405"/>
          <a:stretch/>
        </p:blipFill>
        <p:spPr bwMode="auto">
          <a:xfrm>
            <a:off x="6409673" y="5887414"/>
            <a:ext cx="2736304" cy="9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Navýšení zásob energetických substrátů pro anaerobní metabolismus – </a:t>
            </a:r>
            <a:r>
              <a:rPr lang="cs-CZ" b="1" dirty="0" err="1"/>
              <a:t>kreatinfosfát</a:t>
            </a:r>
            <a:r>
              <a:rPr lang="cs-CZ" dirty="0"/>
              <a:t>.</a:t>
            </a:r>
          </a:p>
          <a:p>
            <a:r>
              <a:rPr lang="cs-CZ" dirty="0"/>
              <a:t>Více druhů:</a:t>
            </a:r>
          </a:p>
          <a:p>
            <a:pPr lvl="1"/>
            <a:r>
              <a:rPr lang="cs-CZ" dirty="0"/>
              <a:t>kreatin monohydrát (čistý kreatin bez jakéhokoliv přídavku)</a:t>
            </a:r>
          </a:p>
          <a:p>
            <a:pPr lvl="1"/>
            <a:r>
              <a:rPr lang="cs-CZ" dirty="0" err="1"/>
              <a:t>kre-alkalyn</a:t>
            </a:r>
            <a:r>
              <a:rPr lang="cs-CZ" dirty="0"/>
              <a:t> (kreatin monohydrát s přidávanou jedlou sodou)</a:t>
            </a:r>
          </a:p>
          <a:p>
            <a:pPr lvl="1"/>
            <a:r>
              <a:rPr lang="cs-CZ" dirty="0"/>
              <a:t>kreatin </a:t>
            </a:r>
            <a:r>
              <a:rPr lang="cs-CZ" dirty="0" err="1"/>
              <a:t>ethyl</a:t>
            </a:r>
            <a:r>
              <a:rPr lang="cs-CZ" dirty="0"/>
              <a:t> ester (kreatin vyráběný reakcí s ethanolem)</a:t>
            </a:r>
          </a:p>
          <a:p>
            <a:r>
              <a:rPr lang="cs-CZ" b="1" dirty="0"/>
              <a:t>Potřeba chronického dávkování:</a:t>
            </a:r>
          </a:p>
          <a:p>
            <a:pPr lvl="1"/>
            <a:r>
              <a:rPr lang="cs-CZ" dirty="0"/>
              <a:t>7 dní 4x5 g/den</a:t>
            </a:r>
          </a:p>
          <a:p>
            <a:pPr lvl="1"/>
            <a:r>
              <a:rPr lang="cs-CZ" dirty="0"/>
              <a:t>4 týdny 5 g/den – lze ještě rozdělit na více menších</a:t>
            </a:r>
          </a:p>
          <a:p>
            <a:pPr lvl="1"/>
            <a:r>
              <a:rPr lang="cs-CZ" dirty="0"/>
              <a:t>Společně s monosacharidy – glukóza, maltodextrin.</a:t>
            </a:r>
          </a:p>
          <a:p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svalů.</a:t>
            </a:r>
          </a:p>
          <a:p>
            <a:r>
              <a:rPr lang="cs-CZ" dirty="0"/>
              <a:t>Je možná i kombinace s bikarbonátem.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Kreatin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EE1866-3E6C-4A79-B07C-910A938F54AA}"/>
              </a:ext>
            </a:extLst>
          </p:cNvPr>
          <p:cNvSpPr txBox="1"/>
          <p:nvPr/>
        </p:nvSpPr>
        <p:spPr>
          <a:xfrm>
            <a:off x="0" y="6358098"/>
            <a:ext cx="774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Barber (2013) - Effects of Combined Creatine and Sodium Bicarbonate Supplementation on Repeated Sprint Performance in Trained Men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93174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Shrnutí</a:t>
            </a:r>
          </a:p>
        </p:txBody>
      </p:sp>
      <p:pic>
        <p:nvPicPr>
          <p:cNvPr id="9" name="Obrázek 8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93E7241D-0D81-4D40-84E8-D1544A896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24820"/>
            <a:ext cx="1062251" cy="7966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149745-E480-49D4-970A-632A6E75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" y="1584587"/>
            <a:ext cx="1121511" cy="1121511"/>
          </a:xfrm>
          <a:prstGeom prst="rect">
            <a:avLst/>
          </a:prstGeom>
        </p:spPr>
      </p:pic>
      <p:pic>
        <p:nvPicPr>
          <p:cNvPr id="12" name="Obrázek 11" descr="Obsah obrázku interiér, láhev, stůl, vsedě&#10;&#10;Popis vygenerován s vysokou mírou spolehlivosti">
            <a:extLst>
              <a:ext uri="{FF2B5EF4-FFF2-40B4-BE49-F238E27FC236}">
                <a16:creationId xmlns:a16="http://schemas.microsoft.com/office/drawing/2014/main" id="{8BF347AD-E2AB-45CE-B6BC-6EE40BBFF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3" y="2794958"/>
            <a:ext cx="766380" cy="1376645"/>
          </a:xfrm>
          <a:prstGeom prst="rect">
            <a:avLst/>
          </a:prstGeom>
        </p:spPr>
      </p:pic>
      <p:pic>
        <p:nvPicPr>
          <p:cNvPr id="13" name="Obrázek 12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6D55C23B-1E0F-4550-9A73-B2381E46A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521971" y="4161757"/>
            <a:ext cx="428403" cy="1094810"/>
          </a:xfrm>
          <a:prstGeom prst="rect">
            <a:avLst/>
          </a:prstGeom>
        </p:spPr>
      </p:pic>
      <p:pic>
        <p:nvPicPr>
          <p:cNvPr id="15" name="Obrázek 14" descr="Obsah obrázku interiér, vsedě&#10;&#10;Popis vygenerován s vysokou mírou spolehlivosti">
            <a:extLst>
              <a:ext uri="{FF2B5EF4-FFF2-40B4-BE49-F238E27FC236}">
                <a16:creationId xmlns:a16="http://schemas.microsoft.com/office/drawing/2014/main" id="{83ABE5F1-8D43-46A8-9943-C05EBA462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4" y="5315533"/>
            <a:ext cx="872456" cy="156719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EF8709-2C09-45CD-8F97-E023CB4ED482}"/>
              </a:ext>
            </a:extLst>
          </p:cNvPr>
          <p:cNvCxnSpPr>
            <a:cxnSpLocks/>
          </p:cNvCxnSpPr>
          <p:nvPr/>
        </p:nvCxnSpPr>
        <p:spPr>
          <a:xfrm>
            <a:off x="175418" y="1521508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072EB333-A9F6-45C2-8F25-6837862FD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1310"/>
            <a:ext cx="1173110" cy="1227020"/>
          </a:xfrm>
          <a:prstGeom prst="rect">
            <a:avLst/>
          </a:prstGeom>
        </p:spPr>
      </p:pic>
      <p:pic>
        <p:nvPicPr>
          <p:cNvPr id="17" name="Obrázek 16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0A6D20F7-1B4B-4316-9096-5827AD3E0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2883496"/>
            <a:ext cx="1798790" cy="1199568"/>
          </a:xfrm>
          <a:prstGeom prst="rect">
            <a:avLst/>
          </a:prstGeom>
        </p:spPr>
      </p:pic>
      <p:pic>
        <p:nvPicPr>
          <p:cNvPr id="18" name="Obrázek 17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C9DEF3FD-3A9B-45EB-A37C-932AFC24B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5499634"/>
            <a:ext cx="1798790" cy="119898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34B0E5F-092C-4BF9-AB91-FE42C6674FB3}"/>
              </a:ext>
            </a:extLst>
          </p:cNvPr>
          <p:cNvSpPr txBox="1"/>
          <p:nvPr/>
        </p:nvSpPr>
        <p:spPr>
          <a:xfrm>
            <a:off x="1907704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 mg/kg TH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A73A76-D7F6-46EB-8A64-C1A3E1D5BCD6}"/>
              </a:ext>
            </a:extLst>
          </p:cNvPr>
          <p:cNvSpPr txBox="1"/>
          <p:nvPr/>
        </p:nvSpPr>
        <p:spPr>
          <a:xfrm>
            <a:off x="1907704" y="18908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0,3 g/kg TH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D7C370-1F38-4FF9-BD78-BB826A62C161}"/>
              </a:ext>
            </a:extLst>
          </p:cNvPr>
          <p:cNvSpPr txBox="1"/>
          <p:nvPr/>
        </p:nvSpPr>
        <p:spPr>
          <a:xfrm>
            <a:off x="1907704" y="329861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 g/den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417173-1620-49D1-BB25-443B9D2370C0}"/>
              </a:ext>
            </a:extLst>
          </p:cNvPr>
          <p:cNvSpPr txBox="1"/>
          <p:nvPr/>
        </p:nvSpPr>
        <p:spPr>
          <a:xfrm>
            <a:off x="1907704" y="452172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400-800 mg/den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19D2CC0-96B1-47DF-A377-CA974B9E7ED8}"/>
              </a:ext>
            </a:extLst>
          </p:cNvPr>
          <p:cNvSpPr txBox="1"/>
          <p:nvPr/>
        </p:nvSpPr>
        <p:spPr>
          <a:xfrm>
            <a:off x="1907704" y="59144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4x5 g/den a 5 g/den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74E2CF7-640B-4FA3-BFDB-31239B12FABA}"/>
              </a:ext>
            </a:extLst>
          </p:cNvPr>
          <p:cNvSpPr txBox="1"/>
          <p:nvPr/>
        </p:nvSpPr>
        <p:spPr>
          <a:xfrm>
            <a:off x="4334569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60 min před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5B9A166-417D-41BD-8021-E26A2EAA3652}"/>
              </a:ext>
            </a:extLst>
          </p:cNvPr>
          <p:cNvSpPr txBox="1"/>
          <p:nvPr/>
        </p:nvSpPr>
        <p:spPr>
          <a:xfrm>
            <a:off x="4360560" y="1822176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9D1268D-B7F8-4A4C-B091-375ECB20E4A7}"/>
              </a:ext>
            </a:extLst>
          </p:cNvPr>
          <p:cNvSpPr txBox="1"/>
          <p:nvPr/>
        </p:nvSpPr>
        <p:spPr>
          <a:xfrm>
            <a:off x="4334569" y="3298614"/>
            <a:ext cx="24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6 týdnů před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B05DF94-03D1-4B66-95D9-829FCBDCD80B}"/>
              </a:ext>
            </a:extLst>
          </p:cNvPr>
          <p:cNvSpPr txBox="1"/>
          <p:nvPr/>
        </p:nvSpPr>
        <p:spPr>
          <a:xfrm>
            <a:off x="4334568" y="5914462"/>
            <a:ext cx="2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1+4 (5) před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F0144ED-FA8D-4210-9F9D-50F01753ABAD}"/>
              </a:ext>
            </a:extLst>
          </p:cNvPr>
          <p:cNvSpPr txBox="1"/>
          <p:nvPr/>
        </p:nvSpPr>
        <p:spPr>
          <a:xfrm>
            <a:off x="4360560" y="4389494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D7B79E09-FF28-44D8-A770-61FF5CEBFE42}"/>
              </a:ext>
            </a:extLst>
          </p:cNvPr>
          <p:cNvCxnSpPr>
            <a:cxnSpLocks/>
          </p:cNvCxnSpPr>
          <p:nvPr/>
        </p:nvCxnSpPr>
        <p:spPr>
          <a:xfrm>
            <a:off x="352983" y="5315533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8468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jídlo, stůl&#10;&#10;Popis vygenerován s velmi vysokou mírou spolehlivosti">
            <a:extLst>
              <a:ext uri="{FF2B5EF4-FFF2-40B4-BE49-F238E27FC236}">
                <a16:creationId xmlns:a16="http://schemas.microsoft.com/office/drawing/2014/main" id="{76402502-F89A-4093-B318-0F0FC598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138"/>
          <a:stretch/>
        </p:blipFill>
        <p:spPr>
          <a:xfrm>
            <a:off x="802385" y="484633"/>
            <a:ext cx="7819487" cy="35567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BFB062B-0086-49D6-B8FA-CEF4346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7" y="4590661"/>
            <a:ext cx="7565788" cy="106569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4200" i="1"/>
              <a:t>„Doplňky stravy jsou pouze doplňkem, nikoli náhradou.“</a:t>
            </a:r>
          </a:p>
        </p:txBody>
      </p:sp>
    </p:spTree>
    <p:extLst>
      <p:ext uri="{BB962C8B-B14F-4D97-AF65-F5344CB8AC3E}">
        <p14:creationId xmlns:p14="http://schemas.microsoft.com/office/powerpoint/2010/main" val="281363881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CD3217-9743-49C7-BA1B-97F8BE96E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298448"/>
            <a:ext cx="6480720" cy="3255264"/>
          </a:xfrm>
        </p:spPr>
        <p:txBody>
          <a:bodyPr anchor="t"/>
          <a:lstStyle/>
          <a:p>
            <a:pPr algn="ctr"/>
            <a:r>
              <a:rPr lang="cs-CZ" dirty="0"/>
              <a:t>Děkuji za pozornost!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Prostor pro dotazy a diskuzi.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8E668B0-F1B4-464E-9CE6-26FAE2B0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1279034"/>
          </a:xfrm>
        </p:spPr>
        <p:txBody>
          <a:bodyPr/>
          <a:lstStyle/>
          <a:p>
            <a:r>
              <a:rPr lang="cs-CZ" dirty="0"/>
              <a:t>Prezentoval:</a:t>
            </a:r>
          </a:p>
          <a:p>
            <a:r>
              <a:rPr lang="cs-CZ" dirty="0"/>
              <a:t>Mgr. Tomáš Hlinský</a:t>
            </a:r>
          </a:p>
          <a:p>
            <a:r>
              <a:rPr lang="cs-CZ" dirty="0"/>
              <a:t>hlinsky@sportsensei.cz</a:t>
            </a:r>
          </a:p>
        </p:txBody>
      </p:sp>
    </p:spTree>
    <p:extLst>
      <p:ext uri="{BB962C8B-B14F-4D97-AF65-F5344CB8AC3E}">
        <p14:creationId xmlns:p14="http://schemas.microsoft.com/office/powerpoint/2010/main" val="18298420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Rozdíl mezi DS a lékem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pic>
        <p:nvPicPr>
          <p:cNvPr id="11" name="Zástupný symbol pro obsah 10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98E3D09E-8138-449C-B9F6-F21F10038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31" y="836743"/>
            <a:ext cx="5893817" cy="5862130"/>
          </a:xfr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EC675AE-E501-4D1E-940A-47F6B5F831EA}"/>
              </a:ext>
            </a:extLst>
          </p:cNvPr>
          <p:cNvSpPr/>
          <p:nvPr/>
        </p:nvSpPr>
        <p:spPr>
          <a:xfrm>
            <a:off x="2771800" y="1628800"/>
            <a:ext cx="5832647" cy="1368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70316A8-188B-4C50-8EE1-8F78F32F9CF2}"/>
              </a:ext>
            </a:extLst>
          </p:cNvPr>
          <p:cNvSpPr/>
          <p:nvPr/>
        </p:nvSpPr>
        <p:spPr>
          <a:xfrm>
            <a:off x="2779704" y="4725144"/>
            <a:ext cx="5832647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0509B1B-A9AF-40C8-9694-34A90D3BE001}"/>
              </a:ext>
            </a:extLst>
          </p:cNvPr>
          <p:cNvSpPr txBox="1"/>
          <p:nvPr/>
        </p:nvSpPr>
        <p:spPr>
          <a:xfrm>
            <a:off x="-23036" y="6669360"/>
            <a:ext cx="4883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SÚKL – http://www.nebezpecneleky.cz/nebezpecne-leky/nelegalni-doplnky-stravy</a:t>
            </a:r>
          </a:p>
        </p:txBody>
      </p:sp>
    </p:spTree>
    <p:extLst>
      <p:ext uri="{BB962C8B-B14F-4D97-AF65-F5344CB8AC3E}">
        <p14:creationId xmlns:p14="http://schemas.microsoft.com/office/powerpoint/2010/main" val="344781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Obsah obrázku interiér, dort, stůl&#10;&#10;Popis vygenerován s vysokou mírou spolehlivosti">
            <a:extLst>
              <a:ext uri="{FF2B5EF4-FFF2-40B4-BE49-F238E27FC236}">
                <a16:creationId xmlns:a16="http://schemas.microsoft.com/office/drawing/2014/main" id="{A842C8B8-7F80-4DFB-AF4C-9F66B6E3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46" y="3604326"/>
            <a:ext cx="3118931" cy="2081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Schvalování, označování a složení DS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E6FFD26-6C84-4192-9B30-4360953BA542}"/>
              </a:ext>
            </a:extLst>
          </p:cNvPr>
          <p:cNvSpPr/>
          <p:nvPr/>
        </p:nvSpPr>
        <p:spPr>
          <a:xfrm>
            <a:off x="2699792" y="980728"/>
            <a:ext cx="165618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zemědělství – notifikační povinnost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1C8079-244F-4BEC-AF12-F920751AEA47}"/>
              </a:ext>
            </a:extLst>
          </p:cNvPr>
          <p:cNvSpPr/>
          <p:nvPr/>
        </p:nvSpPr>
        <p:spPr>
          <a:xfrm>
            <a:off x="4355976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95CF7FD-2E01-4766-A454-840F0BDDF804}"/>
              </a:ext>
            </a:extLst>
          </p:cNvPr>
          <p:cNvSpPr/>
          <p:nvPr/>
        </p:nvSpPr>
        <p:spPr>
          <a:xfrm>
            <a:off x="5090851" y="9807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zdravotnický úřad – správnost údajů na etiketě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484062C-022A-4538-B5BC-B6311FCC0FF1}"/>
              </a:ext>
            </a:extLst>
          </p:cNvPr>
          <p:cNvSpPr/>
          <p:nvPr/>
        </p:nvSpPr>
        <p:spPr>
          <a:xfrm>
            <a:off x="6747035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71593CA-9072-43A2-9C1B-33DB34BE7598}"/>
              </a:ext>
            </a:extLst>
          </p:cNvPr>
          <p:cNvSpPr/>
          <p:nvPr/>
        </p:nvSpPr>
        <p:spPr>
          <a:xfrm>
            <a:off x="7456049" y="980728"/>
            <a:ext cx="136442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zemědělská a potravinářská inspekce  - zdravotní nezávadnost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F732B37-15B6-467F-980D-081724F603B4}"/>
              </a:ext>
            </a:extLst>
          </p:cNvPr>
          <p:cNvSpPr/>
          <p:nvPr/>
        </p:nvSpPr>
        <p:spPr>
          <a:xfrm rot="5400000">
            <a:off x="7778220" y="2528900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F6983DB-81A9-436D-AE64-7CAD7EE18D3F}"/>
              </a:ext>
            </a:extLst>
          </p:cNvPr>
          <p:cNvSpPr/>
          <p:nvPr/>
        </p:nvSpPr>
        <p:spPr>
          <a:xfrm>
            <a:off x="4355976" y="3032956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B979E0A-3650-4512-961E-A845C6635A02}"/>
              </a:ext>
            </a:extLst>
          </p:cNvPr>
          <p:cNvSpPr/>
          <p:nvPr/>
        </p:nvSpPr>
        <p:spPr>
          <a:xfrm>
            <a:off x="5079896" y="270892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zdravotnictví – před rokem 2015</a:t>
            </a:r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2AA227A1-6375-4A07-BAE3-87C04D4B97EB}"/>
              </a:ext>
            </a:extLst>
          </p:cNvPr>
          <p:cNvSpPr/>
          <p:nvPr/>
        </p:nvSpPr>
        <p:spPr>
          <a:xfrm>
            <a:off x="4484211" y="2888940"/>
            <a:ext cx="430182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9A19503-7BC4-4362-BC6D-7E1B339A8331}"/>
              </a:ext>
            </a:extLst>
          </p:cNvPr>
          <p:cNvSpPr/>
          <p:nvPr/>
        </p:nvSpPr>
        <p:spPr>
          <a:xfrm>
            <a:off x="7631831" y="3006532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Dodavatel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B6BC274-0DB2-4637-9D43-687D6CE95F5C}"/>
              </a:ext>
            </a:extLst>
          </p:cNvPr>
          <p:cNvSpPr/>
          <p:nvPr/>
        </p:nvSpPr>
        <p:spPr>
          <a:xfrm rot="5400000">
            <a:off x="7778220" y="383462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EF57693-4B43-40FF-A686-1700D741219C}"/>
              </a:ext>
            </a:extLst>
          </p:cNvPr>
          <p:cNvSpPr/>
          <p:nvPr/>
        </p:nvSpPr>
        <p:spPr>
          <a:xfrm>
            <a:off x="7631831" y="4302676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Zákazník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161CBBC-6387-4036-B87A-A4BCCE721FEE}"/>
              </a:ext>
            </a:extLst>
          </p:cNvPr>
          <p:cNvSpPr/>
          <p:nvPr/>
        </p:nvSpPr>
        <p:spPr>
          <a:xfrm>
            <a:off x="3059832" y="3867699"/>
            <a:ext cx="3888432" cy="18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 doplňků stravy se posuzuje pouze zdravotní nezávadnost, nikoliv účinnost. Tvrzení uváděná na obalu a v doprovodných materiálech u doplňků stravy tedy nejsou po odborné stránce posuzována!!!</a:t>
            </a:r>
          </a:p>
        </p:txBody>
      </p:sp>
    </p:spTree>
    <p:extLst>
      <p:ext uri="{BB962C8B-B14F-4D97-AF65-F5344CB8AC3E}">
        <p14:creationId xmlns:p14="http://schemas.microsoft.com/office/powerpoint/2010/main" val="346172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44624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Význam doplňků stravy</a:t>
            </a:r>
            <a:endParaRPr lang="pt-BR" sz="1400" dirty="0">
              <a:solidFill>
                <a:srgbClr val="40BAD2"/>
              </a:solidFill>
            </a:endParaRP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2448F3D-0192-46BC-A02A-3A0D7CCECB57}"/>
              </a:ext>
            </a:extLst>
          </p:cNvPr>
          <p:cNvSpPr txBox="1">
            <a:spLocks/>
          </p:cNvSpPr>
          <p:nvPr/>
        </p:nvSpPr>
        <p:spPr>
          <a:xfrm>
            <a:off x="2555775" y="1287772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/>
          </a:p>
        </p:txBody>
      </p:sp>
      <p:sp>
        <p:nvSpPr>
          <p:cNvPr id="3" name="Rovnoramenný trojúhelník 2">
            <a:extLst>
              <a:ext uri="{FF2B5EF4-FFF2-40B4-BE49-F238E27FC236}">
                <a16:creationId xmlns:a16="http://schemas.microsoft.com/office/drawing/2014/main" id="{9EBCEC85-7494-4EAA-A68F-3643F5038C1F}"/>
              </a:ext>
            </a:extLst>
          </p:cNvPr>
          <p:cNvSpPr/>
          <p:nvPr/>
        </p:nvSpPr>
        <p:spPr>
          <a:xfrm>
            <a:off x="3239851" y="1215764"/>
            <a:ext cx="4896544" cy="32849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ADC509-3658-409B-88D4-E712E1BA6454}"/>
              </a:ext>
            </a:extLst>
          </p:cNvPr>
          <p:cNvSpPr txBox="1"/>
          <p:nvPr/>
        </p:nvSpPr>
        <p:spPr>
          <a:xfrm>
            <a:off x="4578086" y="2081959"/>
            <a:ext cx="2212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Suplementace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Pitný režim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Racionální stravování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BE52133-3FFA-420E-AD87-FCEA5BA74BB2}"/>
              </a:ext>
            </a:extLst>
          </p:cNvPr>
          <p:cNvCxnSpPr>
            <a:cxnSpLocks/>
          </p:cNvCxnSpPr>
          <p:nvPr/>
        </p:nvCxnSpPr>
        <p:spPr>
          <a:xfrm>
            <a:off x="4139952" y="3324949"/>
            <a:ext cx="309634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8CE9159-6889-4CB0-993D-BA5020D09100}"/>
              </a:ext>
            </a:extLst>
          </p:cNvPr>
          <p:cNvCxnSpPr>
            <a:cxnSpLocks/>
          </p:cNvCxnSpPr>
          <p:nvPr/>
        </p:nvCxnSpPr>
        <p:spPr>
          <a:xfrm>
            <a:off x="4689583" y="2556520"/>
            <a:ext cx="198947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D4301C58-6144-4BFA-9222-7739644E62A5}"/>
              </a:ext>
            </a:extLst>
          </p:cNvPr>
          <p:cNvSpPr txBox="1">
            <a:spLocks/>
          </p:cNvSpPr>
          <p:nvPr/>
        </p:nvSpPr>
        <p:spPr>
          <a:xfrm>
            <a:off x="2708175" y="4572744"/>
            <a:ext cx="6264696" cy="2672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Doplňky stravy zastřešují </a:t>
            </a:r>
            <a:r>
              <a:rPr lang="cs-CZ" b="1" dirty="0"/>
              <a:t>kvalitní nutriční režim</a:t>
            </a:r>
            <a:r>
              <a:rPr lang="cs-CZ" dirty="0"/>
              <a:t> sportovce. </a:t>
            </a:r>
          </a:p>
          <a:p>
            <a:r>
              <a:rPr lang="cs-CZ" dirty="0"/>
              <a:t>Při nevhodných základech stravování a pitném režimu </a:t>
            </a:r>
            <a:r>
              <a:rPr lang="cs-CZ" b="1" dirty="0"/>
              <a:t>nebude docházet k dlouhodobému rozvoji výkonnosti </a:t>
            </a:r>
            <a:r>
              <a:rPr lang="cs-CZ" dirty="0"/>
              <a:t>ani po zařazení doplňků stravy.</a:t>
            </a:r>
          </a:p>
        </p:txBody>
      </p:sp>
      <p:sp>
        <p:nvSpPr>
          <p:cNvPr id="24" name="Levá složená závorka 23">
            <a:extLst>
              <a:ext uri="{FF2B5EF4-FFF2-40B4-BE49-F238E27FC236}">
                <a16:creationId xmlns:a16="http://schemas.microsoft.com/office/drawing/2014/main" id="{8DC8E072-D247-4B06-B53C-EEE4559F1DFD}"/>
              </a:ext>
            </a:extLst>
          </p:cNvPr>
          <p:cNvSpPr/>
          <p:nvPr/>
        </p:nvSpPr>
        <p:spPr>
          <a:xfrm>
            <a:off x="3239851" y="2606646"/>
            <a:ext cx="45719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>
            <a:extLst>
              <a:ext uri="{FF2B5EF4-FFF2-40B4-BE49-F238E27FC236}">
                <a16:creationId xmlns:a16="http://schemas.microsoft.com/office/drawing/2014/main" id="{65C82390-6F7A-465E-AE6E-AD6A97F8D5E6}"/>
              </a:ext>
            </a:extLst>
          </p:cNvPr>
          <p:cNvSpPr/>
          <p:nvPr/>
        </p:nvSpPr>
        <p:spPr>
          <a:xfrm>
            <a:off x="3230137" y="1287772"/>
            <a:ext cx="45719" cy="1084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CAE7776-E9AC-4F82-A58B-9B27DE064F0E}"/>
              </a:ext>
            </a:extLst>
          </p:cNvPr>
          <p:cNvSpPr txBox="1"/>
          <p:nvPr/>
        </p:nvSpPr>
        <p:spPr>
          <a:xfrm>
            <a:off x="2819549" y="3119448"/>
            <a:ext cx="461665" cy="7014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/>
              <a:t>Zdraví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2AB1AF0-9405-4DCC-85B5-F56BFAE637CC}"/>
              </a:ext>
            </a:extLst>
          </p:cNvPr>
          <p:cNvSpPr txBox="1"/>
          <p:nvPr/>
        </p:nvSpPr>
        <p:spPr>
          <a:xfrm>
            <a:off x="2814191" y="995367"/>
            <a:ext cx="461665" cy="16690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Ergogenní efekt</a:t>
            </a:r>
          </a:p>
        </p:txBody>
      </p:sp>
    </p:spTree>
    <p:extLst>
      <p:ext uri="{BB962C8B-B14F-4D97-AF65-F5344CB8AC3E}">
        <p14:creationId xmlns:p14="http://schemas.microsoft.com/office/powerpoint/2010/main" val="372680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Kategorizace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Obrázek 7">
            <a:hlinkClick r:id="rId2" action="ppaction://hlinkfile"/>
            <a:extLst>
              <a:ext uri="{FF2B5EF4-FFF2-40B4-BE49-F238E27FC236}">
                <a16:creationId xmlns:a16="http://schemas.microsoft.com/office/drawing/2014/main" id="{CBE6AEF2-1C75-44B4-9C09-FE46B2E7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2624328" cy="31059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64398C-7778-4199-BE5C-321DC44FD633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152369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6A5E09B5-7260-41C2-A8F7-04C9F0E4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703395" cy="1318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Kategorie A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D7F52EB-39EC-49A4-AB81-76F867F9E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18419"/>
              </p:ext>
            </p:extLst>
          </p:nvPr>
        </p:nvGraphicFramePr>
        <p:xfrm>
          <a:off x="2627784" y="764704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630F20F-A3CF-496C-AA7E-7D80BB395446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517426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265D5F-5B87-412A-BEA6-BE35D58F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97" y="4448464"/>
            <a:ext cx="1630941" cy="2446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Vitamin D</a:t>
            </a:r>
          </a:p>
          <a:p>
            <a:pPr lvl="1"/>
            <a:r>
              <a:rPr lang="cs-CZ" dirty="0"/>
              <a:t>Dle WHO a </a:t>
            </a:r>
            <a:r>
              <a:rPr lang="cs-CZ" dirty="0" err="1"/>
              <a:t>Cashman</a:t>
            </a:r>
            <a:r>
              <a:rPr lang="cs-CZ" dirty="0"/>
              <a:t> (2016) dosáhne na </a:t>
            </a:r>
            <a:r>
              <a:rPr lang="cs-CZ" b="1" dirty="0"/>
              <a:t>požadované limity DDD vitaminu D pouze velmi malé procento</a:t>
            </a:r>
            <a:r>
              <a:rPr lang="cs-CZ" dirty="0"/>
              <a:t> západní populace. Napříč populací se tak </a:t>
            </a:r>
            <a:r>
              <a:rPr lang="cs-CZ" b="1" dirty="0"/>
              <a:t>můžeme běžně setkat s hypovitaminózou.</a:t>
            </a:r>
          </a:p>
          <a:p>
            <a:pPr lvl="1"/>
            <a:r>
              <a:rPr lang="cs-CZ" dirty="0"/>
              <a:t>Sedavé zaměstnání v kanceláři či obecně v uzavřených prostorách. Sportovci trénující v halách.</a:t>
            </a:r>
          </a:p>
          <a:p>
            <a:pPr lvl="1"/>
            <a:r>
              <a:rPr lang="cs-CZ" dirty="0"/>
              <a:t>Nejkvalitnějším zdrojem sluneční záření a mořské ryby.</a:t>
            </a:r>
          </a:p>
          <a:p>
            <a:pPr lvl="1"/>
            <a:r>
              <a:rPr lang="cs-CZ" b="1" dirty="0"/>
              <a:t>Prevence osteomalacie, revmatoidní artritidy, maligních onemocnění a posilnění imunitního </a:t>
            </a:r>
            <a:r>
              <a:rPr lang="cs-CZ" b="1" dirty="0" err="1"/>
              <a:t>sys</a:t>
            </a:r>
            <a:r>
              <a:rPr lang="cs-CZ" b="1" dirty="0"/>
              <a:t>.</a:t>
            </a:r>
          </a:p>
          <a:p>
            <a:pPr lvl="1"/>
            <a:r>
              <a:rPr lang="cs-CZ" dirty="0"/>
              <a:t>Suplementace je problematická – nekvalitní DS.</a:t>
            </a:r>
          </a:p>
          <a:p>
            <a:pPr lvl="1"/>
            <a:r>
              <a:rPr lang="cs-CZ" b="1" dirty="0" err="1"/>
              <a:t>Vigantol</a:t>
            </a:r>
            <a:r>
              <a:rPr lang="cs-CZ" b="1" dirty="0"/>
              <a:t> – na předpis.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B3D18E-09D1-45BC-A876-A0C16B937D2A}"/>
              </a:ext>
            </a:extLst>
          </p:cNvPr>
          <p:cNvSpPr txBox="1"/>
          <p:nvPr/>
        </p:nvSpPr>
        <p:spPr>
          <a:xfrm>
            <a:off x="0" y="6069182"/>
            <a:ext cx="428354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Cashman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Vitamin 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deficiency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in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Europe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pandemic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?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Feldman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role of vitamin D in reducing cancer risk and progression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99302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Citáty">
  <a:themeElements>
    <a:clrScheme name="Vlastní 1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907</TotalTime>
  <Words>3793</Words>
  <Application>Microsoft Office PowerPoint</Application>
  <PresentationFormat>Předvádění na obrazovce (4:3)</PresentationFormat>
  <Paragraphs>489</Paragraphs>
  <Slides>38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Calibri</vt:lpstr>
      <vt:lpstr>Century Gothic</vt:lpstr>
      <vt:lpstr>Corbel</vt:lpstr>
      <vt:lpstr>Trebuchet MS</vt:lpstr>
      <vt:lpstr>Wingdings 2</vt:lpstr>
      <vt:lpstr>Rámeček</vt:lpstr>
      <vt:lpstr>1_Citáty</vt:lpstr>
      <vt:lpstr>Doplňky stravy      Odborná evidence doplňků stravy – ergogenní vliv a účinnost, legislativa a bezpečnost</vt:lpstr>
      <vt:lpstr>Osnova přednášky</vt:lpstr>
      <vt:lpstr>Obecný úvod</vt:lpstr>
      <vt:lpstr>Obecný úvod</vt:lpstr>
      <vt:lpstr>Obecný úvod</vt:lpstr>
      <vt:lpstr>Obecný úvod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Suplementace dle typu zatížení Silové a rychlostní výkony</vt:lpstr>
      <vt:lpstr>Suplementace dle typu zatížení Vytrvalostní výkony</vt:lpstr>
      <vt:lpstr>Výživa během vytrvalostního výkonu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Dietní nitráty  (Šťáva z červené řepy)</vt:lpstr>
      <vt:lpstr>Kategorizace a charakteristika vybraných DS jakožto součást sportovní výživy</vt:lpstr>
      <vt:lpstr>Kategorizace a charakteristika vybraných DS jakožto součást sportovní výživy</vt:lpstr>
      <vt:lpstr>Prezentace aplikace PowerPoint</vt:lpstr>
      <vt:lpstr>„Doplňky stravy jsou pouze doplňkem, nikoli náhradou.“</vt:lpstr>
      <vt:lpstr>Děkuji za pozornost!  Prostor pro dotazy a diskuzi.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kategorie A dle AIS v plavání</dc:title>
  <dc:creator>Tommy</dc:creator>
  <cp:lastModifiedBy>Tomáš Hlinský</cp:lastModifiedBy>
  <cp:revision>98</cp:revision>
  <dcterms:created xsi:type="dcterms:W3CDTF">2016-03-20T08:59:52Z</dcterms:created>
  <dcterms:modified xsi:type="dcterms:W3CDTF">2018-04-23T15:22:19Z</dcterms:modified>
</cp:coreProperties>
</file>