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256" r:id="rId2"/>
    <p:sldId id="25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8" r:id="rId22"/>
    <p:sldId id="287" r:id="rId23"/>
    <p:sldId id="289" r:id="rId24"/>
    <p:sldId id="290" r:id="rId25"/>
    <p:sldId id="291" r:id="rId26"/>
    <p:sldId id="292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469" autoAdjust="0"/>
  </p:normalViewPr>
  <p:slideViewPr>
    <p:cSldViewPr>
      <p:cViewPr varScale="1">
        <p:scale>
          <a:sx n="103" d="100"/>
          <a:sy n="103" d="100"/>
        </p:scale>
        <p:origin x="12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46B10-5665-46EB-8372-19C9FE678862}" type="datetimeFigureOut">
              <a:rPr lang="cs-CZ" smtClean="0"/>
              <a:t>27.02.2018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C4C54-0DAB-4AE1-A770-87A75F36C4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C4C54-0DAB-4AE1-A770-87A75F36C4B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660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C4C54-0DAB-4AE1-A770-87A75F36C4B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101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 smtClean="0"/>
              <a:t>Centrace ramenního kloubu podle Čápové </a:t>
            </a:r>
            <a:endParaRPr lang="cs-CZ" dirty="0" smtClean="0"/>
          </a:p>
          <a:p>
            <a:pPr lvl="0"/>
            <a:r>
              <a:rPr lang="cs-CZ" dirty="0" smtClean="0"/>
              <a:t>maximální rozložení tlaku na kloubních plochách, </a:t>
            </a:r>
            <a:r>
              <a:rPr lang="cs-CZ" dirty="0" err="1" smtClean="0"/>
              <a:t>normotonus</a:t>
            </a:r>
            <a:r>
              <a:rPr lang="cs-CZ" dirty="0" smtClean="0"/>
              <a:t> </a:t>
            </a:r>
            <a:r>
              <a:rPr lang="cs-CZ" dirty="0" err="1" smtClean="0"/>
              <a:t>tkorakoskapulárních</a:t>
            </a:r>
            <a:r>
              <a:rPr lang="cs-CZ" dirty="0" smtClean="0"/>
              <a:t> svalů, útlum (obvykle hypertonického) m. </a:t>
            </a:r>
            <a:r>
              <a:rPr lang="cs-CZ" dirty="0" err="1" smtClean="0"/>
              <a:t>trapezius</a:t>
            </a:r>
            <a:r>
              <a:rPr lang="cs-CZ" dirty="0" smtClean="0"/>
              <a:t> </a:t>
            </a: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descendens</a:t>
            </a:r>
            <a:r>
              <a:rPr lang="cs-CZ" dirty="0" smtClean="0"/>
              <a:t> a m. </a:t>
            </a:r>
            <a:r>
              <a:rPr lang="cs-CZ" dirty="0" err="1" smtClean="0"/>
              <a:t>pectoralis</a:t>
            </a:r>
            <a:r>
              <a:rPr lang="cs-CZ" dirty="0" smtClean="0"/>
              <a:t> major, lopatka se stává punktem fixem pro svaly upínající se na žebra, dochází ke změně dechové mechaniky,</a:t>
            </a:r>
          </a:p>
          <a:p>
            <a:pPr lvl="0"/>
            <a:endParaRPr lang="cs-CZ" dirty="0" smtClean="0"/>
          </a:p>
          <a:p>
            <a:pPr lvl="0"/>
            <a:r>
              <a:rPr lang="cs-CZ" dirty="0" smtClean="0"/>
              <a:t>elevace 110°- 120°, lehká zevní rotace, 30°- 40° horizontální addukce, uvolněné předloktí, nulové postavení lopatky,</a:t>
            </a:r>
          </a:p>
          <a:p>
            <a:pPr lvl="0"/>
            <a:endParaRPr lang="cs-CZ" dirty="0" smtClean="0"/>
          </a:p>
          <a:p>
            <a:pPr lvl="0"/>
            <a:r>
              <a:rPr lang="cs-CZ" dirty="0" smtClean="0"/>
              <a:t>tlakové síly působící většinou přibližně v dlouhé ose humeru mohou díky </a:t>
            </a:r>
            <a:r>
              <a:rPr lang="cs-CZ" dirty="0" err="1" smtClean="0"/>
              <a:t>horizontalizaci</a:t>
            </a:r>
            <a:r>
              <a:rPr lang="cs-CZ" dirty="0" smtClean="0"/>
              <a:t> kloubní jamky (120° elevace) směřovat co nejvíce kolmo k jejímu povrchu, čímž značně zvyšují stabilitu </a:t>
            </a:r>
            <a:r>
              <a:rPr lang="cs-CZ" dirty="0" err="1" smtClean="0"/>
              <a:t>glenohumerálního</a:t>
            </a:r>
            <a:r>
              <a:rPr lang="cs-CZ" dirty="0" smtClean="0"/>
              <a:t> kloubu a ulehčují tak činnost </a:t>
            </a:r>
            <a:r>
              <a:rPr lang="cs-CZ" dirty="0" err="1" smtClean="0"/>
              <a:t>kolemkloubních</a:t>
            </a:r>
            <a:r>
              <a:rPr lang="cs-CZ" dirty="0" smtClean="0"/>
              <a:t> svalů (Bartoníček, 1991).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C4C54-0DAB-4AE1-A770-87A75F36C4B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06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C4C54-0DAB-4AE1-A770-87A75F36C4B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469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druhá horní končetina je buď v opačném postavení, tj. ramenní kloub v extenzi  a vnitřní rotaci, loket v supinaci a neúplné extenzi, zápěstí v palmární flexi  a ulnární </a:t>
            </a:r>
            <a:r>
              <a:rPr lang="cs-CZ" dirty="0" err="1" smtClean="0"/>
              <a:t>dukci</a:t>
            </a:r>
            <a:endParaRPr lang="cs-CZ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nebo před trupem položena na velké polštáři a jiných polohovacích pomůckách (s lopatkou v neutrálním postavení),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anebo pasivně ovládána fyzioterapeutem s fixovaným ramenem a stabilizovanou lopatkou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C4C54-0DAB-4AE1-A770-87A75F36C4B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78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4BD98-74A7-44FE-A751-EE2D53DE7166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A0F36-BC93-48E1-950E-BF0F2EEB0A3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jpeg"/><Relationship Id="rId4" Type="http://schemas.openxmlformats.org/officeDocument/2006/relationships/image" Target="../media/image13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68760"/>
            <a:ext cx="8964488" cy="1470025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Úvod do fyzioterapie – propedeutika II</a:t>
            </a:r>
            <a:br>
              <a:rPr lang="cs-CZ" b="1" dirty="0" smtClean="0"/>
            </a:br>
            <a:r>
              <a:rPr lang="cs-CZ" b="1" dirty="0" smtClean="0"/>
              <a:t>Téma: Reflexní fyzioterapie v rámci respirační fyzioterapie 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63688" y="3356992"/>
            <a:ext cx="6400800" cy="151216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sz="2800" b="1" dirty="0" smtClean="0">
                <a:solidFill>
                  <a:schemeClr val="tx1"/>
                </a:solidFill>
              </a:rPr>
              <a:t>Mgr. Robert Vysoký, Ph.D.</a:t>
            </a:r>
          </a:p>
          <a:p>
            <a:pPr algn="l">
              <a:lnSpc>
                <a:spcPct val="90000"/>
              </a:lnSpc>
            </a:pPr>
            <a:r>
              <a:rPr lang="cs-CZ" sz="2300" i="1" dirty="0" smtClean="0">
                <a:solidFill>
                  <a:schemeClr val="tx1"/>
                </a:solidFill>
              </a:rPr>
              <a:t>Katedra podpory zdraví Fakulty sportovních studií MU Brno</a:t>
            </a:r>
          </a:p>
          <a:p>
            <a:pPr>
              <a:lnSpc>
                <a:spcPct val="90000"/>
              </a:lnSpc>
            </a:pPr>
            <a:endParaRPr lang="cs-CZ" sz="4000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STRATEGIE REFLEXNÍ FYZIOTERAPIE</a:t>
            </a:r>
            <a:br>
              <a:rPr lang="cs-CZ" dirty="0" smtClean="0"/>
            </a:br>
            <a:r>
              <a:rPr lang="cs-CZ" b="1" dirty="0" smtClean="0"/>
              <a:t>Aktivace bránice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Bránice potřebuje pro svoji dobrou funkci </a:t>
            </a:r>
            <a:r>
              <a:rPr lang="cs-CZ" dirty="0" err="1" smtClean="0"/>
              <a:t>spoluaktivitu</a:t>
            </a:r>
            <a:r>
              <a:rPr lang="cs-CZ" dirty="0" smtClean="0"/>
              <a:t> dalších svalu. Pokud  ji chybí, nemůže se nikdy v průběhu její aktivity vytvořit punktum </a:t>
            </a:r>
            <a:r>
              <a:rPr lang="cs-CZ" dirty="0" err="1" smtClean="0"/>
              <a:t>fixum</a:t>
            </a:r>
            <a:r>
              <a:rPr lang="cs-CZ" dirty="0" smtClean="0"/>
              <a:t> (</a:t>
            </a:r>
            <a:r>
              <a:rPr lang="cs-CZ" dirty="0" err="1" smtClean="0"/>
              <a:t>Kováčiková</a:t>
            </a:r>
            <a:r>
              <a:rPr lang="cs-CZ" dirty="0" smtClean="0"/>
              <a:t>, 1998). 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Na základě výchozí polohy je možné cíleně ovlivnit punktum </a:t>
            </a:r>
            <a:r>
              <a:rPr lang="cs-CZ" dirty="0" err="1" smtClean="0"/>
              <a:t>fixum</a:t>
            </a:r>
            <a:r>
              <a:rPr lang="cs-CZ" dirty="0" smtClean="0"/>
              <a:t> bránice  a programově tak aktivovat její jednotlivé části (Kolář, 2001).</a:t>
            </a:r>
          </a:p>
          <a:p>
            <a:r>
              <a:rPr lang="cs-CZ" dirty="0" smtClean="0"/>
              <a:t> </a:t>
            </a:r>
          </a:p>
          <a:p>
            <a:r>
              <a:rPr lang="cs-CZ" dirty="0" smtClean="0"/>
              <a:t>Posturální funkce bránice, pánevního dna a břišních svalů stabilizuje úpony svalů jdoucí na horní a dolní končetiny (Kolář, osobní sdělení, 2005).</a:t>
            </a:r>
          </a:p>
          <a:p>
            <a:r>
              <a:rPr lang="cs-CZ" dirty="0" smtClean="0"/>
              <a:t> </a:t>
            </a:r>
          </a:p>
          <a:p>
            <a:r>
              <a:rPr lang="cs-CZ" dirty="0" smtClean="0"/>
              <a:t>Odpor proti kontrakci bránice vede k zesílení nádechu, k rozvinutí hrudníku a k vystupňování kostálního dýchání (Vojta, 1995).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STRATEGIE REFLEXNÍ FYZIOTERAPIE</a:t>
            </a:r>
            <a:br>
              <a:rPr lang="cs-CZ" dirty="0" smtClean="0"/>
            </a:br>
            <a:r>
              <a:rPr lang="cs-CZ" b="1" dirty="0" smtClean="0"/>
              <a:t>Kontaktní dýchání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4292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Kontaktní dýchání vede ke zvýšení pohyblivosti jednotlivých částí hrudníku, rozvinutí určité části plic (Dvořák, 1996), popřípadě k ovlivnění atelektáz. Využívá se asistovaný výdech – „stlačení“ hrudníku při současném vydechování pacienta, s ohledem na rotační pohyb horních a dolních žeber, nebo kladením odporu.</a:t>
            </a:r>
          </a:p>
          <a:p>
            <a:r>
              <a:rPr lang="cs-CZ" dirty="0" smtClean="0"/>
              <a:t>Maximální počáteční odpor </a:t>
            </a:r>
            <a:r>
              <a:rPr lang="cs-CZ" dirty="0" err="1" smtClean="0"/>
              <a:t>facilituje</a:t>
            </a:r>
            <a:r>
              <a:rPr lang="cs-CZ" dirty="0" smtClean="0"/>
              <a:t> a zvyšuje </a:t>
            </a:r>
            <a:r>
              <a:rPr lang="cs-CZ" dirty="0" err="1" smtClean="0"/>
              <a:t>aferenci</a:t>
            </a:r>
            <a:r>
              <a:rPr lang="cs-CZ" dirty="0" smtClean="0"/>
              <a:t> respiračních svalů v dané oblasti, odpor kladený během celého </a:t>
            </a:r>
            <a:r>
              <a:rPr lang="cs-CZ" dirty="0" err="1" smtClean="0"/>
              <a:t>inspiria</a:t>
            </a:r>
            <a:r>
              <a:rPr lang="cs-CZ" dirty="0" smtClean="0"/>
              <a:t> vylučuje část hrudníku z respirace podporujíc tak dechové exkurze ostatních oblastí (Dvořák, 1996).</a:t>
            </a:r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STRATEGIE REFLEXNÍ FYZIOTERAPIE</a:t>
            </a:r>
            <a:br>
              <a:rPr lang="cs-CZ" dirty="0" smtClean="0"/>
            </a:br>
            <a:r>
              <a:rPr lang="cs-CZ" b="1" dirty="0" smtClean="0"/>
              <a:t>Stimulace reflexních zón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4292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Svalové synergie uzrávající v průběhu motorické ontogeneze jsou </a:t>
            </a:r>
            <a:r>
              <a:rPr lang="cs-CZ" dirty="0" err="1" smtClean="0"/>
              <a:t>zavzaty</a:t>
            </a:r>
            <a:r>
              <a:rPr lang="cs-CZ" dirty="0" smtClean="0"/>
              <a:t>  do lokomočního pohybu. Dle Vojty jde o dva reflexní komplexy: reflexní plazení a reflexní otáčení, při jejichž spuštění (pomocí tzv. spoušťových zón) se aktivuje celá příčně pruhovaná svalovina v určitých přesně definovaných souvislostech. Lokomoční pohyb navazuje na zajištěnou oporu a zajištěné centrované postavení v kloubech (Kolář, 2001). </a:t>
            </a:r>
          </a:p>
          <a:p>
            <a:r>
              <a:rPr lang="cs-CZ" dirty="0" smtClean="0"/>
              <a:t>Vlivem použití vrozených modelů je možné cíleně aktivovat svalové řetězce, které ovlivňují dechové funkce. Prostřednictvím stimulace lze reflexně aktivovat břišní svalstvo, extenzory osového orgánu a svalstvo pletence pánevního jako funkční jednotku, která zajišťuje v koordinaci aktivaci bránice v její hlavní funkci jako dýchacího svalu (Kolář, 2001).   </a:t>
            </a:r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zádech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 smtClean="0"/>
              <a:t>1. Nastavení výchozí polohy a práce s polohou</a:t>
            </a:r>
            <a:endParaRPr lang="cs-CZ" dirty="0" smtClean="0"/>
          </a:p>
          <a:p>
            <a:pPr lvl="0"/>
            <a:r>
              <a:rPr lang="cs-CZ" sz="2400" dirty="0" smtClean="0"/>
              <a:t>„luk“ ( </a:t>
            </a:r>
            <a:r>
              <a:rPr lang="cs-CZ" sz="2400" dirty="0" err="1" smtClean="0"/>
              <a:t>acromion</a:t>
            </a:r>
            <a:r>
              <a:rPr lang="cs-CZ" sz="2400" dirty="0" smtClean="0"/>
              <a:t>- spina </a:t>
            </a:r>
            <a:r>
              <a:rPr lang="cs-CZ" sz="2400" dirty="0" err="1" smtClean="0"/>
              <a:t>anterior</a:t>
            </a:r>
            <a:r>
              <a:rPr lang="cs-CZ" sz="2400" dirty="0" smtClean="0"/>
              <a:t> superior diagonálně) napřímení páteře, protažení v diagonálním směru, odpor kladen v nádechu – facilitace </a:t>
            </a:r>
            <a:r>
              <a:rPr lang="cs-CZ" sz="2400" dirty="0" err="1" smtClean="0"/>
              <a:t>inspiria</a:t>
            </a:r>
            <a:r>
              <a:rPr lang="cs-CZ" sz="2400" dirty="0" smtClean="0"/>
              <a:t>, ve výdechu – snaha o </a:t>
            </a:r>
            <a:r>
              <a:rPr lang="cs-CZ" sz="2400" dirty="0" err="1" smtClean="0"/>
              <a:t>koaktivaci</a:t>
            </a:r>
            <a:r>
              <a:rPr lang="cs-CZ" sz="2400" dirty="0" smtClean="0"/>
              <a:t> autochtonní a břišní muskulatury </a:t>
            </a:r>
          </a:p>
          <a:p>
            <a:pPr lvl="0"/>
            <a:endParaRPr lang="cs-CZ" dirty="0" smtClean="0"/>
          </a:p>
          <a:p>
            <a:pPr lvl="0"/>
            <a:endParaRPr lang="cs-CZ" dirty="0" smtClean="0"/>
          </a:p>
          <a:p>
            <a:pPr>
              <a:buNone/>
            </a:pPr>
            <a:r>
              <a:rPr lang="cs-CZ" dirty="0" smtClean="0"/>
              <a:t>  </a:t>
            </a:r>
          </a:p>
          <a:p>
            <a:endParaRPr lang="cs-CZ" dirty="0"/>
          </a:p>
        </p:txBody>
      </p:sp>
      <p:pic>
        <p:nvPicPr>
          <p:cNvPr id="4" name="Obrázek 3" descr="P5120126"/>
          <p:cNvPicPr/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195736" y="3778399"/>
            <a:ext cx="4392488" cy="307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660232" y="6488668"/>
            <a:ext cx="192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Walachová</a:t>
            </a:r>
            <a:r>
              <a:rPr lang="cs-CZ" dirty="0" smtClean="0"/>
              <a:t>, 2005)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zádech</a:t>
            </a:r>
            <a:endParaRPr lang="cs-CZ" dirty="0"/>
          </a:p>
        </p:txBody>
      </p:sp>
      <p:pic>
        <p:nvPicPr>
          <p:cNvPr id="5" name="Zástupný symbol pro obsah 4" descr="P5120124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636912"/>
            <a:ext cx="5825620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95536" y="1844824"/>
            <a:ext cx="7991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23900" algn="l"/>
              </a:tabLst>
            </a:pP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„spodní hmat“ – </a:t>
            </a:r>
            <a:r>
              <a:rPr kumimoji="0" lang="cs-CZ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lordotizace</a:t>
            </a: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thorakolumbální</a:t>
            </a: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páteře, zlepšení výchozího postavení bránice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8304" y="6381328"/>
            <a:ext cx="192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Walachová</a:t>
            </a:r>
            <a:r>
              <a:rPr lang="cs-CZ" dirty="0" smtClean="0"/>
              <a:t>, 2005)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zádech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6792"/>
          </a:xfrm>
        </p:spPr>
        <p:txBody>
          <a:bodyPr/>
          <a:lstStyle/>
          <a:p>
            <a:pPr lvl="0"/>
            <a:r>
              <a:rPr lang="cs-CZ" dirty="0" smtClean="0"/>
              <a:t>zajištění lopatky proti pohybu směrem kraniálním, snaha o stabilizaci lopatky a vytvoření punkta </a:t>
            </a:r>
            <a:r>
              <a:rPr lang="cs-CZ" dirty="0" err="1" smtClean="0"/>
              <a:t>fixa</a:t>
            </a:r>
            <a:r>
              <a:rPr lang="cs-CZ" dirty="0" smtClean="0"/>
              <a:t> pro hrudník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827584" y="3140968"/>
          <a:ext cx="5184576" cy="36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Picture" r:id="rId3" imgW="2152650" imgH="1495425" progId="Word.Picture.8">
                  <p:embed/>
                </p:oleObj>
              </mc:Choice>
              <mc:Fallback>
                <p:oleObj name="Picture" r:id="rId3" imgW="2152650" imgH="1495425" progId="Word.Picture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4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140968"/>
                        <a:ext cx="5184576" cy="360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6156176" y="6381328"/>
            <a:ext cx="192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Walachová</a:t>
            </a:r>
            <a:r>
              <a:rPr lang="cs-CZ" dirty="0" smtClean="0"/>
              <a:t>, 2005)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zádech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7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cs-CZ" dirty="0" smtClean="0"/>
              <a:t>zajištění  páteře proti zvětšování krční lordózy v </a:t>
            </a:r>
            <a:r>
              <a:rPr lang="cs-CZ" dirty="0" err="1" smtClean="0"/>
              <a:t>inspiriu</a:t>
            </a:r>
            <a:endParaRPr lang="cs-CZ" dirty="0" smtClean="0"/>
          </a:p>
          <a:p>
            <a:pPr lvl="0"/>
            <a:r>
              <a:rPr lang="cs-CZ" dirty="0" smtClean="0"/>
              <a:t>dorzální sklopení pánve a zajištění pánve proti pohybu směrem ventrálním během </a:t>
            </a:r>
            <a:r>
              <a:rPr lang="cs-CZ" dirty="0" err="1" smtClean="0"/>
              <a:t>inspiria</a:t>
            </a:r>
            <a:r>
              <a:rPr lang="cs-CZ" dirty="0" smtClean="0"/>
              <a:t>, dolní končetiny (dále DKK) ve flexi 70°, ABD a ZR, flexe v kolenním kloubu, snaha o inverzi a dorzální flexi nohy („miska“)  </a:t>
            </a:r>
          </a:p>
          <a:p>
            <a:endParaRPr lang="cs-CZ" dirty="0"/>
          </a:p>
        </p:txBody>
      </p:sp>
      <p:pic>
        <p:nvPicPr>
          <p:cNvPr id="39938" name="Picture 2" descr="nohy"/>
          <p:cNvPicPr>
            <a:picLocks noChangeAspect="1" noChangeArrowheads="1"/>
          </p:cNvPicPr>
          <p:nvPr/>
        </p:nvPicPr>
        <p:blipFill>
          <a:blip r:embed="rId2" cstate="print">
            <a:lum bright="16000" contrast="20000"/>
          </a:blip>
          <a:srcRect/>
          <a:stretch>
            <a:fillRect/>
          </a:stretch>
        </p:blipFill>
        <p:spPr bwMode="auto">
          <a:xfrm>
            <a:off x="1907704" y="3557002"/>
            <a:ext cx="4824536" cy="330099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876256" y="6381328"/>
            <a:ext cx="192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Walachová</a:t>
            </a:r>
            <a:r>
              <a:rPr lang="cs-CZ" dirty="0" smtClean="0"/>
              <a:t>, 2005)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zádech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060848"/>
            <a:ext cx="4474840" cy="479715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dirty="0" smtClean="0"/>
              <a:t>ošetření kůže a podkoží dle </a:t>
            </a:r>
            <a:r>
              <a:rPr lang="cs-CZ" dirty="0" err="1" smtClean="0"/>
              <a:t>Lewita</a:t>
            </a:r>
            <a:r>
              <a:rPr lang="cs-CZ" dirty="0" smtClean="0"/>
              <a:t> (1996)</a:t>
            </a:r>
          </a:p>
          <a:p>
            <a:pPr lvl="0"/>
            <a:r>
              <a:rPr lang="cs-CZ" dirty="0" smtClean="0"/>
              <a:t>ošetření mezižeberních prostorů</a:t>
            </a:r>
          </a:p>
          <a:p>
            <a:pPr lvl="0"/>
            <a:r>
              <a:rPr lang="cs-CZ" dirty="0" smtClean="0"/>
              <a:t>ošetření m. </a:t>
            </a:r>
            <a:r>
              <a:rPr lang="cs-CZ" dirty="0" err="1" smtClean="0"/>
              <a:t>pectoralis</a:t>
            </a:r>
            <a:r>
              <a:rPr lang="cs-CZ" dirty="0" smtClean="0"/>
              <a:t> major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minor</a:t>
            </a:r>
            <a:r>
              <a:rPr lang="cs-CZ" dirty="0" smtClean="0"/>
              <a:t>, m. </a:t>
            </a:r>
            <a:r>
              <a:rPr lang="cs-CZ" dirty="0" err="1" smtClean="0"/>
              <a:t>subscapularis</a:t>
            </a:r>
            <a:r>
              <a:rPr lang="cs-CZ" dirty="0" smtClean="0"/>
              <a:t> </a:t>
            </a:r>
          </a:p>
          <a:p>
            <a:pPr lvl="0"/>
            <a:r>
              <a:rPr lang="cs-CZ" dirty="0" smtClean="0"/>
              <a:t>mobilizace žeber</a:t>
            </a:r>
          </a:p>
          <a:p>
            <a:pPr lvl="0"/>
            <a:r>
              <a:rPr lang="cs-CZ" dirty="0" smtClean="0"/>
              <a:t>trakce ramene</a:t>
            </a:r>
          </a:p>
          <a:p>
            <a:pPr lvl="0"/>
            <a:r>
              <a:rPr lang="cs-CZ" dirty="0" smtClean="0"/>
              <a:t>ošetření oblasti v zadní axile – pro urychlení restituce trofiky a fyziologii iritability okolních svalů (</a:t>
            </a:r>
            <a:r>
              <a:rPr lang="cs-CZ" dirty="0" err="1" smtClean="0"/>
              <a:t>Krobot</a:t>
            </a:r>
            <a:r>
              <a:rPr lang="cs-CZ" dirty="0" smtClean="0"/>
              <a:t>, 1994)</a:t>
            </a:r>
          </a:p>
          <a:p>
            <a:endParaRPr lang="cs-CZ" dirty="0"/>
          </a:p>
        </p:txBody>
      </p:sp>
      <p:pic>
        <p:nvPicPr>
          <p:cNvPr id="40962" name="Picture 2" descr="P5260214"/>
          <p:cNvPicPr>
            <a:picLocks noChangeAspect="1" noChangeArrowheads="1"/>
          </p:cNvPicPr>
          <p:nvPr/>
        </p:nvPicPr>
        <p:blipFill>
          <a:blip r:embed="rId2" cstate="print">
            <a:lum bright="40000" contrast="40000"/>
          </a:blip>
          <a:srcRect b="2461"/>
          <a:stretch>
            <a:fillRect/>
          </a:stretch>
        </p:blipFill>
        <p:spPr bwMode="auto">
          <a:xfrm>
            <a:off x="4639848" y="2564904"/>
            <a:ext cx="4504152" cy="29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7216485" y="5589240"/>
            <a:ext cx="192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Walachová</a:t>
            </a:r>
            <a:r>
              <a:rPr lang="cs-CZ" dirty="0" smtClean="0"/>
              <a:t>, 2005)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7504" y="1484784"/>
            <a:ext cx="853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2. </a:t>
            </a:r>
            <a:r>
              <a:rPr lang="cs-CZ" sz="2800" b="1" dirty="0" err="1" smtClean="0"/>
              <a:t>Myofasciální</a:t>
            </a:r>
            <a:r>
              <a:rPr lang="cs-CZ" sz="2800" b="1" dirty="0" smtClean="0"/>
              <a:t> ošetření hrudníku, mobilizační techniky</a:t>
            </a:r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zádech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525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b="1" dirty="0" smtClean="0"/>
              <a:t>3. Centrace ramenního kloubu podle Čápové </a:t>
            </a:r>
            <a:endParaRPr lang="cs-CZ" dirty="0" smtClean="0"/>
          </a:p>
          <a:p>
            <a:pPr lvl="0"/>
            <a:r>
              <a:rPr lang="cs-CZ" dirty="0" smtClean="0"/>
              <a:t>maximální rozložení tlaku na kloubních plochách, </a:t>
            </a:r>
            <a:r>
              <a:rPr lang="cs-CZ" dirty="0" err="1" smtClean="0"/>
              <a:t>normotonus</a:t>
            </a:r>
            <a:r>
              <a:rPr lang="cs-CZ" dirty="0" smtClean="0"/>
              <a:t> </a:t>
            </a:r>
            <a:r>
              <a:rPr lang="cs-CZ" dirty="0" err="1" smtClean="0"/>
              <a:t>tkorakoskapulárních</a:t>
            </a:r>
            <a:r>
              <a:rPr lang="cs-CZ" dirty="0" smtClean="0"/>
              <a:t> svalů, útlum (obvykle hypertonického) m. </a:t>
            </a:r>
            <a:r>
              <a:rPr lang="cs-CZ" dirty="0" err="1" smtClean="0"/>
              <a:t>trapezius</a:t>
            </a:r>
            <a:r>
              <a:rPr lang="cs-CZ" dirty="0" smtClean="0"/>
              <a:t> </a:t>
            </a: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descendens</a:t>
            </a:r>
            <a:r>
              <a:rPr lang="cs-CZ" dirty="0" smtClean="0"/>
              <a:t> a m. </a:t>
            </a:r>
            <a:r>
              <a:rPr lang="cs-CZ" dirty="0" err="1" smtClean="0"/>
              <a:t>pectoralis</a:t>
            </a:r>
            <a:r>
              <a:rPr lang="cs-CZ" dirty="0" smtClean="0"/>
              <a:t> major, lopatka se stává punktem fixem pro svaly upínající se na žebra, dochází ke změně dechové mechaniky,</a:t>
            </a:r>
          </a:p>
          <a:p>
            <a:pPr lvl="0"/>
            <a:r>
              <a:rPr lang="cs-CZ" dirty="0" smtClean="0"/>
              <a:t>elevace 110°- 120°, lehká zevní rotace, 30°- 40° horizontální addukce, uvolněné předloktí, nulové postavení lopatky,</a:t>
            </a:r>
          </a:p>
          <a:p>
            <a:pPr lvl="0"/>
            <a:r>
              <a:rPr lang="cs-CZ" dirty="0" smtClean="0"/>
              <a:t>tlakové síly působící většinou přibližně v dlouhé ose humeru mohou díky </a:t>
            </a:r>
            <a:r>
              <a:rPr lang="cs-CZ" dirty="0" err="1" smtClean="0"/>
              <a:t>horizontalizaci</a:t>
            </a:r>
            <a:r>
              <a:rPr lang="cs-CZ" dirty="0" smtClean="0"/>
              <a:t> kloubní jamky (120° elevace) směřovat co nejvíce kolmo k jejímu povrchu, čímž značně zvyšují stabilitu </a:t>
            </a:r>
            <a:r>
              <a:rPr lang="cs-CZ" dirty="0" err="1" smtClean="0"/>
              <a:t>glenohumerálního</a:t>
            </a:r>
            <a:r>
              <a:rPr lang="cs-CZ" dirty="0" smtClean="0"/>
              <a:t> kloubu a ulehčují tak činnost </a:t>
            </a:r>
            <a:r>
              <a:rPr lang="cs-CZ" dirty="0" err="1" smtClean="0"/>
              <a:t>kolemkloubních</a:t>
            </a:r>
            <a:r>
              <a:rPr lang="cs-CZ" dirty="0" smtClean="0"/>
              <a:t> svalů (Bartoníček, 1991).</a:t>
            </a:r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zádech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7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Centrace ramenního kloubu dle Čápové</a:t>
            </a:r>
            <a:endParaRPr lang="cs-CZ" dirty="0"/>
          </a:p>
        </p:txBody>
      </p:sp>
      <p:pic>
        <p:nvPicPr>
          <p:cNvPr id="41986" name="Picture 2" descr="P5120119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39552" y="2348880"/>
            <a:ext cx="6408712" cy="405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076056" y="63813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Walachová</a:t>
            </a:r>
            <a:r>
              <a:rPr lang="cs-CZ" dirty="0" smtClean="0"/>
              <a:t>, 2005)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2"/>
                </a:solidFill>
              </a:rPr>
              <a:t>RESPIRAČNÍ FYZIOTERAPIE (RFT)</a:t>
            </a:r>
            <a:br>
              <a:rPr lang="cs-CZ" b="1" dirty="0" smtClean="0">
                <a:solidFill>
                  <a:schemeClr val="bg2"/>
                </a:solidFill>
              </a:rPr>
            </a:br>
            <a:r>
              <a:rPr lang="cs-CZ" b="1" dirty="0" smtClean="0">
                <a:solidFill>
                  <a:schemeClr val="bg2"/>
                </a:solidFill>
              </a:rPr>
              <a:t>Definice</a:t>
            </a:r>
            <a:endParaRPr lang="cs-CZ" b="1" dirty="0">
              <a:solidFill>
                <a:schemeClr val="bg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Je </a:t>
            </a:r>
            <a:r>
              <a:rPr lang="cs-CZ" b="1" dirty="0" smtClean="0">
                <a:solidFill>
                  <a:schemeClr val="bg2"/>
                </a:solidFill>
              </a:rPr>
              <a:t>systém dechové rehabilitace</a:t>
            </a:r>
            <a:r>
              <a:rPr lang="cs-CZ" dirty="0" smtClean="0"/>
              <a:t>, při kterém mají specificky provedené postupy přímý léčebný význam a současně plní funkci sekundární prevence. </a:t>
            </a:r>
          </a:p>
          <a:p>
            <a:r>
              <a:rPr lang="cs-CZ" dirty="0" smtClean="0"/>
              <a:t>Je </a:t>
            </a:r>
            <a:r>
              <a:rPr lang="cs-CZ" b="1" dirty="0" smtClean="0">
                <a:solidFill>
                  <a:schemeClr val="bg2"/>
                </a:solidFill>
              </a:rPr>
              <a:t>indikována ošetřujícím lékařem</a:t>
            </a:r>
            <a:r>
              <a:rPr lang="cs-CZ" dirty="0" smtClean="0"/>
              <a:t>. </a:t>
            </a:r>
          </a:p>
          <a:p>
            <a:r>
              <a:rPr lang="cs-CZ" dirty="0" smtClean="0"/>
              <a:t>Fyzioterapeut je odpovědný za </a:t>
            </a:r>
            <a:r>
              <a:rPr lang="cs-CZ" b="1" dirty="0" smtClean="0">
                <a:solidFill>
                  <a:schemeClr val="bg2"/>
                </a:solidFill>
              </a:rPr>
              <a:t>sestavení adekvátního plánu a kinezioterapeutických postupů RFT</a:t>
            </a:r>
            <a:r>
              <a:rPr lang="cs-CZ" dirty="0" smtClean="0"/>
              <a:t>. </a:t>
            </a:r>
          </a:p>
          <a:p>
            <a:r>
              <a:rPr lang="cs-CZ" dirty="0" smtClean="0"/>
              <a:t>Aplikace technik RFT formou modifikovaného dýchání v kombinaci např. s </a:t>
            </a:r>
            <a:r>
              <a:rPr lang="cs-CZ" dirty="0" smtClean="0">
                <a:solidFill>
                  <a:schemeClr val="accent1"/>
                </a:solidFill>
              </a:rPr>
              <a:t>inhalační léčbou </a:t>
            </a:r>
            <a:r>
              <a:rPr lang="cs-CZ" dirty="0" smtClean="0"/>
              <a:t>výrazně zvyšuje intenzitu léčebného postupu.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zádech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262088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b="1" dirty="0" smtClean="0"/>
              <a:t>4. Stimulace bránice</a:t>
            </a:r>
            <a:endParaRPr lang="cs-CZ" dirty="0" smtClean="0"/>
          </a:p>
          <a:p>
            <a:pPr lvl="0"/>
            <a:r>
              <a:rPr lang="cs-CZ" dirty="0" smtClean="0"/>
              <a:t>pod dolním žeberním obloukem </a:t>
            </a:r>
          </a:p>
          <a:p>
            <a:pPr lvl="0"/>
            <a:r>
              <a:rPr lang="cs-CZ" dirty="0" smtClean="0"/>
              <a:t>na laterální straně </a:t>
            </a:r>
            <a:r>
              <a:rPr lang="cs-CZ" dirty="0" err="1" smtClean="0"/>
              <a:t>mezogastria</a:t>
            </a:r>
            <a:r>
              <a:rPr lang="cs-CZ" dirty="0" smtClean="0"/>
              <a:t>, v oblasti třísel</a:t>
            </a:r>
          </a:p>
          <a:p>
            <a:pPr lvl="0"/>
            <a:r>
              <a:rPr lang="cs-CZ" dirty="0" smtClean="0"/>
              <a:t>„luk“ a „spodní hmat“</a:t>
            </a:r>
          </a:p>
          <a:p>
            <a:pPr lvl="0"/>
            <a:r>
              <a:rPr lang="cs-CZ" dirty="0" smtClean="0"/>
              <a:t>zavedení punkta </a:t>
            </a:r>
            <a:r>
              <a:rPr lang="cs-CZ" dirty="0" err="1" smtClean="0"/>
              <a:t>fixa</a:t>
            </a:r>
            <a:r>
              <a:rPr lang="cs-CZ" dirty="0" smtClean="0"/>
              <a:t> na sternu </a:t>
            </a:r>
          </a:p>
          <a:p>
            <a:pPr lvl="0"/>
            <a:r>
              <a:rPr lang="cs-CZ" dirty="0" smtClean="0"/>
              <a:t>zamezení kraniálního pohybu dolních žeber</a:t>
            </a: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179512" y="4005064"/>
          <a:ext cx="430990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4" name="Picture" r:id="rId3" imgW="3086280" imgH="2039040" progId="Word.Picture.8">
                  <p:embed/>
                </p:oleObj>
              </mc:Choice>
              <mc:Fallback>
                <p:oleObj name="Picture" r:id="rId3" imgW="3086280" imgH="2039040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648" t="10947" b="13594"/>
                      <a:stretch>
                        <a:fillRect/>
                      </a:stretch>
                    </p:blipFill>
                    <p:spPr bwMode="auto">
                      <a:xfrm>
                        <a:off x="179512" y="4005064"/>
                        <a:ext cx="4309900" cy="25202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4427984" y="4005064"/>
          <a:ext cx="3639119" cy="2488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5" name="Picture" r:id="rId5" imgW="2340000" imgH="1600200" progId="Word.Picture.8">
                  <p:embed/>
                </p:oleObj>
              </mc:Choice>
              <mc:Fallback>
                <p:oleObj name="Picture" r:id="rId5" imgW="2340000" imgH="1600200" progId="Word.Picture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3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500" b="14438"/>
                      <a:stretch>
                        <a:fillRect/>
                      </a:stretch>
                    </p:blipFill>
                    <p:spPr bwMode="auto">
                      <a:xfrm>
                        <a:off x="4427984" y="4005064"/>
                        <a:ext cx="3639119" cy="24886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6300192" y="6488668"/>
            <a:ext cx="192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Walachová</a:t>
            </a:r>
            <a:r>
              <a:rPr lang="cs-CZ" dirty="0" smtClean="0"/>
              <a:t>, 2005)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zádech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88840"/>
            <a:ext cx="8892480" cy="936104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Fixace sterna (vlevo) a fixace dolních žeber (vpravo)</a:t>
            </a:r>
            <a:endParaRPr lang="cs-CZ" dirty="0"/>
          </a:p>
        </p:txBody>
      </p:sp>
      <p:pic>
        <p:nvPicPr>
          <p:cNvPr id="44034" name="Picture 2" descr="P512013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07504" y="3356992"/>
            <a:ext cx="4464496" cy="307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P5120137"/>
          <p:cNvPicPr>
            <a:picLocks noChangeAspect="1" noChangeArrowheads="1"/>
          </p:cNvPicPr>
          <p:nvPr/>
        </p:nvPicPr>
        <p:blipFill>
          <a:blip r:embed="rId3" cstate="print">
            <a:lum bright="4000" contrast="10000"/>
          </a:blip>
          <a:srcRect/>
          <a:stretch>
            <a:fillRect/>
          </a:stretch>
        </p:blipFill>
        <p:spPr bwMode="auto">
          <a:xfrm>
            <a:off x="4644008" y="3356992"/>
            <a:ext cx="439799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7020272" y="6488668"/>
            <a:ext cx="192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Walachová</a:t>
            </a:r>
            <a:r>
              <a:rPr lang="cs-CZ" dirty="0" smtClean="0"/>
              <a:t>, 2005)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zádech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345638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5. Kontaktní dýchání </a:t>
            </a:r>
            <a:endParaRPr lang="cs-CZ" dirty="0" smtClean="0"/>
          </a:p>
          <a:p>
            <a:pPr lvl="0"/>
            <a:r>
              <a:rPr lang="cs-CZ" dirty="0" smtClean="0"/>
              <a:t>asistovaný výdech, tj. „stlačení“ hrudníku při současném vydechování pacienta s ohledem na rotační pohyb horních a dolních žeber - snaha o prodloužený výdech se zvýšením nitrohrudního tlaku a zlepšení hygieny dýchacích cest, a facilitaci břišních svalů s vytvořením punkta </a:t>
            </a:r>
            <a:r>
              <a:rPr lang="cs-CZ" dirty="0" err="1" smtClean="0"/>
              <a:t>fixa</a:t>
            </a:r>
            <a:r>
              <a:rPr lang="cs-CZ" dirty="0" smtClean="0"/>
              <a:t> pro bránici</a:t>
            </a:r>
          </a:p>
          <a:p>
            <a:pPr lvl="0"/>
            <a:r>
              <a:rPr lang="cs-CZ" dirty="0" smtClean="0"/>
              <a:t>odpor - na začátku nádechu pro zvýšení </a:t>
            </a:r>
            <a:r>
              <a:rPr lang="cs-CZ" dirty="0" err="1" smtClean="0"/>
              <a:t>aference</a:t>
            </a:r>
            <a:r>
              <a:rPr lang="cs-CZ" dirty="0" smtClean="0"/>
              <a:t> z respiračních svalů, během </a:t>
            </a:r>
            <a:r>
              <a:rPr lang="cs-CZ" dirty="0" err="1" smtClean="0"/>
              <a:t>inspiria</a:t>
            </a:r>
            <a:r>
              <a:rPr lang="cs-CZ" dirty="0" smtClean="0"/>
              <a:t> pro vyloučení části hrudníku z respirace a podporu dechových exkurzí ostatních oblastí</a:t>
            </a:r>
          </a:p>
          <a:p>
            <a:pPr lvl="0"/>
            <a:r>
              <a:rPr lang="cs-CZ" dirty="0" smtClean="0"/>
              <a:t>manuální kontakt můžeme klást bilaterálně, </a:t>
            </a:r>
            <a:r>
              <a:rPr lang="cs-CZ" dirty="0" err="1" smtClean="0"/>
              <a:t>ipsilaterálně</a:t>
            </a:r>
            <a:r>
              <a:rPr lang="cs-CZ" dirty="0" smtClean="0"/>
              <a:t>, diagonálně 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683568" y="4365104"/>
          <a:ext cx="3312368" cy="2386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2" name="Picture" r:id="rId4" imgW="2247900" imgH="1619250" progId="Word.Picture.8">
                  <p:embed/>
                </p:oleObj>
              </mc:Choice>
              <mc:Fallback>
                <p:oleObj name="Picture" r:id="rId4" imgW="2247900" imgH="1619250" progId="Word.Picture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365104"/>
                        <a:ext cx="3312368" cy="23860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4211960" y="4354436"/>
          <a:ext cx="3456384" cy="238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3" name="Picture" r:id="rId6" imgW="2314575" imgH="1600200" progId="Word.Picture.8">
                  <p:embed/>
                </p:oleObj>
              </mc:Choice>
              <mc:Fallback>
                <p:oleObj name="Picture" r:id="rId6" imgW="2314575" imgH="1600200" progId="Word.Picture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1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4354436"/>
                        <a:ext cx="3456384" cy="23895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7596336" y="648866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(</a:t>
            </a:r>
            <a:r>
              <a:rPr lang="cs-CZ" sz="1400" dirty="0" err="1" smtClean="0"/>
              <a:t>Walachová</a:t>
            </a:r>
            <a:r>
              <a:rPr lang="cs-CZ" sz="1400" dirty="0" smtClean="0"/>
              <a:t>, 2005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boku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b="1" dirty="0" smtClean="0"/>
              <a:t>1. Nastavení a práce s polohou</a:t>
            </a:r>
            <a:endParaRPr lang="cs-CZ" dirty="0" smtClean="0"/>
          </a:p>
          <a:p>
            <a:pPr lvl="0"/>
            <a:r>
              <a:rPr lang="cs-CZ" dirty="0" smtClean="0"/>
              <a:t>vyhlazení </a:t>
            </a:r>
            <a:r>
              <a:rPr lang="cs-CZ" dirty="0" err="1" smtClean="0"/>
              <a:t>kyfolordóz</a:t>
            </a:r>
            <a:r>
              <a:rPr lang="cs-CZ" dirty="0" smtClean="0"/>
              <a:t>, napřímení páteře se zajištěním dolních žeber proti kraniálnímu pohybu, dosažení tak </a:t>
            </a:r>
            <a:r>
              <a:rPr lang="cs-CZ" dirty="0" err="1" smtClean="0"/>
              <a:t>koaktivace</a:t>
            </a:r>
            <a:r>
              <a:rPr lang="cs-CZ" dirty="0" smtClean="0"/>
              <a:t> ventrální a dorzální muskulatury a zlepšení podmínek pro brániční kinetiku</a:t>
            </a:r>
          </a:p>
          <a:p>
            <a:pPr lvl="0"/>
            <a:r>
              <a:rPr lang="cs-CZ" dirty="0" smtClean="0"/>
              <a:t>hlava v prodloužení, zajištění proti retroflexi během </a:t>
            </a:r>
            <a:r>
              <a:rPr lang="cs-CZ" dirty="0" err="1" smtClean="0"/>
              <a:t>inspiria</a:t>
            </a:r>
            <a:endParaRPr lang="cs-CZ" dirty="0" smtClean="0"/>
          </a:p>
          <a:p>
            <a:pPr lvl="0"/>
            <a:r>
              <a:rPr lang="cs-CZ" dirty="0" smtClean="0"/>
              <a:t>zavedení punkta </a:t>
            </a:r>
            <a:r>
              <a:rPr lang="cs-CZ" dirty="0" err="1" smtClean="0"/>
              <a:t>fixa</a:t>
            </a:r>
            <a:r>
              <a:rPr lang="cs-CZ" dirty="0" smtClean="0"/>
              <a:t> na naléhající lopatce </a:t>
            </a:r>
          </a:p>
          <a:p>
            <a:pPr lvl="0"/>
            <a:r>
              <a:rPr lang="cs-CZ" dirty="0" smtClean="0"/>
              <a:t>snaha o centrované postavení v ramenním kloubu naléhající strany, elevace cca 120°, zevní rotace, v lokti flekční (90°) a pronační postavení s mírnou dorzální flexí a radiální </a:t>
            </a:r>
            <a:r>
              <a:rPr lang="cs-CZ" dirty="0" err="1" smtClean="0"/>
              <a:t>dukcí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boku</a:t>
            </a:r>
            <a:endParaRPr lang="cs-CZ" dirty="0"/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7105" name="Object 1"/>
          <p:cNvGraphicFramePr>
            <a:graphicFrameLocks noChangeAspect="1"/>
          </p:cNvGraphicFramePr>
          <p:nvPr/>
        </p:nvGraphicFramePr>
        <p:xfrm>
          <a:off x="107504" y="3212976"/>
          <a:ext cx="4392488" cy="320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Picture" r:id="rId3" imgW="2047875" imgH="1495425" progId="Word.Picture.8">
                  <p:embed/>
                </p:oleObj>
              </mc:Choice>
              <mc:Fallback>
                <p:oleObj name="Picture" r:id="rId3" imgW="2047875" imgH="1495425" progId="Word.Picture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6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3212976"/>
                        <a:ext cx="4392488" cy="320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7" name="Picture 3" descr="P5200188"/>
          <p:cNvPicPr>
            <a:picLocks noChangeAspect="1" noChangeArrowheads="1"/>
          </p:cNvPicPr>
          <p:nvPr/>
        </p:nvPicPr>
        <p:blipFill>
          <a:blip r:embed="rId5" cstate="print">
            <a:lum bright="24000" contrast="36000"/>
            <a:grayscl/>
          </a:blip>
          <a:srcRect l="13841" t="7382"/>
          <a:stretch>
            <a:fillRect/>
          </a:stretch>
        </p:blipFill>
        <p:spPr bwMode="auto">
          <a:xfrm>
            <a:off x="4572000" y="3212976"/>
            <a:ext cx="4499993" cy="3171802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7092280" y="6381328"/>
            <a:ext cx="192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Walachová</a:t>
            </a:r>
            <a:r>
              <a:rPr lang="cs-CZ" dirty="0" smtClean="0"/>
              <a:t>, 2005)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boku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dirty="0" smtClean="0"/>
              <a:t>diferenciace dolních končetin:</a:t>
            </a:r>
          </a:p>
          <a:p>
            <a:pPr lvl="0"/>
            <a:r>
              <a:rPr lang="cs-CZ" dirty="0" smtClean="0"/>
              <a:t>varianta A - podle fáze lokomočního modelu otáčení, tj. naléhající končetina  se nachází v mírné flexi, addukci a vnitřní rotaci v kyčelním kloubu, mírná flexe v kolenním kloubu, plantární flexí a naznačenou everzí nohy; druhá končetina je ve flexi, mírné zevní rotaci a abdukci v kyčelním kloubu, ve flexi (cca 90°) v kolenním kloubu, dorzální flexí  a everzí nohy </a:t>
            </a:r>
          </a:p>
          <a:p>
            <a:pPr lvl="0"/>
            <a:r>
              <a:rPr lang="cs-CZ" dirty="0" smtClean="0"/>
              <a:t>varianta B - naléhající končetina je ve flexi (cca 45°) a zevní rotaci v kyčelním kloubu, ve flexi (45°) v kloubu kolenním, s dorzální flexí  a everzí nohy; druhá končetina v nulovém postavení v kyčelním kloubu, s mírnou flexí v kloubu kolenním, plantární flexí a naznačenou everzí nohou </a:t>
            </a:r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PRAKTICKÉ POSTUPY REFLEXNÍ FYZIOTERAPIE – poloha na boku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525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b="1" dirty="0" smtClean="0"/>
              <a:t>2. Rehabilitace lopatky</a:t>
            </a:r>
            <a:endParaRPr lang="cs-CZ" dirty="0" smtClean="0"/>
          </a:p>
          <a:p>
            <a:pPr lvl="0"/>
            <a:r>
              <a:rPr lang="cs-CZ" dirty="0" smtClean="0"/>
              <a:t>obnova fyziologické trofiky </a:t>
            </a:r>
            <a:r>
              <a:rPr lang="cs-CZ" dirty="0" err="1" smtClean="0"/>
              <a:t>skapulokostálních</a:t>
            </a:r>
            <a:r>
              <a:rPr lang="cs-CZ" dirty="0" smtClean="0"/>
              <a:t> tkání a funkční synergie </a:t>
            </a:r>
            <a:r>
              <a:rPr lang="cs-CZ" dirty="0" err="1" smtClean="0"/>
              <a:t>paraskapulárních</a:t>
            </a:r>
            <a:r>
              <a:rPr lang="cs-CZ" dirty="0" smtClean="0"/>
              <a:t> svalů</a:t>
            </a:r>
          </a:p>
          <a:p>
            <a:pPr lvl="0"/>
            <a:r>
              <a:rPr lang="cs-CZ" dirty="0" smtClean="0"/>
              <a:t>ošetření úponových struktur svalů při dolním úhlu lopatky – místo společných úponů m. </a:t>
            </a:r>
            <a:r>
              <a:rPr lang="cs-CZ" dirty="0" err="1" smtClean="0"/>
              <a:t>teres</a:t>
            </a:r>
            <a:r>
              <a:rPr lang="cs-CZ" dirty="0" smtClean="0"/>
              <a:t> major a m. </a:t>
            </a:r>
            <a:r>
              <a:rPr lang="cs-CZ" dirty="0" err="1" smtClean="0"/>
              <a:t>latissimus</a:t>
            </a:r>
            <a:r>
              <a:rPr lang="cs-CZ" dirty="0" smtClean="0"/>
              <a:t> </a:t>
            </a:r>
            <a:r>
              <a:rPr lang="cs-CZ" dirty="0" err="1" smtClean="0"/>
              <a:t>dorsi</a:t>
            </a:r>
            <a:r>
              <a:rPr lang="cs-CZ" dirty="0" smtClean="0"/>
              <a:t> na dorzální straně, mediálně úpon  m. </a:t>
            </a:r>
            <a:r>
              <a:rPr lang="cs-CZ" dirty="0" err="1" smtClean="0"/>
              <a:t>rhomboideus</a:t>
            </a:r>
            <a:r>
              <a:rPr lang="cs-CZ" dirty="0" smtClean="0"/>
              <a:t> major, ventrálně úpon a úponová burza </a:t>
            </a:r>
            <a:r>
              <a:rPr lang="cs-CZ" dirty="0" err="1" smtClean="0"/>
              <a:t>nejdistálnějších</a:t>
            </a:r>
            <a:r>
              <a:rPr lang="cs-CZ" dirty="0" smtClean="0"/>
              <a:t> porcí m. </a:t>
            </a:r>
            <a:r>
              <a:rPr lang="cs-CZ" dirty="0" err="1" smtClean="0"/>
              <a:t>serratus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 (</a:t>
            </a:r>
            <a:r>
              <a:rPr lang="cs-CZ" dirty="0" err="1" smtClean="0"/>
              <a:t>Borovanský</a:t>
            </a:r>
            <a:r>
              <a:rPr lang="cs-CZ" dirty="0" smtClean="0"/>
              <a:t>, 1972)</a:t>
            </a:r>
          </a:p>
          <a:p>
            <a:pPr lvl="0"/>
            <a:r>
              <a:rPr lang="cs-CZ" dirty="0" smtClean="0"/>
              <a:t>mobilizace lopatky s preferencí </a:t>
            </a:r>
            <a:r>
              <a:rPr lang="cs-CZ" dirty="0" err="1" smtClean="0"/>
              <a:t>mediokaudálního</a:t>
            </a:r>
            <a:r>
              <a:rPr lang="cs-CZ" dirty="0" smtClean="0"/>
              <a:t> posunu a horní/dolní rotace – pro elevaci paže a budoucí </a:t>
            </a:r>
            <a:r>
              <a:rPr lang="cs-CZ" dirty="0" err="1" smtClean="0"/>
              <a:t>vertikalizaci</a:t>
            </a:r>
            <a:r>
              <a:rPr lang="cs-CZ" dirty="0" smtClean="0"/>
              <a:t> pacienta</a:t>
            </a:r>
          </a:p>
          <a:p>
            <a:pPr>
              <a:buNone/>
            </a:pPr>
            <a:r>
              <a:rPr lang="cs-CZ" b="1" dirty="0" smtClean="0"/>
              <a:t>4. Stimulace bránice </a:t>
            </a:r>
            <a:endParaRPr lang="cs-CZ" dirty="0" smtClean="0"/>
          </a:p>
          <a:p>
            <a:pPr>
              <a:buNone/>
            </a:pPr>
            <a:r>
              <a:rPr lang="cs-CZ" b="1" dirty="0" smtClean="0"/>
              <a:t>5. Stimulace trupové a lopatkové zóny dle Vojty</a:t>
            </a:r>
            <a:endParaRPr lang="cs-CZ" dirty="0" smtClean="0"/>
          </a:p>
          <a:p>
            <a:pPr>
              <a:buNone/>
            </a:pPr>
            <a:r>
              <a:rPr lang="cs-CZ" b="1" dirty="0" smtClean="0"/>
              <a:t>6. Kontaktní dýchání – bilaterálně, diagonálně</a:t>
            </a:r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STRATEGIE REFLEXNÍ FYZIOTERAPIE</a:t>
            </a:r>
            <a:br>
              <a:rPr lang="cs-CZ" dirty="0" smtClean="0"/>
            </a:br>
            <a:r>
              <a:rPr lang="cs-CZ" dirty="0" smtClean="0"/>
              <a:t>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51723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Principem terapie pacientů na UPV je stimulace </a:t>
            </a:r>
            <a:r>
              <a:rPr lang="cs-CZ" dirty="0" err="1" smtClean="0"/>
              <a:t>somatosenzorického</a:t>
            </a:r>
            <a:r>
              <a:rPr lang="cs-CZ" dirty="0" smtClean="0"/>
              <a:t> systému (</a:t>
            </a:r>
            <a:r>
              <a:rPr lang="cs-CZ" dirty="0" err="1" smtClean="0"/>
              <a:t>senzomotorická</a:t>
            </a:r>
            <a:r>
              <a:rPr lang="cs-CZ" dirty="0" smtClean="0"/>
              <a:t> stimulace) zahrnující </a:t>
            </a:r>
            <a:r>
              <a:rPr lang="cs-CZ" dirty="0" err="1" smtClean="0"/>
              <a:t>exterocepci</a:t>
            </a:r>
            <a:r>
              <a:rPr lang="cs-CZ" dirty="0" smtClean="0"/>
              <a:t>, tj. kožní čití  a </a:t>
            </a:r>
            <a:r>
              <a:rPr lang="cs-CZ" dirty="0" err="1" smtClean="0"/>
              <a:t>propriocepci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err="1" smtClean="0"/>
              <a:t>Propriocepce</a:t>
            </a:r>
            <a:r>
              <a:rPr lang="cs-CZ" dirty="0" smtClean="0"/>
              <a:t> je významnou složkou senzorické </a:t>
            </a:r>
            <a:r>
              <a:rPr lang="cs-CZ" dirty="0" err="1" smtClean="0"/>
              <a:t>aference</a:t>
            </a:r>
            <a:r>
              <a:rPr lang="cs-CZ" dirty="0" smtClean="0"/>
              <a:t> ovlivňující průběh  a řízení motoriky (Pavlů, 2001; </a:t>
            </a:r>
            <a:r>
              <a:rPr lang="cs-CZ" dirty="0" err="1" smtClean="0"/>
              <a:t>Véle</a:t>
            </a:r>
            <a:r>
              <a:rPr lang="cs-CZ" dirty="0" smtClean="0"/>
              <a:t>, 1997). Proprioceptivní </a:t>
            </a:r>
            <a:r>
              <a:rPr lang="cs-CZ" dirty="0" err="1" smtClean="0"/>
              <a:t>aference</a:t>
            </a:r>
            <a:r>
              <a:rPr lang="cs-CZ" dirty="0" smtClean="0"/>
              <a:t> slouží k průběžnému udržování a stabilizaci výchozí polohy a koordinovanému provedení pohybu.</a:t>
            </a:r>
          </a:p>
          <a:p>
            <a:endParaRPr lang="cs-CZ" dirty="0" smtClean="0"/>
          </a:p>
          <a:p>
            <a:r>
              <a:rPr lang="cs-CZ" dirty="0" smtClean="0"/>
              <a:t>Cílem senzomotorické stimulace je dosažení reflexní, automatické aktivace požadovaných </a:t>
            </a:r>
            <a:r>
              <a:rPr lang="cs-CZ" dirty="0" smtClean="0"/>
              <a:t>svalů - aktivace </a:t>
            </a:r>
            <a:r>
              <a:rPr lang="cs-CZ" dirty="0" smtClean="0"/>
              <a:t>podkorových mechanismů podílejících se na řízení motoriky (Janda et al., 1992).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Řízení </a:t>
            </a:r>
            <a:r>
              <a:rPr lang="cs-CZ" dirty="0" smtClean="0"/>
              <a:t>na subkortikální úrovni, v </a:t>
            </a:r>
            <a:r>
              <a:rPr lang="cs-CZ" dirty="0" err="1" smtClean="0"/>
              <a:t>medulla</a:t>
            </a:r>
            <a:r>
              <a:rPr lang="cs-CZ" dirty="0" smtClean="0"/>
              <a:t> </a:t>
            </a:r>
            <a:r>
              <a:rPr lang="cs-CZ" dirty="0" err="1" smtClean="0"/>
              <a:t>oblongata</a:t>
            </a:r>
            <a:r>
              <a:rPr lang="cs-CZ" dirty="0" smtClean="0"/>
              <a:t> - </a:t>
            </a:r>
            <a:r>
              <a:rPr lang="cs-CZ" dirty="0" smtClean="0"/>
              <a:t>aktivuje automatické mechanismy dýchání (Smolíková, 1999).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STRATEGIE REFLEXNÍ FYZIOTERAPIE</a:t>
            </a:r>
            <a:br>
              <a:rPr lang="cs-CZ" dirty="0" smtClean="0"/>
            </a:br>
            <a:r>
              <a:rPr lang="cs-CZ" dirty="0" smtClean="0"/>
              <a:t>Atituda a aferentní set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Každý konkrétní pohyb startuje z přesně definované výchozí </a:t>
            </a:r>
            <a:r>
              <a:rPr lang="cs-CZ" dirty="0" err="1" smtClean="0"/>
              <a:t>postury</a:t>
            </a:r>
            <a:r>
              <a:rPr lang="cs-CZ" dirty="0" smtClean="0"/>
              <a:t>, má svůj konkrétní průběh pohybu a v definovatelné </a:t>
            </a:r>
            <a:r>
              <a:rPr lang="cs-CZ" dirty="0" err="1" smtClean="0"/>
              <a:t>postuře</a:t>
            </a:r>
            <a:r>
              <a:rPr lang="cs-CZ" dirty="0" smtClean="0"/>
              <a:t> končí. Přičemž průběh pohybu  a </a:t>
            </a:r>
            <a:r>
              <a:rPr lang="cs-CZ" dirty="0" err="1" smtClean="0"/>
              <a:t>postura</a:t>
            </a:r>
            <a:r>
              <a:rPr lang="cs-CZ" dirty="0" smtClean="0"/>
              <a:t> konečná v sobě reflektují polohu výchozí jako stín“ (Čápová, osobní sdělení, 2005). </a:t>
            </a: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r>
              <a:rPr lang="cs-CZ" b="1" dirty="0" smtClean="0">
                <a:solidFill>
                  <a:srgbClr val="FF0000"/>
                </a:solidFill>
              </a:rPr>
              <a:t>Atituda - </a:t>
            </a:r>
            <a:r>
              <a:rPr lang="cs-CZ" b="1" dirty="0" smtClean="0">
                <a:solidFill>
                  <a:srgbClr val="FF0000"/>
                </a:solidFill>
              </a:rPr>
              <a:t>základním stavebním kamenem </a:t>
            </a:r>
            <a:r>
              <a:rPr lang="cs-CZ" b="1" dirty="0" smtClean="0">
                <a:solidFill>
                  <a:srgbClr val="FF0000"/>
                </a:solidFill>
              </a:rPr>
              <a:t>kinezioterapie</a:t>
            </a:r>
            <a:endParaRPr lang="cs-CZ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Automatické řetězení aktivace svalů pro dýchání je vyvoláno přesným principem řetězení vstupní </a:t>
            </a:r>
            <a:r>
              <a:rPr lang="cs-CZ" dirty="0" err="1" smtClean="0"/>
              <a:t>aference</a:t>
            </a:r>
            <a:r>
              <a:rPr lang="cs-CZ" dirty="0" smtClean="0"/>
              <a:t> dechové pohybové soustavy, což znamená, že zvolením polohy se vědomě startuje </a:t>
            </a:r>
            <a:r>
              <a:rPr lang="cs-CZ" dirty="0" err="1" smtClean="0"/>
              <a:t>aference</a:t>
            </a:r>
            <a:r>
              <a:rPr lang="cs-CZ" dirty="0" smtClean="0"/>
              <a:t>, která automaticky vyvolá dechovou reakci (Smolíková, 1999). 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STRATEGIE REFLEXNÍ FYZIOTERAPIE</a:t>
            </a:r>
            <a:br>
              <a:rPr lang="cs-CZ" dirty="0" smtClean="0"/>
            </a:br>
            <a:r>
              <a:rPr lang="cs-CZ" dirty="0" smtClean="0"/>
              <a:t>Atituda a aferentní set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76064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Obraz </a:t>
            </a:r>
            <a:r>
              <a:rPr lang="cs-CZ" b="1" dirty="0" smtClean="0">
                <a:solidFill>
                  <a:srgbClr val="FF0000"/>
                </a:solidFill>
              </a:rPr>
              <a:t>„vadného držení“ u </a:t>
            </a:r>
            <a:r>
              <a:rPr lang="cs-CZ" b="1" dirty="0" smtClean="0">
                <a:solidFill>
                  <a:srgbClr val="FF0000"/>
                </a:solidFill>
              </a:rPr>
              <a:t>nemocných na ARO/JIP </a:t>
            </a:r>
            <a:r>
              <a:rPr lang="cs-CZ" dirty="0" smtClean="0"/>
              <a:t>připomíná </a:t>
            </a:r>
            <a:r>
              <a:rPr lang="cs-CZ" dirty="0" smtClean="0"/>
              <a:t>období </a:t>
            </a:r>
            <a:r>
              <a:rPr lang="cs-CZ" dirty="0" smtClean="0"/>
              <a:t>novorozenecké, </a:t>
            </a:r>
            <a:r>
              <a:rPr lang="cs-CZ" dirty="0" smtClean="0"/>
              <a:t>pro které jsou typické tyto znaky:</a:t>
            </a:r>
          </a:p>
          <a:p>
            <a:pPr marL="0" indent="0">
              <a:buNone/>
            </a:pPr>
            <a:r>
              <a:rPr lang="cs-CZ" dirty="0" smtClean="0"/>
              <a:t>-  výrazná asymetrie, flekční držení </a:t>
            </a:r>
            <a:r>
              <a:rPr lang="cs-CZ" dirty="0" smtClean="0"/>
              <a:t>končetin,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 absence ventrodorzální </a:t>
            </a:r>
            <a:r>
              <a:rPr lang="cs-CZ" dirty="0" err="1" smtClean="0"/>
              <a:t>koaktivace</a:t>
            </a:r>
            <a:r>
              <a:rPr lang="cs-CZ" dirty="0" smtClean="0"/>
              <a:t> v krční oblasti, predilekční postavení hlavy,</a:t>
            </a:r>
          </a:p>
          <a:p>
            <a:pPr marL="0" indent="0">
              <a:buNone/>
            </a:pPr>
            <a:r>
              <a:rPr lang="cs-CZ" dirty="0" smtClean="0"/>
              <a:t>-  páteř není schopná tvořit punkta </a:t>
            </a:r>
            <a:r>
              <a:rPr lang="cs-CZ" dirty="0" err="1" smtClean="0"/>
              <a:t>fixa</a:t>
            </a:r>
            <a:r>
              <a:rPr lang="cs-CZ" dirty="0" smtClean="0"/>
              <a:t>, nestabilita trupu v sagitální rovině,</a:t>
            </a:r>
          </a:p>
          <a:p>
            <a:pPr marL="0" indent="0">
              <a:buNone/>
            </a:pPr>
            <a:r>
              <a:rPr lang="cs-CZ" dirty="0" smtClean="0"/>
              <a:t>-  diastáza břišní, nejsou vytvořena punkta </a:t>
            </a:r>
            <a:r>
              <a:rPr lang="cs-CZ" dirty="0" err="1" smtClean="0"/>
              <a:t>fixa</a:t>
            </a:r>
            <a:r>
              <a:rPr lang="cs-CZ" dirty="0" smtClean="0"/>
              <a:t> pro bránici (viz výše)</a:t>
            </a:r>
          </a:p>
          <a:p>
            <a:pPr marL="0" indent="0">
              <a:buNone/>
            </a:pPr>
            <a:r>
              <a:rPr lang="cs-CZ" dirty="0" smtClean="0"/>
              <a:t>-  destabilizovaná lopatka, decentrace klíčových kloubů (ramenních a kyčelních),</a:t>
            </a:r>
          </a:p>
          <a:p>
            <a:pPr marL="0" indent="0">
              <a:buNone/>
            </a:pPr>
            <a:r>
              <a:rPr lang="cs-CZ" dirty="0" smtClean="0"/>
              <a:t>-  převaha addukce a vnitřní rotace v klíčových kloubech,</a:t>
            </a:r>
          </a:p>
          <a:p>
            <a:pPr marL="0" indent="0">
              <a:buNone/>
            </a:pPr>
            <a:r>
              <a:rPr lang="cs-CZ" dirty="0" smtClean="0"/>
              <a:t>-  absence </a:t>
            </a:r>
            <a:r>
              <a:rPr lang="cs-CZ" dirty="0" err="1" smtClean="0"/>
              <a:t>koaktivačních</a:t>
            </a:r>
            <a:r>
              <a:rPr lang="cs-CZ" dirty="0" smtClean="0"/>
              <a:t> vztahů.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STRATEGIE REFLEXNÍ FYZIOTERAPIE</a:t>
            </a:r>
            <a:br>
              <a:rPr lang="cs-CZ" dirty="0" smtClean="0"/>
            </a:br>
            <a:r>
              <a:rPr lang="cs-CZ" dirty="0" smtClean="0"/>
              <a:t>Atituda a aferentní set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 terapii respiračního systému vycházíme z fylogeneze a z vývojové kineziologie  (ontogeneze) resp. z bazálních programů. </a:t>
            </a:r>
          </a:p>
          <a:p>
            <a:endParaRPr lang="cs-CZ" dirty="0" smtClean="0"/>
          </a:p>
          <a:p>
            <a:r>
              <a:rPr lang="cs-CZ" dirty="0" smtClean="0"/>
              <a:t>Bazální programy jsou základním materiálem pro veškeré fyziologické stereotypy. Jsou spouštěny na základě „hesla“ z atitudy. Čím větší je podíl bazálních programů v hybných projevech, tím jsou </a:t>
            </a:r>
            <a:r>
              <a:rPr lang="cs-CZ" dirty="0" err="1" smtClean="0"/>
              <a:t>fyziologičtější</a:t>
            </a:r>
            <a:r>
              <a:rPr lang="cs-CZ" dirty="0" smtClean="0"/>
              <a:t> (Čápová, slovní sdělení, 2005).</a:t>
            </a:r>
          </a:p>
          <a:p>
            <a:pPr marL="0" indent="0">
              <a:buNone/>
            </a:pPr>
            <a:r>
              <a:rPr lang="cs-CZ" dirty="0" smtClean="0"/>
              <a:t> </a:t>
            </a:r>
          </a:p>
          <a:p>
            <a:r>
              <a:rPr lang="cs-CZ" dirty="0" smtClean="0"/>
              <a:t>Oslovení osového orgánu a centrace klíčových kloubů vede k zajištění dynamické balanční stability těla ovlivňující specifiku dýchání (Smolíková, 1999).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STRATEGIE REFLEXNÍ FYZIOTERAPIE</a:t>
            </a:r>
            <a:br>
              <a:rPr lang="cs-CZ" dirty="0" smtClean="0"/>
            </a:br>
            <a:r>
              <a:rPr lang="cs-CZ" sz="3600" b="1" dirty="0" smtClean="0"/>
              <a:t>Napřímení páteře a stabilizace v sagitální rovině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Tenzní nastavení autochtonního svalstva ovlivňuje i startovací pozici ostatních částí pohybového systému, které se přímo i nepřímo podílí na procesu dýchání. Aktivace hlubokého svalového systému páteře a následné svalové řetězení startuje dynamickou práci respiračního systému. Práce s polohou to je především aktivace osového orgánu (Smolíková, 1999).</a:t>
            </a:r>
          </a:p>
          <a:p>
            <a:r>
              <a:rPr lang="cs-CZ" dirty="0" smtClean="0"/>
              <a:t>Osový orgán se prostřednictvím </a:t>
            </a:r>
            <a:r>
              <a:rPr lang="cs-CZ" dirty="0" err="1" smtClean="0"/>
              <a:t>koaktivace</a:t>
            </a:r>
            <a:r>
              <a:rPr lang="cs-CZ" dirty="0" smtClean="0"/>
              <a:t> dorzální (autochtonní svaly) a ventrální muskulatury (hluboké flexory krku, břišní svaly) nastavuje do polohy, kdy  je optimální statické postavení jednotlivých segmentů páteře v sagitálním směru  tj. sagitální stabilizace (Kolář, osobní sdělení, 2005). </a:t>
            </a:r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STRATEGIE REFLEXNÍ FYZIOTERAPIE</a:t>
            </a:r>
            <a:br>
              <a:rPr lang="cs-CZ" dirty="0" smtClean="0"/>
            </a:br>
            <a:r>
              <a:rPr lang="cs-CZ" b="1" dirty="0" smtClean="0"/>
              <a:t>Centrace klíčových kloubů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Na udržování polohy v kloubu se již od rané vývojové fáze podílejí, vždy  ve spolupráci, antagonistické svalové skupiny. Motorické programy organizované  do kmenové úrovně mají reciproční charakter řízení. To znamená, že v odpovědi  je aktivován sval a jeho antagonista je inhibován. Aktivací vyšších zrajících etáží centrální nervové soustavy se objevuje </a:t>
            </a:r>
            <a:r>
              <a:rPr lang="cs-CZ" dirty="0" err="1" smtClean="0"/>
              <a:t>koaktivace</a:t>
            </a:r>
            <a:r>
              <a:rPr lang="cs-CZ" dirty="0" smtClean="0"/>
              <a:t>, tj. synchronní aktivita mezi antagonisty. Díky rovnováze mezi svaly s antagonistickou funkcí je umožněno držení v kloubech v tzv. centrovaném postavení (Kolář, 2001).</a:t>
            </a:r>
          </a:p>
          <a:p>
            <a:r>
              <a:rPr lang="cs-CZ" dirty="0" smtClean="0"/>
              <a:t>Funkční centrace je takové postavení v kloubu, které umožňuje jeho optimální statické zatížení, kdy v kloubu je při dané poloze maximální rozložení tlaku  na kloubních plochách. Kloubní plochy jsou nastaveny do polohy, ve které má kloub  maximální možnou stabilitu pro dané úhlové postavení (Kolář, 2001).</a:t>
            </a:r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STRATEGIE REFLEXNÍ FYZIOTERAPIE</a:t>
            </a:r>
            <a:br>
              <a:rPr lang="cs-CZ" dirty="0" smtClean="0"/>
            </a:br>
            <a:r>
              <a:rPr lang="cs-CZ" b="1" dirty="0" smtClean="0"/>
              <a:t>Stabilizace lopatky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4292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Lopatka hraje důležitou roli ve stereotypu dýchání. Pokud je stabilizovaná, tzn. všechny tahy svalů okolo lopatky jsou v rovnováze, v </a:t>
            </a:r>
            <a:r>
              <a:rPr lang="cs-CZ" dirty="0" err="1" smtClean="0"/>
              <a:t>koaktivaci</a:t>
            </a:r>
            <a:r>
              <a:rPr lang="cs-CZ" dirty="0" smtClean="0"/>
              <a:t>, stává se punktem fixem pro svaly, podílející se na rozvinutí hrudníku (</a:t>
            </a:r>
            <a:r>
              <a:rPr lang="cs-CZ" dirty="0" err="1" smtClean="0"/>
              <a:t>Kováčiková</a:t>
            </a:r>
            <a:r>
              <a:rPr lang="cs-CZ" dirty="0" smtClean="0"/>
              <a:t>, 1998). Jde o neutrální postavení, goniometricky nulovou pozici, kdy lopatka je téměř zanořená do svaloviny (Čápová, osobní sdělení, 2005). Celý lopatkový pletenec je morfologickou a funkční křižovatkou mezi trupem a horní končetinou, a tedy axiální i respirační </a:t>
            </a:r>
            <a:r>
              <a:rPr lang="cs-CZ" dirty="0" err="1" smtClean="0"/>
              <a:t>motorikou</a:t>
            </a:r>
            <a:r>
              <a:rPr lang="cs-CZ" dirty="0" smtClean="0"/>
              <a:t>  a </a:t>
            </a:r>
            <a:r>
              <a:rPr lang="cs-CZ" dirty="0" err="1" smtClean="0"/>
              <a:t>ideomotorikou</a:t>
            </a:r>
            <a:r>
              <a:rPr lang="cs-CZ" dirty="0" smtClean="0"/>
              <a:t> </a:t>
            </a:r>
            <a:r>
              <a:rPr lang="cs-CZ" dirty="0" err="1" smtClean="0"/>
              <a:t>akrální</a:t>
            </a:r>
            <a:r>
              <a:rPr lang="cs-CZ" dirty="0" smtClean="0"/>
              <a:t> části horní končetiny (</a:t>
            </a:r>
            <a:r>
              <a:rPr lang="cs-CZ" dirty="0" err="1" smtClean="0"/>
              <a:t>Krobot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., 2004).</a:t>
            </a:r>
          </a:p>
          <a:p>
            <a:r>
              <a:rPr lang="cs-CZ" dirty="0" smtClean="0"/>
              <a:t> </a:t>
            </a:r>
          </a:p>
          <a:p>
            <a:r>
              <a:rPr lang="cs-CZ" dirty="0" smtClean="0"/>
              <a:t>Jsou obecně známé funkční svalové dvojice zajišťující fixaci a stabilizaci lopatky. Jsou to tito antagonističtí synergisté (Čápová, osobní sdělení, 2005): </a:t>
            </a:r>
          </a:p>
          <a:p>
            <a:pPr lvl="0"/>
            <a:r>
              <a:rPr lang="cs-CZ" dirty="0" smtClean="0"/>
              <a:t>mm. </a:t>
            </a:r>
            <a:r>
              <a:rPr lang="cs-CZ" dirty="0" err="1" smtClean="0"/>
              <a:t>rhomboidei</a:t>
            </a:r>
            <a:r>
              <a:rPr lang="cs-CZ" dirty="0" smtClean="0"/>
              <a:t>  x  m. SA,</a:t>
            </a:r>
          </a:p>
          <a:p>
            <a:pPr lvl="0"/>
            <a:r>
              <a:rPr lang="cs-CZ" dirty="0" smtClean="0"/>
              <a:t>m. </a:t>
            </a:r>
            <a:r>
              <a:rPr lang="cs-CZ" dirty="0" err="1" smtClean="0"/>
              <a:t>levator</a:t>
            </a:r>
            <a:r>
              <a:rPr lang="cs-CZ" dirty="0" smtClean="0"/>
              <a:t> </a:t>
            </a:r>
            <a:r>
              <a:rPr lang="cs-CZ" dirty="0" err="1" smtClean="0"/>
              <a:t>scapulae</a:t>
            </a:r>
            <a:r>
              <a:rPr lang="cs-CZ" dirty="0" smtClean="0"/>
              <a:t>  x  m. SA (dolní vlákna), m.</a:t>
            </a:r>
            <a:r>
              <a:rPr lang="cs-CZ" dirty="0" err="1" smtClean="0"/>
              <a:t>trapezius</a:t>
            </a:r>
            <a:r>
              <a:rPr lang="cs-CZ" dirty="0" smtClean="0"/>
              <a:t> (</a:t>
            </a: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descendens</a:t>
            </a:r>
            <a:r>
              <a:rPr lang="cs-CZ" dirty="0" smtClean="0"/>
              <a:t>),</a:t>
            </a:r>
          </a:p>
          <a:p>
            <a:pPr lvl="0"/>
            <a:r>
              <a:rPr lang="cs-CZ" dirty="0" smtClean="0"/>
              <a:t>m. </a:t>
            </a:r>
            <a:r>
              <a:rPr lang="cs-CZ" dirty="0" err="1" smtClean="0"/>
              <a:t>trapezius</a:t>
            </a:r>
            <a:r>
              <a:rPr lang="cs-CZ" dirty="0" smtClean="0"/>
              <a:t> (</a:t>
            </a: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transverza</a:t>
            </a:r>
            <a:r>
              <a:rPr lang="cs-CZ" dirty="0" smtClean="0"/>
              <a:t> a </a:t>
            </a: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descendens</a:t>
            </a:r>
            <a:r>
              <a:rPr lang="cs-CZ" dirty="0" smtClean="0"/>
              <a:t>)  x  m.SA (horní a střední vlákna).</a:t>
            </a:r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824</Words>
  <Application>Microsoft Office PowerPoint</Application>
  <PresentationFormat>Předvádění na obrazovce (4:3)</PresentationFormat>
  <Paragraphs>149</Paragraphs>
  <Slides>26</Slides>
  <Notes>5</Notes>
  <HiddenSlides>7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Motiv sady Office</vt:lpstr>
      <vt:lpstr>Picture</vt:lpstr>
      <vt:lpstr>Úvod do fyzioterapie – propedeutika II Téma: Reflexní fyzioterapie v rámci respirační fyzioterapie </vt:lpstr>
      <vt:lpstr>RESPIRAČNÍ FYZIOTERAPIE (RFT) Definice</vt:lpstr>
      <vt:lpstr>STRATEGIE REFLEXNÍ FYZIOTERAPIE Úvod</vt:lpstr>
      <vt:lpstr>STRATEGIE REFLEXNÍ FYZIOTERAPIE Atituda a aferentní set</vt:lpstr>
      <vt:lpstr>STRATEGIE REFLEXNÍ FYZIOTERAPIE Atituda a aferentní set</vt:lpstr>
      <vt:lpstr>STRATEGIE REFLEXNÍ FYZIOTERAPIE Atituda a aferentní set</vt:lpstr>
      <vt:lpstr>STRATEGIE REFLEXNÍ FYZIOTERAPIE Napřímení páteře a stabilizace v sagitální rovině </vt:lpstr>
      <vt:lpstr>STRATEGIE REFLEXNÍ FYZIOTERAPIE Centrace klíčových kloubů</vt:lpstr>
      <vt:lpstr>STRATEGIE REFLEXNÍ FYZIOTERAPIE Stabilizace lopatky</vt:lpstr>
      <vt:lpstr>STRATEGIE REFLEXNÍ FYZIOTERAPIE Aktivace bránice</vt:lpstr>
      <vt:lpstr>STRATEGIE REFLEXNÍ FYZIOTERAPIE Kontaktní dýchání</vt:lpstr>
      <vt:lpstr>STRATEGIE REFLEXNÍ FYZIOTERAPIE Stimulace reflexních zón</vt:lpstr>
      <vt:lpstr>PRAKTICKÉ POSTUPY REFLEXNÍ FYZIOTERAPIE – poloha na zádech</vt:lpstr>
      <vt:lpstr>PRAKTICKÉ POSTUPY REFLEXNÍ FYZIOTERAPIE – poloha na zádech</vt:lpstr>
      <vt:lpstr>PRAKTICKÉ POSTUPY REFLEXNÍ FYZIOTERAPIE – poloha na zádech</vt:lpstr>
      <vt:lpstr>PRAKTICKÉ POSTUPY REFLEXNÍ FYZIOTERAPIE – poloha na zádech</vt:lpstr>
      <vt:lpstr>PRAKTICKÉ POSTUPY REFLEXNÍ FYZIOTERAPIE – poloha na zádech</vt:lpstr>
      <vt:lpstr>PRAKTICKÉ POSTUPY REFLEXNÍ FYZIOTERAPIE – poloha na zádech</vt:lpstr>
      <vt:lpstr>PRAKTICKÉ POSTUPY REFLEXNÍ FYZIOTERAPIE – poloha na zádech</vt:lpstr>
      <vt:lpstr>PRAKTICKÉ POSTUPY REFLEXNÍ FYZIOTERAPIE – poloha na zádech</vt:lpstr>
      <vt:lpstr>PRAKTICKÉ POSTUPY REFLEXNÍ FYZIOTERAPIE – poloha na zádech</vt:lpstr>
      <vt:lpstr>PRAKTICKÉ POSTUPY REFLEXNÍ FYZIOTERAPIE – poloha na zádech</vt:lpstr>
      <vt:lpstr>PRAKTICKÉ POSTUPY REFLEXNÍ FYZIOTERAPIE – poloha na boku</vt:lpstr>
      <vt:lpstr>PRAKTICKÉ POSTUPY REFLEXNÍ FYZIOTERAPIE – poloha na boku</vt:lpstr>
      <vt:lpstr>PRAKTICKÉ POSTUPY REFLEXNÍ FYZIOTERAPIE – poloha na boku</vt:lpstr>
      <vt:lpstr>PRAKTICKÉ POSTUPY REFLEXNÍ FYZIOTERAPIE – poloha na boku</vt:lpstr>
    </vt:vector>
  </TitlesOfParts>
  <Company>MIC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fyzioterapie – propedeutika II Téma: Respirační fyzioterapie I</dc:title>
  <dc:creator>Mgr. Robert Vysoký</dc:creator>
  <cp:lastModifiedBy>Robert Vysoký</cp:lastModifiedBy>
  <cp:revision>131</cp:revision>
  <dcterms:created xsi:type="dcterms:W3CDTF">2012-05-02T16:25:22Z</dcterms:created>
  <dcterms:modified xsi:type="dcterms:W3CDTF">2018-02-27T11:49:36Z</dcterms:modified>
</cp:coreProperties>
</file>