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8" r:id="rId3"/>
    <p:sldId id="257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2" d="100"/>
          <a:sy n="72" d="100"/>
        </p:scale>
        <p:origin x="61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rgbClr val="C8C8C8">
              <a:alpha val="4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9/29/2017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defRPr sz="20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8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65000"/>
              <a:lumOff val="3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A8C99FA-0F7F-4B99-9040-B26DC571683C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t">
            <a:normAutofit/>
          </a:bodyPr>
          <a:lstStyle/>
          <a:p>
            <a:r>
              <a:rPr lang="cs-CZ" dirty="0"/>
              <a:t>Základy výživy ve sportu</a:t>
            </a:r>
            <a:br>
              <a:rPr lang="cs-CZ" dirty="0"/>
            </a:br>
            <a:br>
              <a:rPr lang="cs-CZ" dirty="0"/>
            </a:br>
            <a:r>
              <a:rPr lang="cs-CZ" sz="3200" dirty="0"/>
              <a:t>Podzim 2017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B1356CF0-C4CB-4812-9120-14A9269274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15" y="4670245"/>
            <a:ext cx="3362928" cy="1260771"/>
          </a:xfrm>
        </p:spPr>
        <p:txBody>
          <a:bodyPr>
            <a:normAutofit lnSpcReduction="10000"/>
          </a:bodyPr>
          <a:lstStyle/>
          <a:p>
            <a:r>
              <a:rPr lang="cs-CZ" dirty="0"/>
              <a:t>Mgr. Tomáš Hlinský</a:t>
            </a:r>
          </a:p>
          <a:p>
            <a:r>
              <a:rPr lang="cs-CZ" dirty="0"/>
              <a:t>Katedra podpory zdraví</a:t>
            </a:r>
          </a:p>
          <a:p>
            <a:r>
              <a:rPr lang="cs-CZ" dirty="0"/>
              <a:t>409389@mail.muni.cz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B8D4FAAB-0F12-4230-A9F5-A16B8A82AB68}"/>
              </a:ext>
            </a:extLst>
          </p:cNvPr>
          <p:cNvSpPr txBox="1">
            <a:spLocks/>
          </p:cNvSpPr>
          <p:nvPr/>
        </p:nvSpPr>
        <p:spPr>
          <a:xfrm>
            <a:off x="5950736" y="3678147"/>
            <a:ext cx="3362928" cy="2252869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200"/>
              </a:spcBef>
              <a:buClr>
                <a:schemeClr val="accent1"/>
              </a:buClr>
              <a:buFont typeface="Wingdings 2" pitchFamily="18" charset="2"/>
              <a:buNone/>
              <a:defRPr sz="2200" kern="1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2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250"/>
              </a:spcBef>
              <a:spcAft>
                <a:spcPts val="250"/>
              </a:spcAft>
              <a:buClr>
                <a:schemeClr val="accent1"/>
              </a:buClr>
              <a:buFont typeface="Wingdings 2" pitchFamily="18" charset="2"/>
              <a:buNone/>
              <a:defRPr sz="2000" kern="120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Konzultační hodiny:</a:t>
            </a:r>
          </a:p>
          <a:p>
            <a:r>
              <a:rPr lang="cs-CZ" dirty="0"/>
              <a:t>Úterý 11:00-12:00</a:t>
            </a:r>
          </a:p>
          <a:p>
            <a:r>
              <a:rPr lang="cs-CZ" dirty="0"/>
              <a:t>Středa 9:00-11:00</a:t>
            </a:r>
          </a:p>
          <a:p>
            <a:r>
              <a:rPr lang="cs-CZ" dirty="0"/>
              <a:t>Pátek po domluvě.</a:t>
            </a:r>
          </a:p>
          <a:p>
            <a:r>
              <a:rPr lang="cs-CZ" dirty="0"/>
              <a:t>Místnost č. 219</a:t>
            </a:r>
          </a:p>
        </p:txBody>
      </p:sp>
    </p:spTree>
    <p:extLst>
      <p:ext uri="{BB962C8B-B14F-4D97-AF65-F5344CB8AC3E}">
        <p14:creationId xmlns:p14="http://schemas.microsoft.com/office/powerpoint/2010/main" val="12933125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7FC209-9463-4AEA-AE2D-3A5D21CD5F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Osnova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EEA1BC1D-7D24-4BD5-8B84-3E2315706C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60879" y="746661"/>
            <a:ext cx="7315200" cy="5318579"/>
          </a:xfrm>
        </p:spPr>
        <p:txBody>
          <a:bodyPr anchor="t">
            <a:normAutofit/>
          </a:bodyPr>
          <a:lstStyle/>
          <a:p>
            <a:r>
              <a:rPr lang="cs-CZ" dirty="0"/>
              <a:t>1. Základní pojmy o výživě. </a:t>
            </a:r>
          </a:p>
          <a:p>
            <a:r>
              <a:rPr lang="cs-CZ" dirty="0"/>
              <a:t>2. Energetická bilance. </a:t>
            </a:r>
          </a:p>
          <a:p>
            <a:r>
              <a:rPr lang="cs-CZ" dirty="0"/>
              <a:t>3. Sacharidy. </a:t>
            </a:r>
          </a:p>
          <a:p>
            <a:r>
              <a:rPr lang="cs-CZ" dirty="0"/>
              <a:t>4. Proteiny. </a:t>
            </a:r>
          </a:p>
          <a:p>
            <a:r>
              <a:rPr lang="cs-CZ" dirty="0"/>
              <a:t>5. Tuky. </a:t>
            </a:r>
          </a:p>
          <a:p>
            <a:r>
              <a:rPr lang="cs-CZ" dirty="0"/>
              <a:t>6. Vitaminy. </a:t>
            </a:r>
          </a:p>
          <a:p>
            <a:r>
              <a:rPr lang="cs-CZ" dirty="0"/>
              <a:t>7. Minerální látky. </a:t>
            </a:r>
          </a:p>
          <a:p>
            <a:r>
              <a:rPr lang="cs-CZ" dirty="0"/>
              <a:t>8. Voda, tekutinová bilance. </a:t>
            </a:r>
          </a:p>
          <a:p>
            <a:r>
              <a:rPr lang="cs-CZ" dirty="0"/>
              <a:t>9. Sportovní výživa. </a:t>
            </a:r>
          </a:p>
          <a:p>
            <a:r>
              <a:rPr lang="cs-CZ" dirty="0"/>
              <a:t>10. Suplementy. </a:t>
            </a:r>
          </a:p>
          <a:p>
            <a:r>
              <a:rPr lang="cs-CZ" dirty="0"/>
              <a:t>11. Výživa před, během a po výkonu. </a:t>
            </a:r>
          </a:p>
          <a:p>
            <a:r>
              <a:rPr lang="cs-CZ" dirty="0"/>
              <a:t>12. Výživa v silových a vytrvalostních sportech.</a:t>
            </a:r>
          </a:p>
        </p:txBody>
      </p:sp>
    </p:spTree>
    <p:extLst>
      <p:ext uri="{BB962C8B-B14F-4D97-AF65-F5344CB8AC3E}">
        <p14:creationId xmlns:p14="http://schemas.microsoft.com/office/powerpoint/2010/main" val="4459715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E20301B-B239-46B0-BA4D-89B8B8A279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Výukové metody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3D1B6BE5-34CE-4400-9E99-ED9AF8B04EA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Teoretické znalosti studenti získají na přednášce. </a:t>
            </a:r>
          </a:p>
          <a:p>
            <a:r>
              <a:rPr lang="cs-CZ" dirty="0"/>
              <a:t>Poznatky aplikují v rámci praktických úkolů na seminářích. </a:t>
            </a:r>
          </a:p>
          <a:p>
            <a:r>
              <a:rPr lang="cs-CZ" dirty="0"/>
              <a:t>Práce s nutričním programem, analýza kazuistik. </a:t>
            </a:r>
          </a:p>
          <a:p>
            <a:r>
              <a:rPr lang="cs-CZ" dirty="0"/>
              <a:t>Práce s odbornými články.</a:t>
            </a:r>
          </a:p>
        </p:txBody>
      </p:sp>
    </p:spTree>
    <p:extLst>
      <p:ext uri="{BB962C8B-B14F-4D97-AF65-F5344CB8AC3E}">
        <p14:creationId xmlns:p14="http://schemas.microsoft.com/office/powerpoint/2010/main" val="346905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4E72F9-0D2E-4789-8035-19FA02A2E7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t"/>
          <a:lstStyle/>
          <a:p>
            <a:r>
              <a:rPr lang="cs-CZ" dirty="0"/>
              <a:t>Metody hodnocení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9AC28F-35DF-4E15-B96C-F9C14A0D3F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r>
              <a:rPr lang="cs-CZ" dirty="0"/>
              <a:t>Docházka na seminářích (povoleny </a:t>
            </a:r>
            <a:r>
              <a:rPr lang="cs-CZ" b="1" dirty="0"/>
              <a:t>2 omluvené neúčasti</a:t>
            </a:r>
            <a:r>
              <a:rPr lang="cs-CZ" dirty="0"/>
              <a:t>) </a:t>
            </a:r>
          </a:p>
          <a:p>
            <a:r>
              <a:rPr lang="cs-CZ" b="1" dirty="0"/>
              <a:t>4 průběžné testy </a:t>
            </a:r>
            <a:r>
              <a:rPr lang="cs-CZ" dirty="0"/>
              <a:t>na témata z předcházejí výuky </a:t>
            </a:r>
            <a:r>
              <a:rPr lang="cs-CZ" b="1" dirty="0"/>
              <a:t>ve 3., 6. a 9. a 12. týdnu výuky</a:t>
            </a:r>
            <a:r>
              <a:rPr lang="cs-CZ" dirty="0"/>
              <a:t> (k postupu ke ZK minimální průměrná úspěšnost ze všech testů - </a:t>
            </a:r>
            <a:r>
              <a:rPr lang="cs-CZ" b="1" dirty="0"/>
              <a:t>75 %</a:t>
            </a:r>
            <a:r>
              <a:rPr lang="cs-CZ" dirty="0"/>
              <a:t>), 1 náhradní termín (v případě omluvené neúčasti na některém z průběžných testů) v zápočtovém týdnu; </a:t>
            </a:r>
            <a:r>
              <a:rPr lang="cs-CZ" b="1" dirty="0"/>
              <a:t>opravné testy nejsou</a:t>
            </a:r>
            <a:r>
              <a:rPr lang="cs-CZ" dirty="0"/>
              <a:t>.</a:t>
            </a:r>
          </a:p>
          <a:p>
            <a:r>
              <a:rPr lang="cs-CZ" dirty="0"/>
              <a:t>Plnění zadaných domácích cvičení.</a:t>
            </a:r>
          </a:p>
          <a:p>
            <a:r>
              <a:rPr lang="cs-CZ" b="1" dirty="0"/>
              <a:t>Zkouška písemná </a:t>
            </a:r>
            <a:r>
              <a:rPr lang="cs-CZ" dirty="0"/>
              <a:t>- test na PC ve zkouškovém období, 50 otázek (50 bodů) hodnocení (body): A - 50-46; B - 45-41; C - 40-36; D - 35-31; E - 30-26; F - 25 a méně</a:t>
            </a:r>
          </a:p>
        </p:txBody>
      </p:sp>
    </p:spTree>
    <p:extLst>
      <p:ext uri="{BB962C8B-B14F-4D97-AF65-F5344CB8AC3E}">
        <p14:creationId xmlns:p14="http://schemas.microsoft.com/office/powerpoint/2010/main" val="1139339138"/>
      </p:ext>
    </p:extLst>
  </p:cSld>
  <p:clrMapOvr>
    <a:masterClrMapping/>
  </p:clrMapOvr>
</p:sld>
</file>

<file path=ppt/theme/theme1.xml><?xml version="1.0" encoding="utf-8"?>
<a:theme xmlns:a="http://schemas.openxmlformats.org/drawingml/2006/main" name="Rámeček">
  <a:themeElements>
    <a:clrScheme name="Frame">
      <a:dk1>
        <a:srgbClr val="000000"/>
      </a:dk1>
      <a:lt1>
        <a:srgbClr val="FFFFFF"/>
      </a:lt1>
      <a:dk2>
        <a:srgbClr val="545454"/>
      </a:dk2>
      <a:lt2>
        <a:srgbClr val="BFBFBF"/>
      </a:lt2>
      <a:accent1>
        <a:srgbClr val="40BAD2"/>
      </a:accent1>
      <a:accent2>
        <a:srgbClr val="FAB900"/>
      </a:accent2>
      <a:accent3>
        <a:srgbClr val="90BB23"/>
      </a:accent3>
      <a:accent4>
        <a:srgbClr val="EE7008"/>
      </a:accent4>
      <a:accent5>
        <a:srgbClr val="1AB39F"/>
      </a:accent5>
      <a:accent6>
        <a:srgbClr val="D5393D"/>
      </a:accent6>
      <a:hlink>
        <a:srgbClr val="90BB23"/>
      </a:hlink>
      <a:folHlink>
        <a:srgbClr val="EE7008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629A0216-3BBD-45C0-B63F-2683BEA18F6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Rámeček</Template>
  <TotalTime>17</TotalTime>
  <Words>251</Words>
  <Application>Microsoft Office PowerPoint</Application>
  <PresentationFormat>Širokoúhlá obrazovka</PresentationFormat>
  <Paragraphs>32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Corbel</vt:lpstr>
      <vt:lpstr>Wingdings 2</vt:lpstr>
      <vt:lpstr>Rámeček</vt:lpstr>
      <vt:lpstr>Základy výživy ve sportu  Podzim 2017</vt:lpstr>
      <vt:lpstr>Osnova</vt:lpstr>
      <vt:lpstr>Výukové metody</vt:lpstr>
      <vt:lpstr>Metody hodnocení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výživy ve sportu  Podzim 2017</dc:title>
  <dc:creator>Tomáš Hlinský</dc:creator>
  <cp:lastModifiedBy>Tomáš Hlinský</cp:lastModifiedBy>
  <cp:revision>4</cp:revision>
  <dcterms:created xsi:type="dcterms:W3CDTF">2017-09-24T17:54:15Z</dcterms:created>
  <dcterms:modified xsi:type="dcterms:W3CDTF">2017-09-29T07:24:44Z</dcterms:modified>
</cp:coreProperties>
</file>