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1" r:id="rId2"/>
  </p:sldMasterIdLst>
  <p:notesMasterIdLst>
    <p:notesMasterId r:id="rId39"/>
  </p:notesMasterIdLst>
  <p:sldIdLst>
    <p:sldId id="256" r:id="rId3"/>
    <p:sldId id="269" r:id="rId4"/>
    <p:sldId id="271" r:id="rId5"/>
    <p:sldId id="273" r:id="rId6"/>
    <p:sldId id="270" r:id="rId7"/>
    <p:sldId id="275" r:id="rId8"/>
    <p:sldId id="276" r:id="rId9"/>
    <p:sldId id="310" r:id="rId10"/>
    <p:sldId id="308" r:id="rId11"/>
    <p:sldId id="309" r:id="rId12"/>
    <p:sldId id="311" r:id="rId13"/>
    <p:sldId id="277" r:id="rId14"/>
    <p:sldId id="278" r:id="rId15"/>
    <p:sldId id="279" r:id="rId16"/>
    <p:sldId id="287" r:id="rId17"/>
    <p:sldId id="288" r:id="rId18"/>
    <p:sldId id="304" r:id="rId19"/>
    <p:sldId id="303" r:id="rId20"/>
    <p:sldId id="293" r:id="rId21"/>
    <p:sldId id="289" r:id="rId22"/>
    <p:sldId id="306" r:id="rId23"/>
    <p:sldId id="290" r:id="rId24"/>
    <p:sldId id="291" r:id="rId25"/>
    <p:sldId id="300" r:id="rId26"/>
    <p:sldId id="305" r:id="rId27"/>
    <p:sldId id="302" r:id="rId28"/>
    <p:sldId id="292" r:id="rId29"/>
    <p:sldId id="286" r:id="rId30"/>
    <p:sldId id="263" r:id="rId31"/>
    <p:sldId id="294" r:id="rId32"/>
    <p:sldId id="296" r:id="rId33"/>
    <p:sldId id="283" r:id="rId34"/>
    <p:sldId id="295" r:id="rId35"/>
    <p:sldId id="297" r:id="rId36"/>
    <p:sldId id="307" r:id="rId37"/>
    <p:sldId id="299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B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A41EC-DE05-4E7F-8C50-4A8469798784}" type="datetimeFigureOut">
              <a:rPr lang="cs-CZ" smtClean="0"/>
              <a:t>24.04.2018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8FCBE-B84B-4367-9AC2-45E6F3BD40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47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8FCBE-B84B-4367-9AC2-45E6F3BD406D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1955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8FCBE-B84B-4367-9AC2-45E6F3BD406D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7863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8FCBE-B84B-4367-9AC2-45E6F3BD406D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186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8FCBE-B84B-4367-9AC2-45E6F3BD406D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1038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24.04.2018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1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24.04.2018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100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24.04.2018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4933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501" y="1449148"/>
            <a:ext cx="7929000" cy="2971051"/>
          </a:xfrm>
        </p:spPr>
        <p:txBody>
          <a:bodyPr/>
          <a:lstStyle>
            <a:lvl1pPr>
              <a:defRPr sz="405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501" y="5280847"/>
            <a:ext cx="7929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24.04.2018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1865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447188"/>
            <a:ext cx="7928999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34" y="2222287"/>
            <a:ext cx="7915931" cy="36365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24.04.2018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881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2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2951396"/>
            <a:ext cx="7921064" cy="1468800"/>
          </a:xfrm>
        </p:spPr>
        <p:txBody>
          <a:bodyPr anchor="b"/>
          <a:lstStyle>
            <a:lvl1pPr algn="r">
              <a:defRPr sz="36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5281202"/>
            <a:ext cx="7921064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24.04.2018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9024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034" y="2222288"/>
            <a:ext cx="3889405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62" y="2222287"/>
            <a:ext cx="3895937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24.04.2018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010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046" y="2174875"/>
            <a:ext cx="389239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47" y="2751139"/>
            <a:ext cx="3892392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62" y="2174875"/>
            <a:ext cx="389593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62" y="2751139"/>
            <a:ext cx="3895937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24.04.2018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95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24.04.2018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206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24.04.2018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750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4" y="446088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4" y="446088"/>
            <a:ext cx="2660650" cy="1618396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446089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4" y="2260739"/>
            <a:ext cx="2660650" cy="360031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24.04.2018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782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24.04.2018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962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46" y="727523"/>
            <a:ext cx="3639741" cy="1617163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0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046" y="2344684"/>
            <a:ext cx="3639741" cy="3516365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8" y="6041363"/>
            <a:ext cx="732659" cy="365125"/>
          </a:xfrm>
        </p:spPr>
        <p:txBody>
          <a:bodyPr/>
          <a:lstStyle/>
          <a:p>
            <a:fld id="{BCEBB874-0412-4D27-89EA-F88CAE2018DF}" type="datetimeFigureOut">
              <a:rPr lang="cs-CZ" smtClean="0"/>
              <a:t>24.04.2018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3"/>
            <a:ext cx="247156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9"/>
            <a:ext cx="796616" cy="490599"/>
          </a:xfrm>
        </p:spPr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01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4800600"/>
            <a:ext cx="7921064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7500" y="5367338"/>
            <a:ext cx="7921064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24.04.2018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1804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73773" y="1081456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239" y="1238502"/>
            <a:ext cx="4420380" cy="2645912"/>
          </a:xfrm>
        </p:spPr>
        <p:txBody>
          <a:bodyPr anchor="b"/>
          <a:lstStyle>
            <a:lvl1pPr algn="l">
              <a:defRPr sz="315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893" y="4443681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680982" y="1081457"/>
            <a:ext cx="28575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24.04.2018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1792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4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7" y="2435958"/>
            <a:ext cx="3286891" cy="2007789"/>
          </a:xfrm>
        </p:spPr>
        <p:txBody>
          <a:bodyPr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7000" y="2286001"/>
            <a:ext cx="3660225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24.04.2018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167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24.04.2018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698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9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6" y="586171"/>
            <a:ext cx="1871093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501" y="446089"/>
            <a:ext cx="4958655" cy="5414962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24.04.2018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106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24.04.2018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3022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24.04.2018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0200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24.04.2018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674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24.04.2018</a:t>
            </a:fld>
            <a:endParaRPr lang="cs-C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78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24.04.2018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44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24.04.2018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403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24.04.2018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4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BEE3BEC-8442-4682-8056-02037FA033E1}" type="datetimeFigureOut">
              <a:rPr lang="cs-CZ" smtClean="0"/>
              <a:t>24.04.2018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554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500" y="447188"/>
            <a:ext cx="7928999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2184402"/>
            <a:ext cx="7922464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636" y="6041363"/>
            <a:ext cx="648324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0969" y="6041363"/>
            <a:ext cx="100778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fld id="{BCEBB874-0412-4D27-89EA-F88CAE2018DF}" type="datetimeFigureOut">
              <a:rPr lang="cs-CZ" smtClean="0"/>
              <a:t>24.04.2018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8749" y="5915889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1500">
                <a:solidFill>
                  <a:schemeClr val="accent1"/>
                </a:solidFill>
              </a:defRPr>
            </a:lvl1pPr>
          </a:lstStyle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5102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txStyles>
    <p:titleStyle>
      <a:lvl1pPr algn="l" defTabSz="342900" rtl="0" eaLnBrk="1" latinLnBrk="0" hangingPunct="1">
        <a:spcBef>
          <a:spcPct val="0"/>
        </a:spcBef>
        <a:buNone/>
        <a:defRPr sz="3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27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13" Type="http://schemas.openxmlformats.org/officeDocument/2006/relationships/image" Target="../media/image43.jpeg"/><Relationship Id="rId3" Type="http://schemas.openxmlformats.org/officeDocument/2006/relationships/image" Target="../media/image33.jp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6.jpeg"/><Relationship Id="rId3" Type="http://schemas.openxmlformats.org/officeDocument/2006/relationships/image" Target="../media/image32.jpg"/><Relationship Id="rId7" Type="http://schemas.openxmlformats.org/officeDocument/2006/relationships/image" Target="../media/image38.jpg"/><Relationship Id="rId12" Type="http://schemas.openxmlformats.org/officeDocument/2006/relationships/image" Target="../media/image4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11" Type="http://schemas.openxmlformats.org/officeDocument/2006/relationships/image" Target="../media/image43.jpeg"/><Relationship Id="rId5" Type="http://schemas.openxmlformats.org/officeDocument/2006/relationships/image" Target="../media/image34.jpeg"/><Relationship Id="rId15" Type="http://schemas.openxmlformats.org/officeDocument/2006/relationships/image" Target="../media/image44.jpeg"/><Relationship Id="rId10" Type="http://schemas.openxmlformats.org/officeDocument/2006/relationships/image" Target="../media/image42.jpeg"/><Relationship Id="rId4" Type="http://schemas.openxmlformats.org/officeDocument/2006/relationships/image" Target="../media/image33.jpg"/><Relationship Id="rId9" Type="http://schemas.openxmlformats.org/officeDocument/2006/relationships/image" Target="../media/image41.jpeg"/><Relationship Id="rId1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1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jpeg"/><Relationship Id="rId5" Type="http://schemas.openxmlformats.org/officeDocument/2006/relationships/image" Target="../media/image44.jpe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66.jpeg"/><Relationship Id="rId7" Type="http://schemas.openxmlformats.org/officeDocument/2006/relationships/image" Target="../media/image47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jpeg"/><Relationship Id="rId4" Type="http://schemas.openxmlformats.org/officeDocument/2006/relationships/image" Target="../media/image67.png"/><Relationship Id="rId9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ABCD_AIS_2015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4218784"/>
          </a:xfrm>
        </p:spPr>
        <p:txBody>
          <a:bodyPr anchor="t">
            <a:normAutofit/>
          </a:bodyPr>
          <a:lstStyle/>
          <a:p>
            <a:r>
              <a:rPr lang="cs-CZ" dirty="0"/>
              <a:t>Doplňky stravy</a:t>
            </a:r>
            <a:br>
              <a:rPr lang="cs-CZ" dirty="0"/>
            </a:br>
            <a:br>
              <a:rPr lang="cs-CZ" dirty="0"/>
            </a:br>
            <a:br>
              <a:rPr lang="cs-CZ" sz="2400" dirty="0"/>
            </a:br>
            <a:br>
              <a:rPr lang="cs-CZ" sz="2400" dirty="0"/>
            </a:br>
            <a:br>
              <a:rPr lang="cs-CZ" sz="2400" dirty="0"/>
            </a:br>
            <a:br>
              <a:rPr lang="cs-CZ" sz="2400" dirty="0"/>
            </a:br>
            <a:r>
              <a:rPr lang="cs-CZ" sz="2400" dirty="0"/>
              <a:t>Odborná evidence doplňků stravy – </a:t>
            </a:r>
            <a:r>
              <a:rPr lang="cs-CZ" sz="2400" dirty="0" err="1"/>
              <a:t>ergogenní</a:t>
            </a:r>
            <a:r>
              <a:rPr lang="cs-CZ" sz="2400" dirty="0"/>
              <a:t> vliv a účinnost, legislativa a bezpečnost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948264" y="5229200"/>
            <a:ext cx="2267744" cy="9144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40BAD2"/>
                </a:solidFill>
              </a:rPr>
              <a:t>Mgr. Tomáš Hlinský</a:t>
            </a:r>
          </a:p>
          <a:p>
            <a:r>
              <a:rPr lang="cs-CZ" sz="1300" dirty="0">
                <a:solidFill>
                  <a:srgbClr val="40BAD2"/>
                </a:solidFill>
              </a:rPr>
              <a:t>MU – Katedra podpory zdraví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A111EB2-58C9-40A4-8FEF-4B8D760145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808527"/>
            <a:ext cx="1897159" cy="196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5942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83088"/>
            <a:ext cx="2542964" cy="460118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1951" y="972656"/>
            <a:ext cx="5486400" cy="5552688"/>
          </a:xfrm>
        </p:spPr>
        <p:txBody>
          <a:bodyPr anchor="t">
            <a:normAutofit/>
          </a:bodyPr>
          <a:lstStyle/>
          <a:p>
            <a:r>
              <a:rPr lang="cs-CZ" dirty="0" err="1"/>
              <a:t>Glukany</a:t>
            </a:r>
            <a:endParaRPr lang="cs-CZ" dirty="0"/>
          </a:p>
          <a:p>
            <a:pPr lvl="1"/>
            <a:r>
              <a:rPr lang="cs-CZ" dirty="0"/>
              <a:t>Látky vyskytující se ve vyšších koncentracích v houbách.</a:t>
            </a:r>
          </a:p>
          <a:p>
            <a:pPr lvl="1"/>
            <a:r>
              <a:rPr lang="cs-CZ" b="1" dirty="0"/>
              <a:t>Mají </a:t>
            </a:r>
            <a:r>
              <a:rPr lang="cs-CZ" b="1" dirty="0" err="1"/>
              <a:t>imunostimulační</a:t>
            </a:r>
            <a:r>
              <a:rPr lang="cs-CZ" b="1" dirty="0"/>
              <a:t> efekt.</a:t>
            </a:r>
          </a:p>
          <a:p>
            <a:pPr lvl="1"/>
            <a:r>
              <a:rPr lang="cs-CZ" dirty="0"/>
              <a:t>Vzhledem k tomu, že se jedná o rostlinnou bioaktivní látku, je těžké určit DDD.</a:t>
            </a:r>
          </a:p>
          <a:p>
            <a:r>
              <a:rPr lang="cs-CZ" dirty="0"/>
              <a:t>Komplex dietárních nukleotidů, peptidů, esenciálních aminokyselin, vitaminů a minerálních látek</a:t>
            </a:r>
          </a:p>
          <a:p>
            <a:pPr lvl="1"/>
            <a:r>
              <a:rPr lang="cs-CZ" dirty="0"/>
              <a:t>Československý výrobní patent pro komplex látek s </a:t>
            </a:r>
            <a:r>
              <a:rPr lang="cs-CZ" b="1" dirty="0" err="1"/>
              <a:t>imunostimulačním</a:t>
            </a:r>
            <a:r>
              <a:rPr lang="cs-CZ" b="1" dirty="0"/>
              <a:t> efektem</a:t>
            </a:r>
            <a:r>
              <a:rPr lang="cs-CZ" dirty="0"/>
              <a:t>.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F9A2865D-A14A-4CC8-A178-F56A2E6D5E86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Suplementy se zdravotním efektem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C916352-FC41-4EFF-9AE7-8CF6540ABDD7}"/>
              </a:ext>
            </a:extLst>
          </p:cNvPr>
          <p:cNvSpPr txBox="1"/>
          <p:nvPr/>
        </p:nvSpPr>
        <p:spPr>
          <a:xfrm>
            <a:off x="0" y="6069182"/>
            <a:ext cx="7199407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</a:t>
            </a: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Ruthes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(2014) - </a:t>
            </a: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d-Glucans from edible mushrooms: A review on the extraction, purification and chemical characterization approaches</a:t>
            </a:r>
            <a:endParaRPr lang="cs-CZ" sz="1000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Mikrobiologický ústav Akademie věd ČR</a:t>
            </a:r>
          </a:p>
        </p:txBody>
      </p:sp>
      <p:pic>
        <p:nvPicPr>
          <p:cNvPr id="8" name="Obrázek 7" descr="Obsah obrázku jídlo, interiér&#10;&#10;Popis vygenerován s velmi vysokou mírou spolehlivosti">
            <a:extLst>
              <a:ext uri="{FF2B5EF4-FFF2-40B4-BE49-F238E27FC236}">
                <a16:creationId xmlns:a16="http://schemas.microsoft.com/office/drawing/2014/main" id="{8C9851E9-EBC9-4B0F-B2B2-84EE281B93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12877" r="26375"/>
          <a:stretch/>
        </p:blipFill>
        <p:spPr>
          <a:xfrm>
            <a:off x="6660232" y="3976846"/>
            <a:ext cx="1588624" cy="209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4942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83088"/>
            <a:ext cx="2542964" cy="460118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1951" y="972656"/>
            <a:ext cx="5486400" cy="5552688"/>
          </a:xfrm>
        </p:spPr>
        <p:txBody>
          <a:bodyPr anchor="t">
            <a:normAutofit/>
          </a:bodyPr>
          <a:lstStyle/>
          <a:p>
            <a:r>
              <a:rPr lang="cs-CZ" dirty="0"/>
              <a:t>Glukosamin a kloubní výživa</a:t>
            </a:r>
          </a:p>
          <a:p>
            <a:pPr lvl="1"/>
            <a:r>
              <a:rPr lang="cs-CZ" b="1" dirty="0"/>
              <a:t>Nebyl zjištěn přímý vliv na zdraví kloubů </a:t>
            </a:r>
            <a:r>
              <a:rPr lang="cs-CZ" dirty="0"/>
              <a:t>a pozitivní vliv v prevenci artrózy či její léčby studiemi.</a:t>
            </a:r>
          </a:p>
          <a:p>
            <a:pPr lvl="1"/>
            <a:r>
              <a:rPr lang="cs-CZ" dirty="0"/>
              <a:t>Na kvalitu chrupavek má zásadní vliv dostatečný přísun zejména </a:t>
            </a:r>
            <a:r>
              <a:rPr lang="cs-CZ" b="1" dirty="0"/>
              <a:t>vitaminu C a bílkovin </a:t>
            </a:r>
            <a:r>
              <a:rPr lang="cs-CZ" dirty="0"/>
              <a:t>potřebných pro syntézu kolagenu.</a:t>
            </a:r>
          </a:p>
          <a:p>
            <a:pPr lvl="1"/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F9A2865D-A14A-4CC8-A178-F56A2E6D5E86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Suplementy se zdravotním efektem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C916352-FC41-4EFF-9AE7-8CF6540ABDD7}"/>
              </a:ext>
            </a:extLst>
          </p:cNvPr>
          <p:cNvSpPr txBox="1"/>
          <p:nvPr/>
        </p:nvSpPr>
        <p:spPr>
          <a:xfrm>
            <a:off x="0" y="6069182"/>
            <a:ext cx="8820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</a:t>
            </a: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Bernhardt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(2016) - </a:t>
            </a: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Joint health: What degree of evidence is necessary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to support health claims for food supplements,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taking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glucosamine as an example?</a:t>
            </a:r>
            <a:endParaRPr lang="cs-CZ" sz="1000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Henrotin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(2013) – </a:t>
            </a: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Physiological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effects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of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oral glukosamine on joint </a:t>
            </a: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health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: </a:t>
            </a: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current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status and </a:t>
            </a: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consensus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on </a:t>
            </a: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future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research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priorities</a:t>
            </a:r>
            <a:endParaRPr lang="cs-CZ" sz="1000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</a:p>
        </p:txBody>
      </p:sp>
      <p:pic>
        <p:nvPicPr>
          <p:cNvPr id="6" name="Obrázek 5" descr="Obsah obrázku interiér, nástroj&#10;&#10;Popis vygenerován s vysokou mírou spolehlivosti">
            <a:extLst>
              <a:ext uri="{FF2B5EF4-FFF2-40B4-BE49-F238E27FC236}">
                <a16:creationId xmlns:a16="http://schemas.microsoft.com/office/drawing/2014/main" id="{C73A571E-7219-4919-AF2C-DFAF38247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709562"/>
            <a:ext cx="1374126" cy="30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0331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strength.com/images/partners/crossfit-13.jpg">
            <a:extLst>
              <a:ext uri="{FF2B5EF4-FFF2-40B4-BE49-F238E27FC236}">
                <a16:creationId xmlns:a16="http://schemas.microsoft.com/office/drawing/2014/main" id="{9CA04CC0-2198-432F-8F74-0DEA14F3A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05077"/>
            <a:ext cx="3348794" cy="223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BE7154C-FFCE-4DF0-BDD5-ED400D2F8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cs-CZ" b="1" dirty="0"/>
              <a:t>Suplementy obsahující makro a mikronutrienty</a:t>
            </a:r>
          </a:p>
          <a:p>
            <a:r>
              <a:rPr lang="cs-CZ" dirty="0"/>
              <a:t>Specializované produkty poskytující nutrienty v situacích jejich zvýšené potřeby a omezené možnosti jejich konzumace běžnými potravinami.</a:t>
            </a:r>
          </a:p>
          <a:p>
            <a:pPr lvl="1"/>
            <a:r>
              <a:rPr lang="cs-CZ" dirty="0"/>
              <a:t>Přísun E substrátů.</a:t>
            </a:r>
          </a:p>
          <a:p>
            <a:pPr lvl="1"/>
            <a:r>
              <a:rPr lang="cs-CZ" dirty="0"/>
              <a:t>Podpora regenerace.</a:t>
            </a:r>
          </a:p>
          <a:p>
            <a:pPr lvl="1"/>
            <a:r>
              <a:rPr lang="cs-CZ" dirty="0"/>
              <a:t>Podpora svalového růstu.</a:t>
            </a:r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Sportovní potraviny</a:t>
            </a:r>
          </a:p>
        </p:txBody>
      </p:sp>
      <p:pic>
        <p:nvPicPr>
          <p:cNvPr id="7" name="Picture 6" descr="http://www.nessi-sport.pl/assets/images/blog-photo/57/biegi-dla-twardzieli-610-ultramaraton-wokol-mont-blanc_00.jpg">
            <a:extLst>
              <a:ext uri="{FF2B5EF4-FFF2-40B4-BE49-F238E27FC236}">
                <a16:creationId xmlns:a16="http://schemas.microsoft.com/office/drawing/2014/main" id="{94376802-1D4F-4333-89EC-36677C9C4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1" y="5181491"/>
            <a:ext cx="3168352" cy="168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g.blesk.cz/img/2/i_article/2026854_sport-cyklistika-tour-de-france-jidlo.jpg">
            <a:extLst>
              <a:ext uri="{FF2B5EF4-FFF2-40B4-BE49-F238E27FC236}">
                <a16:creationId xmlns:a16="http://schemas.microsoft.com/office/drawing/2014/main" id="{1C610513-E77A-4407-BB10-54115CC23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35829"/>
            <a:ext cx="3385220" cy="202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42122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BE7154C-FFCE-4DF0-BDD5-ED400D2F8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-99392"/>
            <a:ext cx="5486400" cy="51206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3200" dirty="0"/>
              <a:t>Nutriční podpora sportovce před, během a po výkonu.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Sportovní potraviny</a:t>
            </a:r>
          </a:p>
        </p:txBody>
      </p:sp>
      <p:pic>
        <p:nvPicPr>
          <p:cNvPr id="6" name="Obrázek 5" descr="Obsah obrázku tráva, exteriér, osoba, obloha&#10;&#10;Popis vygenerován s velmi vysokou mírou spolehlivosti">
            <a:extLst>
              <a:ext uri="{FF2B5EF4-FFF2-40B4-BE49-F238E27FC236}">
                <a16:creationId xmlns:a16="http://schemas.microsoft.com/office/drawing/2014/main" id="{7693524E-AF48-44A5-B385-7C4D8421C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483" y="3933056"/>
            <a:ext cx="404812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323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BE7154C-FFCE-4DF0-BDD5-ED400D2F8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cs-CZ" dirty="0"/>
              <a:t>Sportovní gely</a:t>
            </a:r>
          </a:p>
          <a:p>
            <a:pPr lvl="1"/>
            <a:r>
              <a:rPr lang="cs-CZ" dirty="0"/>
              <a:t>20-30 g S</a:t>
            </a:r>
          </a:p>
          <a:p>
            <a:pPr lvl="1"/>
            <a:r>
              <a:rPr lang="cs-CZ" dirty="0"/>
              <a:t>50-90 g balení</a:t>
            </a:r>
          </a:p>
          <a:p>
            <a:pPr lvl="1"/>
            <a:r>
              <a:rPr lang="cs-CZ" dirty="0"/>
              <a:t>20-75,- Kč</a:t>
            </a:r>
          </a:p>
          <a:p>
            <a:pPr lvl="1"/>
            <a:r>
              <a:rPr lang="cs-CZ" dirty="0"/>
              <a:t>Kombinace S</a:t>
            </a:r>
          </a:p>
          <a:p>
            <a:pPr lvl="1"/>
            <a:r>
              <a:rPr lang="cs-CZ" dirty="0"/>
              <a:t>Často v kombinaci s kofeinem a dalšími látkami (beta-alanin, </a:t>
            </a:r>
            <a:r>
              <a:rPr lang="cs-CZ" dirty="0" err="1"/>
              <a:t>taurin</a:t>
            </a:r>
            <a:r>
              <a:rPr lang="cs-CZ" dirty="0"/>
              <a:t> atp.)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Sportovní potraviny</a:t>
            </a:r>
          </a:p>
          <a:p>
            <a:pPr algn="ctr"/>
            <a:r>
              <a:rPr lang="cs-CZ" sz="1400" dirty="0">
                <a:solidFill>
                  <a:srgbClr val="40BAD2"/>
                </a:solidFill>
              </a:rPr>
              <a:t>Sacharidové doplňky</a:t>
            </a:r>
          </a:p>
        </p:txBody>
      </p:sp>
      <p:pic>
        <p:nvPicPr>
          <p:cNvPr id="6" name="Obrázek 5" descr="Obsah obrázku věc&#10;&#10;Popis vygenerován s vysokou mírou spolehlivosti">
            <a:extLst>
              <a:ext uri="{FF2B5EF4-FFF2-40B4-BE49-F238E27FC236}">
                <a16:creationId xmlns:a16="http://schemas.microsoft.com/office/drawing/2014/main" id="{CC5F4320-B59F-4A16-8AC8-5494B3FA7F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149" y="4003047"/>
            <a:ext cx="1321779" cy="1981701"/>
          </a:xfrm>
          <a:prstGeom prst="rect">
            <a:avLst/>
          </a:prstGeom>
        </p:spPr>
      </p:pic>
      <p:sp>
        <p:nvSpPr>
          <p:cNvPr id="10" name="Zástupný symbol pro obsah 4">
            <a:extLst>
              <a:ext uri="{FF2B5EF4-FFF2-40B4-BE49-F238E27FC236}">
                <a16:creationId xmlns:a16="http://schemas.microsoft.com/office/drawing/2014/main" id="{7F2035E6-9FD0-4559-A757-8143AEDA4922}"/>
              </a:ext>
            </a:extLst>
          </p:cNvPr>
          <p:cNvSpPr txBox="1">
            <a:spLocks/>
          </p:cNvSpPr>
          <p:nvPr/>
        </p:nvSpPr>
        <p:spPr>
          <a:xfrm>
            <a:off x="4554252" y="3164701"/>
            <a:ext cx="4180275" cy="51206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Ovocné kapsičky</a:t>
            </a:r>
          </a:p>
          <a:p>
            <a:pPr lvl="1"/>
            <a:r>
              <a:rPr lang="cs-CZ" dirty="0"/>
              <a:t>10-19 g S/100 g</a:t>
            </a:r>
          </a:p>
          <a:p>
            <a:pPr lvl="1"/>
            <a:r>
              <a:rPr lang="cs-CZ" dirty="0"/>
              <a:t>100-120 g balení</a:t>
            </a:r>
          </a:p>
          <a:p>
            <a:pPr lvl="1"/>
            <a:r>
              <a:rPr lang="cs-CZ" dirty="0"/>
              <a:t>20,- Kč</a:t>
            </a:r>
          </a:p>
          <a:p>
            <a:pPr lvl="1"/>
            <a:r>
              <a:rPr lang="cs-CZ" dirty="0"/>
              <a:t>Vysoký obsah vody, vitaminů a minerálních látek.</a:t>
            </a:r>
          </a:p>
          <a:p>
            <a:pPr lvl="1"/>
            <a:r>
              <a:rPr lang="cs-CZ" dirty="0"/>
              <a:t>Přírodní varianta, která taktéž obsahuje kombinaci S.</a:t>
            </a:r>
          </a:p>
          <a:p>
            <a:pPr lvl="1"/>
            <a:r>
              <a:rPr lang="cs-CZ" dirty="0"/>
              <a:t>Doslazená varianta je vhodnější pro dlouhodobou vytrvalost.</a:t>
            </a:r>
          </a:p>
          <a:p>
            <a:pPr marL="0" indent="0">
              <a:buFont typeface="Wingdings 2" pitchFamily="18" charset="2"/>
              <a:buNone/>
            </a:pPr>
            <a:endParaRPr lang="cs-CZ" dirty="0"/>
          </a:p>
        </p:txBody>
      </p:sp>
      <p:pic>
        <p:nvPicPr>
          <p:cNvPr id="7" name="Obrázek 6" descr="Obsah obrázku láhev, interiér&#10;&#10;Popis vygenerován s vysokou mírou spolehlivosti">
            <a:extLst>
              <a:ext uri="{FF2B5EF4-FFF2-40B4-BE49-F238E27FC236}">
                <a16:creationId xmlns:a16="http://schemas.microsoft.com/office/drawing/2014/main" id="{E765E383-15AE-403D-AF01-0781D7ACA8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0" r="19761"/>
          <a:stretch/>
        </p:blipFill>
        <p:spPr>
          <a:xfrm>
            <a:off x="6300192" y="708951"/>
            <a:ext cx="984436" cy="158652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BFE1ADB-82A5-4864-B46A-7EAFA5E446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119" y="4257156"/>
            <a:ext cx="1055913" cy="172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67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hygienické potřeby, jídlo&#10;&#10;Popis vygenerován s vysokou mírou spolehlivosti">
            <a:extLst>
              <a:ext uri="{FF2B5EF4-FFF2-40B4-BE49-F238E27FC236}">
                <a16:creationId xmlns:a16="http://schemas.microsoft.com/office/drawing/2014/main" id="{B91F812C-3BBF-4A44-BEC2-86063443AB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475" y="0"/>
            <a:ext cx="2022525" cy="113797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BE7154C-FFCE-4DF0-BDD5-ED400D2F8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0" y="864108"/>
            <a:ext cx="5558481" cy="5589228"/>
          </a:xfrm>
        </p:spPr>
        <p:txBody>
          <a:bodyPr anchor="t">
            <a:normAutofit/>
          </a:bodyPr>
          <a:lstStyle/>
          <a:p>
            <a:r>
              <a:rPr lang="cs-CZ" dirty="0"/>
              <a:t>Proteinové přípravky</a:t>
            </a:r>
          </a:p>
          <a:p>
            <a:pPr lvl="1"/>
            <a:r>
              <a:rPr lang="cs-CZ" b="1" dirty="0"/>
              <a:t>Stimulace proteosyntézy (tvorba bílkovin):</a:t>
            </a:r>
          </a:p>
          <a:p>
            <a:pPr lvl="2"/>
            <a:r>
              <a:rPr lang="cs-CZ" dirty="0"/>
              <a:t>2-3 g leucinu</a:t>
            </a:r>
          </a:p>
          <a:p>
            <a:pPr lvl="2"/>
            <a:r>
              <a:rPr lang="cs-CZ" dirty="0"/>
              <a:t>8-10 g EAK</a:t>
            </a:r>
          </a:p>
          <a:p>
            <a:pPr lvl="2"/>
            <a:r>
              <a:rPr lang="cs-CZ" dirty="0"/>
              <a:t>20-25 g živočišné B (až 40 g rostlinné B)</a:t>
            </a:r>
          </a:p>
          <a:p>
            <a:pPr lvl="1"/>
            <a:r>
              <a:rPr lang="cs-CZ" dirty="0"/>
              <a:t>Syrovátková bílkovina</a:t>
            </a:r>
          </a:p>
          <a:p>
            <a:pPr lvl="2"/>
            <a:r>
              <a:rPr lang="cs-CZ" dirty="0"/>
              <a:t>Vedlejší produkt zpracování sýrů.</a:t>
            </a:r>
          </a:p>
          <a:p>
            <a:pPr lvl="2"/>
            <a:r>
              <a:rPr lang="cs-CZ" dirty="0"/>
              <a:t>Syrovátkový koncentrát (80 g B/100 g)</a:t>
            </a:r>
          </a:p>
          <a:p>
            <a:pPr lvl="2"/>
            <a:r>
              <a:rPr lang="cs-CZ" dirty="0"/>
              <a:t>Syrovátkový izolát – zbavený většiny laktózy a tuků (90 g B/100 g)</a:t>
            </a:r>
          </a:p>
          <a:p>
            <a:pPr lvl="2"/>
            <a:r>
              <a:rPr lang="cs-CZ" dirty="0"/>
              <a:t>Syrovátkový hydrolyzát – čistá syrovátková bílkovina, enzymaticky </a:t>
            </a:r>
            <a:r>
              <a:rPr lang="cs-CZ" dirty="0" err="1"/>
              <a:t>předštěpená</a:t>
            </a:r>
            <a:r>
              <a:rPr lang="cs-CZ" dirty="0"/>
              <a:t> – nejlepší vstřebatelnost.</a:t>
            </a:r>
          </a:p>
          <a:p>
            <a:pPr lvl="2"/>
            <a:r>
              <a:rPr lang="cs-CZ" b="1" dirty="0"/>
              <a:t>Nejideálnější pro fázi časné regenerace </a:t>
            </a:r>
            <a:r>
              <a:rPr lang="cs-CZ" dirty="0"/>
              <a:t>(plně vstřebatelná do 2 hodin od požití).</a:t>
            </a:r>
          </a:p>
          <a:p>
            <a:pPr lvl="1"/>
            <a:r>
              <a:rPr lang="cs-CZ" dirty="0" err="1"/>
              <a:t>Kaseinová</a:t>
            </a:r>
            <a:r>
              <a:rPr lang="cs-CZ" dirty="0"/>
              <a:t> bílkovina</a:t>
            </a:r>
          </a:p>
          <a:p>
            <a:pPr lvl="2"/>
            <a:r>
              <a:rPr lang="cs-CZ" dirty="0"/>
              <a:t>Micelární kasein</a:t>
            </a:r>
          </a:p>
          <a:p>
            <a:pPr lvl="2"/>
            <a:r>
              <a:rPr lang="cs-CZ" dirty="0"/>
              <a:t>Hydrolyzovaný kasein</a:t>
            </a:r>
          </a:p>
          <a:p>
            <a:pPr lvl="2"/>
            <a:r>
              <a:rPr lang="cs-CZ" dirty="0"/>
              <a:t>Pomalejší vstřebatelnost (vhodný jako podpora regenerace v delším časovém odstupu od výkonu).</a:t>
            </a:r>
          </a:p>
          <a:p>
            <a:pPr lvl="2"/>
            <a:r>
              <a:rPr lang="cs-CZ" b="1" dirty="0"/>
              <a:t>Podpora regenerace přes noc.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Sportovní potraviny</a:t>
            </a:r>
          </a:p>
          <a:p>
            <a:pPr algn="ctr"/>
            <a:r>
              <a:rPr lang="cs-CZ" sz="1400" dirty="0">
                <a:solidFill>
                  <a:srgbClr val="40BAD2"/>
                </a:solidFill>
              </a:rPr>
              <a:t>Bílkovinové doplňky a EAK</a:t>
            </a:r>
          </a:p>
        </p:txBody>
      </p:sp>
    </p:spTree>
    <p:extLst>
      <p:ext uri="{BB962C8B-B14F-4D97-AF65-F5344CB8AC3E}">
        <p14:creationId xmlns:p14="http://schemas.microsoft.com/office/powerpoint/2010/main" val="287142330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BE7154C-FFCE-4DF0-BDD5-ED400D2F8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0" y="864108"/>
            <a:ext cx="5630489" cy="5589228"/>
          </a:xfrm>
        </p:spPr>
        <p:txBody>
          <a:bodyPr anchor="t">
            <a:normAutofit/>
          </a:bodyPr>
          <a:lstStyle/>
          <a:p>
            <a:r>
              <a:rPr lang="cs-CZ" dirty="0"/>
              <a:t>Proteinové přípravky</a:t>
            </a:r>
          </a:p>
          <a:p>
            <a:pPr lvl="1"/>
            <a:r>
              <a:rPr lang="cs-CZ" dirty="0"/>
              <a:t>Vaječná bílkovina</a:t>
            </a:r>
          </a:p>
          <a:p>
            <a:pPr lvl="2"/>
            <a:r>
              <a:rPr lang="cs-CZ" dirty="0"/>
              <a:t>Albumin </a:t>
            </a:r>
            <a:r>
              <a:rPr lang="cs-CZ" b="1" dirty="0"/>
              <a:t>– referenční bílkovina</a:t>
            </a:r>
          </a:p>
          <a:p>
            <a:pPr lvl="2"/>
            <a:r>
              <a:rPr lang="cs-CZ" dirty="0"/>
              <a:t>Vysoká využitelnost, ale pomalejší vstřebatelnost.</a:t>
            </a:r>
          </a:p>
          <a:p>
            <a:pPr lvl="1"/>
            <a:r>
              <a:rPr lang="cs-CZ" dirty="0"/>
              <a:t>Hovězí bílkovina</a:t>
            </a:r>
          </a:p>
          <a:p>
            <a:pPr lvl="2"/>
            <a:r>
              <a:rPr lang="cs-CZ" dirty="0"/>
              <a:t>Není vhodná ve fázi časné regenerace.</a:t>
            </a:r>
          </a:p>
          <a:p>
            <a:pPr lvl="2"/>
            <a:r>
              <a:rPr lang="cs-CZ" dirty="0"/>
              <a:t>Vysoká využitelnost, ale velice náročná na vstřebatelnost.</a:t>
            </a:r>
          </a:p>
          <a:p>
            <a:pPr lvl="2"/>
            <a:r>
              <a:rPr lang="cs-CZ" dirty="0"/>
              <a:t>Ideální formou klasického jídla 1 hod a více po výkonu.</a:t>
            </a:r>
          </a:p>
          <a:p>
            <a:pPr lvl="2"/>
            <a:r>
              <a:rPr lang="cs-CZ" b="1" dirty="0"/>
              <a:t>Vysoký obsah AMK typických pro pojivovou tkáň.</a:t>
            </a:r>
          </a:p>
          <a:p>
            <a:pPr lvl="1"/>
            <a:r>
              <a:rPr lang="cs-CZ" dirty="0"/>
              <a:t>Kuřecí bílkovina</a:t>
            </a:r>
          </a:p>
          <a:p>
            <a:pPr lvl="2"/>
            <a:r>
              <a:rPr lang="cs-CZ" dirty="0"/>
              <a:t>Vysoká využitelnost, ale opět náročnější na vstřebatelnost.</a:t>
            </a:r>
          </a:p>
          <a:p>
            <a:pPr lvl="2"/>
            <a:r>
              <a:rPr lang="cs-CZ" dirty="0"/>
              <a:t>Forma suplementu je novinkou na trhu.</a:t>
            </a:r>
          </a:p>
          <a:p>
            <a:pPr lvl="2"/>
            <a:r>
              <a:rPr lang="cs-CZ" dirty="0"/>
              <a:t>Příchuť?</a:t>
            </a:r>
          </a:p>
          <a:p>
            <a:pPr lvl="2"/>
            <a:r>
              <a:rPr lang="cs-CZ" dirty="0"/>
              <a:t>Syrovátka X Kuřecí protein</a:t>
            </a:r>
          </a:p>
          <a:p>
            <a:pPr lvl="2"/>
            <a:r>
              <a:rPr lang="cs-CZ" b="1" dirty="0"/>
              <a:t>0,3 </a:t>
            </a:r>
            <a:r>
              <a:rPr lang="cs-CZ" b="1" dirty="0" err="1"/>
              <a:t>kč</a:t>
            </a:r>
            <a:r>
              <a:rPr lang="cs-CZ" b="1" dirty="0"/>
              <a:t>/g X 6 </a:t>
            </a:r>
            <a:r>
              <a:rPr lang="cs-CZ" b="1" dirty="0" err="1"/>
              <a:t>kč</a:t>
            </a:r>
            <a:r>
              <a:rPr lang="cs-CZ" b="1" dirty="0"/>
              <a:t>/g</a:t>
            </a:r>
          </a:p>
          <a:p>
            <a:pPr lvl="2"/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Sportovní potraviny</a:t>
            </a:r>
          </a:p>
          <a:p>
            <a:pPr algn="ctr"/>
            <a:r>
              <a:rPr lang="cs-CZ" sz="1400" dirty="0">
                <a:solidFill>
                  <a:srgbClr val="40BAD2"/>
                </a:solidFill>
              </a:rPr>
              <a:t>Bílkovinové doplňky a EAK</a:t>
            </a:r>
          </a:p>
        </p:txBody>
      </p:sp>
      <p:pic>
        <p:nvPicPr>
          <p:cNvPr id="10" name="Obrázek 9" descr="Obsah obrázku interiér, láhev, vsedě&#10;&#10;Popis vygenerován s vysokou mírou spolehlivosti">
            <a:extLst>
              <a:ext uri="{FF2B5EF4-FFF2-40B4-BE49-F238E27FC236}">
                <a16:creationId xmlns:a16="http://schemas.microsoft.com/office/drawing/2014/main" id="{8D55A33E-C8FE-4E95-93A3-90B526B896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994" y="3933056"/>
            <a:ext cx="234888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7657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snímek obrazovky&#10;&#10;Popis vygenerován s vysokou mírou spolehlivosti">
            <a:extLst>
              <a:ext uri="{FF2B5EF4-FFF2-40B4-BE49-F238E27FC236}">
                <a16:creationId xmlns:a16="http://schemas.microsoft.com/office/drawing/2014/main" id="{06CF004A-1722-4234-A0EF-7630CC4B7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764704"/>
            <a:ext cx="6457950" cy="545782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Sportovní potraviny</a:t>
            </a:r>
          </a:p>
          <a:p>
            <a:pPr algn="ctr"/>
            <a:r>
              <a:rPr lang="cs-CZ" sz="1400" dirty="0">
                <a:solidFill>
                  <a:srgbClr val="40BAD2"/>
                </a:solidFill>
              </a:rPr>
              <a:t>Bílkovinové doplňky a EAK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ADD5853B-E60B-4419-94E0-7B3FE3EEDE89}"/>
              </a:ext>
            </a:extLst>
          </p:cNvPr>
          <p:cNvSpPr/>
          <p:nvPr/>
        </p:nvSpPr>
        <p:spPr>
          <a:xfrm>
            <a:off x="2627784" y="5941889"/>
            <a:ext cx="115212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5984AA41-AB61-468C-96BE-4E1710AB5743}"/>
              </a:ext>
            </a:extLst>
          </p:cNvPr>
          <p:cNvSpPr/>
          <p:nvPr/>
        </p:nvSpPr>
        <p:spPr>
          <a:xfrm>
            <a:off x="2623487" y="3429000"/>
            <a:ext cx="115212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78B3F742-4DE6-472F-99A0-878552989246}"/>
              </a:ext>
            </a:extLst>
          </p:cNvPr>
          <p:cNvSpPr/>
          <p:nvPr/>
        </p:nvSpPr>
        <p:spPr>
          <a:xfrm>
            <a:off x="2623487" y="4797152"/>
            <a:ext cx="115212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14A1FBEA-95A4-4BEA-B547-D43C4AA85098}"/>
              </a:ext>
            </a:extLst>
          </p:cNvPr>
          <p:cNvCxnSpPr/>
          <p:nvPr/>
        </p:nvCxnSpPr>
        <p:spPr>
          <a:xfrm>
            <a:off x="3775615" y="3645024"/>
            <a:ext cx="51888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773452EA-1DA2-479D-AAB5-42FE2AAA6559}"/>
              </a:ext>
            </a:extLst>
          </p:cNvPr>
          <p:cNvCxnSpPr/>
          <p:nvPr/>
        </p:nvCxnSpPr>
        <p:spPr>
          <a:xfrm>
            <a:off x="3741455" y="5013176"/>
            <a:ext cx="51888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20FC8C18-F3DF-417F-80FC-839A41CCA792}"/>
              </a:ext>
            </a:extLst>
          </p:cNvPr>
          <p:cNvCxnSpPr/>
          <p:nvPr/>
        </p:nvCxnSpPr>
        <p:spPr>
          <a:xfrm>
            <a:off x="3741455" y="6165304"/>
            <a:ext cx="51888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C5F39F83-E6D2-439F-A78D-0F95FDCCFE88}"/>
              </a:ext>
            </a:extLst>
          </p:cNvPr>
          <p:cNvSpPr txBox="1"/>
          <p:nvPr/>
        </p:nvSpPr>
        <p:spPr>
          <a:xfrm rot="20410139">
            <a:off x="4539429" y="4010064"/>
            <a:ext cx="4197303" cy="64633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Aminokyseliny typické pro pojivovou tkáň </a:t>
            </a:r>
          </a:p>
          <a:p>
            <a:r>
              <a:rPr lang="cs-CZ" dirty="0"/>
              <a:t>– chrupavky, šlachy a vazy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04C3EC3A-0C3F-42EC-9367-E092E68E1F36}"/>
              </a:ext>
            </a:extLst>
          </p:cNvPr>
          <p:cNvSpPr txBox="1"/>
          <p:nvPr/>
        </p:nvSpPr>
        <p:spPr>
          <a:xfrm>
            <a:off x="-23036" y="6669360"/>
            <a:ext cx="89883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</a:t>
            </a: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Detzel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(2016) -</a:t>
            </a: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Comparison of the Amino Acid and Peptide Composition and Postprandial Response of Beef, Chicken, and Whey Protein Nutritional Preparations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1262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BE7154C-FFCE-4DF0-BDD5-ED400D2F8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0" y="864108"/>
            <a:ext cx="5630489" cy="5589228"/>
          </a:xfrm>
        </p:spPr>
        <p:txBody>
          <a:bodyPr anchor="t">
            <a:normAutofit/>
          </a:bodyPr>
          <a:lstStyle/>
          <a:p>
            <a:r>
              <a:rPr lang="cs-CZ" dirty="0"/>
              <a:t>Proteinové přípravky</a:t>
            </a:r>
          </a:p>
          <a:p>
            <a:pPr lvl="1"/>
            <a:r>
              <a:rPr lang="cs-CZ" dirty="0"/>
              <a:t>Rostlinné bílkoviny</a:t>
            </a:r>
          </a:p>
          <a:p>
            <a:pPr lvl="2"/>
            <a:r>
              <a:rPr lang="cs-CZ" dirty="0"/>
              <a:t>Nejlepší variantou je </a:t>
            </a:r>
            <a:r>
              <a:rPr lang="cs-CZ" b="1" dirty="0"/>
              <a:t>sójový a konopný protein </a:t>
            </a:r>
            <a:r>
              <a:rPr lang="cs-CZ" dirty="0"/>
              <a:t>u nichž je doporučována dávka až 40 g</a:t>
            </a:r>
          </a:p>
          <a:p>
            <a:pPr lvl="2"/>
            <a:r>
              <a:rPr lang="cs-CZ" dirty="0"/>
              <a:t>Nicméně ani v dávce 40 g se neprokázala taková využitelnost a vstřebatelnost jako u syrovátky.</a:t>
            </a:r>
          </a:p>
          <a:p>
            <a:pPr lvl="2"/>
            <a:endParaRPr lang="cs-CZ" dirty="0"/>
          </a:p>
          <a:p>
            <a:r>
              <a:rPr lang="cs-CZ" dirty="0"/>
              <a:t>Výzkumy poukazují na vhodnost kombinovat bílkoviny v podpoře proteosyntézy:</a:t>
            </a:r>
          </a:p>
          <a:p>
            <a:pPr marL="0" indent="0">
              <a:buNone/>
            </a:pPr>
            <a:r>
              <a:rPr lang="cs-CZ" sz="1300" dirty="0" err="1"/>
              <a:t>Butteiger</a:t>
            </a:r>
            <a:r>
              <a:rPr lang="cs-CZ" sz="1300" dirty="0"/>
              <a:t>, D., Cope, M., </a:t>
            </a:r>
            <a:r>
              <a:rPr lang="cs-CZ" sz="1300" dirty="0" err="1"/>
              <a:t>Liu</a:t>
            </a:r>
            <a:r>
              <a:rPr lang="cs-CZ" sz="1300" dirty="0"/>
              <a:t>, P., </a:t>
            </a:r>
            <a:r>
              <a:rPr lang="cs-CZ" sz="1300" dirty="0" err="1"/>
              <a:t>Mukherjea</a:t>
            </a:r>
            <a:r>
              <a:rPr lang="cs-CZ" sz="1300" dirty="0"/>
              <a:t>, R., </a:t>
            </a:r>
            <a:r>
              <a:rPr lang="cs-CZ" sz="1300" dirty="0" err="1"/>
              <a:t>Volpi</a:t>
            </a:r>
            <a:r>
              <a:rPr lang="cs-CZ" sz="1300" dirty="0"/>
              <a:t>, E., </a:t>
            </a:r>
            <a:r>
              <a:rPr lang="cs-CZ" sz="1300" dirty="0" err="1"/>
              <a:t>Rasmussen</a:t>
            </a:r>
            <a:r>
              <a:rPr lang="cs-CZ" sz="1300" dirty="0"/>
              <a:t>, B., &amp;  Krul,  E.  (2013).  A  </a:t>
            </a:r>
            <a:r>
              <a:rPr lang="cs-CZ" sz="1300" dirty="0" err="1"/>
              <a:t>soy</a:t>
            </a:r>
            <a:r>
              <a:rPr lang="cs-CZ" sz="1300" dirty="0"/>
              <a:t>,  </a:t>
            </a:r>
            <a:r>
              <a:rPr lang="cs-CZ" sz="1300" dirty="0" err="1"/>
              <a:t>whey</a:t>
            </a:r>
            <a:r>
              <a:rPr lang="cs-CZ" sz="1300" dirty="0"/>
              <a:t>  and  </a:t>
            </a:r>
            <a:r>
              <a:rPr lang="cs-CZ" sz="1300" dirty="0" err="1"/>
              <a:t>caseinate</a:t>
            </a:r>
            <a:r>
              <a:rPr lang="cs-CZ" sz="1300" dirty="0"/>
              <a:t>  </a:t>
            </a:r>
            <a:r>
              <a:rPr lang="cs-CZ" sz="1300" dirty="0" err="1"/>
              <a:t>blend</a:t>
            </a:r>
            <a:r>
              <a:rPr lang="cs-CZ" sz="1300" dirty="0"/>
              <a:t>  </a:t>
            </a:r>
            <a:r>
              <a:rPr lang="cs-CZ" sz="1300" dirty="0" err="1"/>
              <a:t>extends</a:t>
            </a:r>
            <a:r>
              <a:rPr lang="cs-CZ" sz="1300" dirty="0"/>
              <a:t>  </a:t>
            </a:r>
            <a:r>
              <a:rPr lang="cs-CZ" sz="1300" dirty="0" err="1"/>
              <a:t>postprandial</a:t>
            </a:r>
            <a:r>
              <a:rPr lang="cs-CZ" sz="1300" dirty="0"/>
              <a:t> 56 </a:t>
            </a:r>
            <a:r>
              <a:rPr lang="cs-CZ" sz="1300" dirty="0" err="1"/>
              <a:t>skeletal</a:t>
            </a:r>
            <a:r>
              <a:rPr lang="cs-CZ" sz="1300" dirty="0"/>
              <a:t> </a:t>
            </a:r>
            <a:r>
              <a:rPr lang="cs-CZ" sz="1300" dirty="0" err="1"/>
              <a:t>muscle</a:t>
            </a:r>
            <a:r>
              <a:rPr lang="cs-CZ" sz="1300" dirty="0"/>
              <a:t> protein </a:t>
            </a:r>
            <a:r>
              <a:rPr lang="cs-CZ" sz="1300" dirty="0" err="1"/>
              <a:t>synthesis</a:t>
            </a:r>
            <a:r>
              <a:rPr lang="cs-CZ" sz="1300" dirty="0"/>
              <a:t> in rats1,2. </a:t>
            </a:r>
            <a:r>
              <a:rPr lang="cs-CZ" sz="1300" dirty="0" err="1"/>
              <a:t>Clinical</a:t>
            </a:r>
            <a:r>
              <a:rPr lang="cs-CZ" sz="1300" dirty="0"/>
              <a:t> </a:t>
            </a:r>
            <a:r>
              <a:rPr lang="cs-CZ" sz="1300" dirty="0" err="1"/>
              <a:t>nutrition</a:t>
            </a:r>
            <a:r>
              <a:rPr lang="cs-CZ" sz="1300" dirty="0"/>
              <a:t> (Edinburgh, Scotland).</a:t>
            </a:r>
          </a:p>
          <a:p>
            <a:pPr marL="0" indent="0">
              <a:buNone/>
            </a:pPr>
            <a:r>
              <a:rPr lang="cs-CZ" sz="1300" dirty="0" err="1"/>
              <a:t>Reidy</a:t>
            </a:r>
            <a:r>
              <a:rPr lang="cs-CZ" sz="1300" dirty="0"/>
              <a:t>,  P.  T.,  </a:t>
            </a:r>
            <a:r>
              <a:rPr lang="cs-CZ" sz="1300" dirty="0" err="1"/>
              <a:t>Walker</a:t>
            </a:r>
            <a:r>
              <a:rPr lang="cs-CZ" sz="1300" dirty="0"/>
              <a:t>,  D.  K.,  </a:t>
            </a:r>
            <a:r>
              <a:rPr lang="cs-CZ" sz="1300" dirty="0" err="1"/>
              <a:t>Dickinson</a:t>
            </a:r>
            <a:r>
              <a:rPr lang="cs-CZ" sz="1300" dirty="0"/>
              <a:t>,  J.  M.,  </a:t>
            </a:r>
            <a:r>
              <a:rPr lang="cs-CZ" sz="1300" dirty="0" err="1"/>
              <a:t>Gundermann</a:t>
            </a:r>
            <a:r>
              <a:rPr lang="cs-CZ" sz="1300" dirty="0"/>
              <a:t>,  D.  M., Drummond,  M.  J.,  </a:t>
            </a:r>
            <a:r>
              <a:rPr lang="cs-CZ" sz="1300" dirty="0" err="1"/>
              <a:t>Timmerman</a:t>
            </a:r>
            <a:r>
              <a:rPr lang="cs-CZ" sz="1300" dirty="0"/>
              <a:t>, K.  L.,  ...  </a:t>
            </a:r>
            <a:r>
              <a:rPr lang="cs-CZ" sz="1300" dirty="0" err="1"/>
              <a:t>Rasmussen</a:t>
            </a:r>
            <a:r>
              <a:rPr lang="cs-CZ" sz="1300" dirty="0"/>
              <a:t>,  B.  B.  (2013). Protein  </a:t>
            </a:r>
            <a:r>
              <a:rPr lang="cs-CZ" sz="1300" dirty="0" err="1"/>
              <a:t>blend</a:t>
            </a:r>
            <a:r>
              <a:rPr lang="cs-CZ" sz="1300" dirty="0"/>
              <a:t>  </a:t>
            </a:r>
            <a:r>
              <a:rPr lang="cs-CZ" sz="1300" dirty="0" err="1"/>
              <a:t>ingestion</a:t>
            </a:r>
            <a:r>
              <a:rPr lang="cs-CZ" sz="1300" dirty="0"/>
              <a:t>  </a:t>
            </a:r>
            <a:r>
              <a:rPr lang="cs-CZ" sz="1300" dirty="0" err="1"/>
              <a:t>following</a:t>
            </a:r>
            <a:r>
              <a:rPr lang="cs-CZ" sz="1300" dirty="0"/>
              <a:t>  </a:t>
            </a:r>
            <a:r>
              <a:rPr lang="cs-CZ" sz="1300" dirty="0" err="1"/>
              <a:t>resistance</a:t>
            </a:r>
            <a:r>
              <a:rPr lang="cs-CZ" sz="1300" dirty="0"/>
              <a:t>  </a:t>
            </a:r>
            <a:r>
              <a:rPr lang="cs-CZ" sz="1300" dirty="0" err="1"/>
              <a:t>exercise</a:t>
            </a:r>
            <a:r>
              <a:rPr lang="cs-CZ" sz="1300" dirty="0"/>
              <a:t>  </a:t>
            </a:r>
            <a:r>
              <a:rPr lang="cs-CZ" sz="1300" dirty="0" err="1"/>
              <a:t>promotes</a:t>
            </a:r>
            <a:r>
              <a:rPr lang="cs-CZ" sz="1300" dirty="0"/>
              <a:t>  </a:t>
            </a:r>
            <a:r>
              <a:rPr lang="cs-CZ" sz="1300" dirty="0" err="1"/>
              <a:t>human</a:t>
            </a:r>
            <a:r>
              <a:rPr lang="cs-CZ" sz="1300" dirty="0"/>
              <a:t> </a:t>
            </a:r>
            <a:r>
              <a:rPr lang="cs-CZ" sz="1300" dirty="0" err="1"/>
              <a:t>muscle</a:t>
            </a:r>
            <a:r>
              <a:rPr lang="cs-CZ" sz="1300" dirty="0"/>
              <a:t> protein </a:t>
            </a:r>
            <a:r>
              <a:rPr lang="cs-CZ" sz="1300" dirty="0" err="1"/>
              <a:t>synthesis</a:t>
            </a:r>
            <a:r>
              <a:rPr lang="cs-CZ" sz="1300" dirty="0"/>
              <a:t>. </a:t>
            </a:r>
            <a:r>
              <a:rPr lang="cs-CZ" sz="1300" dirty="0" err="1"/>
              <a:t>The</a:t>
            </a:r>
            <a:r>
              <a:rPr lang="cs-CZ" sz="1300" dirty="0"/>
              <a:t> </a:t>
            </a:r>
            <a:r>
              <a:rPr lang="cs-CZ" sz="1300" dirty="0" err="1"/>
              <a:t>Journal</a:t>
            </a:r>
            <a:r>
              <a:rPr lang="cs-CZ" sz="1300" dirty="0"/>
              <a:t> </a:t>
            </a:r>
            <a:r>
              <a:rPr lang="cs-CZ" sz="1300" dirty="0" err="1"/>
              <a:t>of</a:t>
            </a:r>
            <a:r>
              <a:rPr lang="cs-CZ" sz="1300" dirty="0"/>
              <a:t> </a:t>
            </a:r>
            <a:r>
              <a:rPr lang="cs-CZ" sz="1300" dirty="0" err="1"/>
              <a:t>Nutrition</a:t>
            </a:r>
            <a:r>
              <a:rPr lang="cs-CZ" sz="1300" dirty="0"/>
              <a:t>. </a:t>
            </a:r>
          </a:p>
          <a:p>
            <a:pPr marL="0" indent="0">
              <a:buNone/>
            </a:pPr>
            <a:r>
              <a:rPr lang="cs-CZ" sz="1300" dirty="0" err="1"/>
              <a:t>Reidy</a:t>
            </a:r>
            <a:r>
              <a:rPr lang="cs-CZ" sz="1300" dirty="0"/>
              <a:t>,  P.  T.,  </a:t>
            </a:r>
            <a:r>
              <a:rPr lang="cs-CZ" sz="1300" dirty="0" err="1"/>
              <a:t>Walker</a:t>
            </a:r>
            <a:r>
              <a:rPr lang="cs-CZ" sz="1300" dirty="0"/>
              <a:t>,  D.  K.,  </a:t>
            </a:r>
            <a:r>
              <a:rPr lang="cs-CZ" sz="1300" dirty="0" err="1"/>
              <a:t>Dickinson</a:t>
            </a:r>
            <a:r>
              <a:rPr lang="cs-CZ" sz="1300" dirty="0"/>
              <a:t>,  J.  M.,  </a:t>
            </a:r>
            <a:r>
              <a:rPr lang="cs-CZ" sz="1300" dirty="0" err="1"/>
              <a:t>Gundermann</a:t>
            </a:r>
            <a:r>
              <a:rPr lang="cs-CZ" sz="1300" dirty="0"/>
              <a:t>,  D.  M., Drummond, M. J., </a:t>
            </a:r>
            <a:r>
              <a:rPr lang="cs-CZ" sz="1300" dirty="0" err="1"/>
              <a:t>Timmerman</a:t>
            </a:r>
            <a:r>
              <a:rPr lang="cs-CZ" sz="1300" dirty="0"/>
              <a:t>, K. L., ... </a:t>
            </a:r>
            <a:r>
              <a:rPr lang="cs-CZ" sz="1300" dirty="0" err="1"/>
              <a:t>Rasmussen</a:t>
            </a:r>
            <a:r>
              <a:rPr lang="cs-CZ" sz="1300" dirty="0"/>
              <a:t>, B. B. (2014). </a:t>
            </a:r>
            <a:r>
              <a:rPr lang="cs-CZ" sz="1300" dirty="0" err="1"/>
              <a:t>Soy-dairy</a:t>
            </a:r>
            <a:r>
              <a:rPr lang="cs-CZ" sz="1300" dirty="0"/>
              <a:t>  protein  </a:t>
            </a:r>
            <a:r>
              <a:rPr lang="cs-CZ" sz="1300" dirty="0" err="1"/>
              <a:t>blend</a:t>
            </a:r>
            <a:r>
              <a:rPr lang="cs-CZ" sz="1300" dirty="0"/>
              <a:t>  and  </a:t>
            </a:r>
            <a:r>
              <a:rPr lang="cs-CZ" sz="1300" dirty="0" err="1"/>
              <a:t>whey</a:t>
            </a:r>
            <a:r>
              <a:rPr lang="cs-CZ" sz="1300" dirty="0"/>
              <a:t>  protein  </a:t>
            </a:r>
            <a:r>
              <a:rPr lang="cs-CZ" sz="1300" dirty="0" err="1"/>
              <a:t>ingestion</a:t>
            </a:r>
            <a:r>
              <a:rPr lang="cs-CZ" sz="1300" dirty="0"/>
              <a:t>  </a:t>
            </a:r>
            <a:r>
              <a:rPr lang="cs-CZ" sz="1300" dirty="0" err="1"/>
              <a:t>after</a:t>
            </a:r>
            <a:r>
              <a:rPr lang="cs-CZ" sz="1300" dirty="0"/>
              <a:t>  </a:t>
            </a:r>
            <a:r>
              <a:rPr lang="cs-CZ" sz="1300" dirty="0" err="1"/>
              <a:t>resistance</a:t>
            </a:r>
            <a:r>
              <a:rPr lang="cs-CZ" sz="1300" dirty="0"/>
              <a:t>  </a:t>
            </a:r>
            <a:r>
              <a:rPr lang="cs-CZ" sz="1300" dirty="0" err="1"/>
              <a:t>exercise</a:t>
            </a:r>
            <a:r>
              <a:rPr lang="cs-CZ" sz="1300" dirty="0"/>
              <a:t> </a:t>
            </a:r>
            <a:r>
              <a:rPr lang="cs-CZ" sz="1300" dirty="0" err="1"/>
              <a:t>increases</a:t>
            </a:r>
            <a:r>
              <a:rPr lang="cs-CZ" sz="1300" dirty="0"/>
              <a:t>   </a:t>
            </a:r>
            <a:r>
              <a:rPr lang="cs-CZ" sz="1300" dirty="0" err="1"/>
              <a:t>amino</a:t>
            </a:r>
            <a:r>
              <a:rPr lang="cs-CZ" sz="1300" dirty="0"/>
              <a:t>   acid   transport   and   </a:t>
            </a:r>
            <a:r>
              <a:rPr lang="cs-CZ" sz="1300" dirty="0" err="1"/>
              <a:t>transporter</a:t>
            </a:r>
            <a:r>
              <a:rPr lang="cs-CZ" sz="1300" dirty="0"/>
              <a:t>   </a:t>
            </a:r>
            <a:r>
              <a:rPr lang="cs-CZ" sz="1300" dirty="0" err="1"/>
              <a:t>expression</a:t>
            </a:r>
            <a:r>
              <a:rPr lang="cs-CZ" sz="1300" dirty="0"/>
              <a:t>   in   </a:t>
            </a:r>
            <a:r>
              <a:rPr lang="cs-CZ" sz="1300" dirty="0" err="1"/>
              <a:t>human</a:t>
            </a:r>
            <a:r>
              <a:rPr lang="cs-CZ" sz="1300" dirty="0"/>
              <a:t> </a:t>
            </a:r>
            <a:r>
              <a:rPr lang="cs-CZ" sz="1300" dirty="0" err="1"/>
              <a:t>skeletal</a:t>
            </a:r>
            <a:r>
              <a:rPr lang="cs-CZ" sz="1300" dirty="0"/>
              <a:t> </a:t>
            </a:r>
            <a:r>
              <a:rPr lang="cs-CZ" sz="1300" dirty="0" err="1"/>
              <a:t>muscle</a:t>
            </a:r>
            <a:r>
              <a:rPr lang="cs-CZ" sz="1300" dirty="0"/>
              <a:t>. </a:t>
            </a:r>
            <a:r>
              <a:rPr lang="cs-CZ" sz="1300" dirty="0" err="1"/>
              <a:t>Journal</a:t>
            </a:r>
            <a:r>
              <a:rPr lang="cs-CZ" sz="1300" dirty="0"/>
              <a:t> </a:t>
            </a:r>
            <a:r>
              <a:rPr lang="cs-CZ" sz="1300" dirty="0" err="1"/>
              <a:t>of</a:t>
            </a:r>
            <a:r>
              <a:rPr lang="cs-CZ" sz="1300" dirty="0"/>
              <a:t> </a:t>
            </a:r>
            <a:r>
              <a:rPr lang="cs-CZ" sz="1300" dirty="0" err="1"/>
              <a:t>Applied</a:t>
            </a:r>
            <a:r>
              <a:rPr lang="cs-CZ" sz="1300" dirty="0"/>
              <a:t> </a:t>
            </a:r>
            <a:r>
              <a:rPr lang="cs-CZ" sz="1300" dirty="0" err="1"/>
              <a:t>Physiology</a:t>
            </a:r>
            <a:r>
              <a:rPr lang="cs-CZ" sz="1300" dirty="0"/>
              <a:t>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Sportovní potraviny</a:t>
            </a:r>
          </a:p>
          <a:p>
            <a:pPr algn="ctr"/>
            <a:r>
              <a:rPr lang="cs-CZ" sz="1400" dirty="0">
                <a:solidFill>
                  <a:srgbClr val="40BAD2"/>
                </a:solidFill>
              </a:rPr>
              <a:t>Bílkovinové doplňky a EAK</a:t>
            </a:r>
          </a:p>
        </p:txBody>
      </p:sp>
    </p:spTree>
    <p:extLst>
      <p:ext uri="{BB962C8B-B14F-4D97-AF65-F5344CB8AC3E}">
        <p14:creationId xmlns:p14="http://schemas.microsoft.com/office/powerpoint/2010/main" val="2123174227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BE7154C-FFCE-4DF0-BDD5-ED400D2F8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0" y="864108"/>
            <a:ext cx="5630489" cy="5589228"/>
          </a:xfrm>
        </p:spPr>
        <p:txBody>
          <a:bodyPr anchor="t">
            <a:normAutofit/>
          </a:bodyPr>
          <a:lstStyle/>
          <a:p>
            <a:r>
              <a:rPr lang="cs-CZ" sz="1800" dirty="0" err="1"/>
              <a:t>Gainery</a:t>
            </a:r>
            <a:endParaRPr lang="cs-CZ" sz="1800" dirty="0"/>
          </a:p>
          <a:p>
            <a:pPr lvl="1"/>
            <a:r>
              <a:rPr lang="cs-CZ" sz="1600" dirty="0"/>
              <a:t>B:S – 10-30 g:90-70 g</a:t>
            </a:r>
          </a:p>
          <a:p>
            <a:pPr lvl="1"/>
            <a:r>
              <a:rPr lang="cs-CZ" sz="1600" dirty="0" err="1"/>
              <a:t>Potréningový</a:t>
            </a:r>
            <a:r>
              <a:rPr lang="cs-CZ" sz="1600" dirty="0"/>
              <a:t> doplněk stravy vhodný v časné fázi regenerace.</a:t>
            </a:r>
          </a:p>
          <a:p>
            <a:pPr lvl="1"/>
            <a:r>
              <a:rPr lang="cs-CZ" sz="1600" b="1" dirty="0"/>
              <a:t>Společné doplnění S a B podporuje proteosyntézu a obnovu glykogenu. </a:t>
            </a:r>
          </a:p>
          <a:p>
            <a:pPr lvl="1"/>
            <a:r>
              <a:rPr lang="cs-CZ" sz="1600" dirty="0"/>
              <a:t>Zlepšuje se vstřebatelnost.</a:t>
            </a:r>
          </a:p>
          <a:p>
            <a:pPr lvl="1"/>
            <a:endParaRPr lang="cs-CZ" sz="1600" dirty="0"/>
          </a:p>
          <a:p>
            <a:pPr lvl="1"/>
            <a:endParaRPr lang="cs-CZ" sz="16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Sportovní potraviny</a:t>
            </a:r>
          </a:p>
          <a:p>
            <a:pPr algn="ctr"/>
            <a:r>
              <a:rPr lang="cs-CZ" sz="1400" dirty="0">
                <a:solidFill>
                  <a:srgbClr val="40BAD2"/>
                </a:solidFill>
              </a:rPr>
              <a:t>Kombinace B a S</a:t>
            </a:r>
          </a:p>
        </p:txBody>
      </p:sp>
      <p:pic>
        <p:nvPicPr>
          <p:cNvPr id="6" name="Picture 4" descr="http://potraviny.nasclovek.cz/pict/substance/s1065_obr1.png">
            <a:extLst>
              <a:ext uri="{FF2B5EF4-FFF2-40B4-BE49-F238E27FC236}">
                <a16:creationId xmlns:a16="http://schemas.microsoft.com/office/drawing/2014/main" id="{0D427180-FADF-4F60-82EE-5CECC2E04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264" y="3176441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globus.cz/common/images/products/pictures/2014-16-09-06-29-46-711-487-24-2014-12-09-10-09-02-711-487-24-285014-Tunak-cerstvy.png">
            <a:extLst>
              <a:ext uri="{FF2B5EF4-FFF2-40B4-BE49-F238E27FC236}">
                <a16:creationId xmlns:a16="http://schemas.microsoft.com/office/drawing/2014/main" id="{5273B6A5-DCA0-4113-AB4A-4A522B878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56474"/>
            <a:ext cx="3192009" cy="218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1CA368D-6EEC-41B9-9509-E723889D5422}"/>
              </a:ext>
            </a:extLst>
          </p:cNvPr>
          <p:cNvSpPr txBox="1"/>
          <p:nvPr/>
        </p:nvSpPr>
        <p:spPr>
          <a:xfrm>
            <a:off x="4416151" y="4120725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200 g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FAA5B7D-F1A7-411B-B523-64F8E7038852}"/>
              </a:ext>
            </a:extLst>
          </p:cNvPr>
          <p:cNvSpPr txBox="1"/>
          <p:nvPr/>
        </p:nvSpPr>
        <p:spPr>
          <a:xfrm>
            <a:off x="6074777" y="4523231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80 g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1E635D3-711F-4141-9C1B-383706AD9976}"/>
              </a:ext>
            </a:extLst>
          </p:cNvPr>
          <p:cNvSpPr txBox="1"/>
          <p:nvPr/>
        </p:nvSpPr>
        <p:spPr>
          <a:xfrm>
            <a:off x="-23036" y="6669360"/>
            <a:ext cx="43604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https://www.ausport.gov.au/ais/nutrition/fact_sheets/recovery_nutrition </a:t>
            </a:r>
          </a:p>
        </p:txBody>
      </p:sp>
    </p:spTree>
    <p:extLst>
      <p:ext uri="{BB962C8B-B14F-4D97-AF65-F5344CB8AC3E}">
        <p14:creationId xmlns:p14="http://schemas.microsoft.com/office/powerpoint/2010/main" val="197047382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3400" dirty="0"/>
              <a:t>Obecný úvod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75E5136-2C40-4844-9C6D-E3A15AC9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5776" y="864108"/>
            <a:ext cx="6264696" cy="5805252"/>
          </a:xfrm>
        </p:spPr>
        <p:txBody>
          <a:bodyPr anchor="t">
            <a:normAutofit fontScale="92500" lnSpcReduction="10000"/>
          </a:bodyPr>
          <a:lstStyle/>
          <a:p>
            <a:r>
              <a:rPr lang="cs-CZ" b="1" dirty="0"/>
              <a:t>Zákon č. 110/1997 Sb. </a:t>
            </a:r>
            <a:r>
              <a:rPr lang="cs-CZ" dirty="0"/>
              <a:t>o potravinách a tabákových výrobcích v platném znění definuje doplňky stravy jako: </a:t>
            </a:r>
            <a:r>
              <a:rPr lang="cs-CZ" i="1" dirty="0"/>
              <a:t>„Potraviny, jejichž účelem je doplňovat běžnou stravu a které jsou koncentrovanými zdroji vitaminů a minerálních látek nebo dalších látek s nutričním nebo fyziologickým účinkem, obsažených v potravině samostatně nebo v kombinaci, určené k přímé spotřebě v malých odměřených množstvích.“</a:t>
            </a:r>
          </a:p>
          <a:p>
            <a:r>
              <a:rPr lang="cs-CZ" b="1" dirty="0"/>
              <a:t>Směrnice Evropského parlamentu a Rady 2002/46/EC ze dne 10. června 2002 </a:t>
            </a:r>
            <a:r>
              <a:rPr lang="cs-CZ" dirty="0"/>
              <a:t>o přibližování legislativy členských států tykající se doplňků stravy: </a:t>
            </a:r>
            <a:r>
              <a:rPr lang="cs-CZ" i="1" dirty="0"/>
              <a:t>„Potraviny, jejichž účelem je doplňovat běžnou stravu a které jsou koncentrovanými zdroji živin nebo jiných látek s výživovým nebo fyziologickým účinkem, samostatně nebo v kombinaci, jsou uváděny na trh ve formě dávek, a to ve formě tobolek, pastilek, tablet, pilulek a v jiných podobných formách, dále ve formě sypké, jako kapalina v ampulích, v lahvičkách s kapátkem a v jiných podobných formách kapalných nebo sypkých výrobků určených k příjmu v malých odměřených množstvích.“</a:t>
            </a:r>
          </a:p>
          <a:p>
            <a:r>
              <a:rPr lang="cs-CZ" sz="1400" b="1" dirty="0"/>
              <a:t>Nařízení Evropského parlamentu a Rady (ES) č.1924/2006 </a:t>
            </a:r>
            <a:r>
              <a:rPr lang="cs-CZ" sz="1400" dirty="0"/>
              <a:t>o výživových a zdravotních tvrzeních při označování potravin</a:t>
            </a:r>
          </a:p>
          <a:p>
            <a:r>
              <a:rPr lang="cs-CZ" sz="1400" b="1" dirty="0"/>
              <a:t>Nařízení Evropského parlamentu a Rady (ES) č.1925/2006 </a:t>
            </a:r>
            <a:r>
              <a:rPr lang="cs-CZ" sz="1400" dirty="0"/>
              <a:t>o přidávání vitamínů a minerálních látek a některých dalších látek do potravin</a:t>
            </a:r>
          </a:p>
          <a:p>
            <a:r>
              <a:rPr lang="cs-CZ" sz="1400" b="1" dirty="0"/>
              <a:t>Vyhláška Ministerstva zdravotnictví č. 225/2008 Sb.</a:t>
            </a:r>
            <a:r>
              <a:rPr lang="cs-CZ" sz="1400" dirty="0"/>
              <a:t>, kterou se stanoví požadavky na doplňky stravy a obohacování potravin</a:t>
            </a:r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dirty="0">
                <a:solidFill>
                  <a:srgbClr val="40BAD2"/>
                </a:solidFill>
              </a:rPr>
              <a:t>Legislativa doplňků stravy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EE10239A-DECD-4373-9E08-172138237129}"/>
              </a:ext>
            </a:extLst>
          </p:cNvPr>
          <p:cNvSpPr txBox="1">
            <a:spLocks/>
          </p:cNvSpPr>
          <p:nvPr/>
        </p:nvSpPr>
        <p:spPr>
          <a:xfrm>
            <a:off x="2555775" y="864108"/>
            <a:ext cx="6264696" cy="58052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Zákon č. 110/1997 Sb. </a:t>
            </a:r>
            <a:r>
              <a:rPr lang="cs-CZ" dirty="0"/>
              <a:t>o potravinách a tabákových výrobcích v platném znění definuje doplňky stravy jako: </a:t>
            </a:r>
            <a:r>
              <a:rPr lang="cs-CZ" i="1" dirty="0"/>
              <a:t>„</a:t>
            </a:r>
            <a:r>
              <a:rPr lang="cs-CZ" i="1" dirty="0">
                <a:solidFill>
                  <a:srgbClr val="FF0000"/>
                </a:solidFill>
              </a:rPr>
              <a:t>Potraviny, jejichž účelem je doplňovat běžnou stravu </a:t>
            </a:r>
            <a:r>
              <a:rPr lang="cs-CZ" i="1" dirty="0"/>
              <a:t>a které jsou koncentrovanými zdroji vitaminů a minerálních látek nebo dalších látek s nutričním nebo fyziologickým účinkem, obsažených v potravině samostatně nebo v kombinaci, určené k přímé spotřebě v malých odměřených množstvích.“</a:t>
            </a:r>
          </a:p>
          <a:p>
            <a:r>
              <a:rPr lang="cs-CZ" b="1" dirty="0"/>
              <a:t>Směrnice Evropského parlamentu a Rady 2002/46/EC ze dne 10. června 2002 </a:t>
            </a:r>
            <a:r>
              <a:rPr lang="cs-CZ" dirty="0"/>
              <a:t>o přibližování legislativy členských států tykající se doplňků stravy: </a:t>
            </a:r>
            <a:r>
              <a:rPr lang="cs-CZ" i="1" dirty="0"/>
              <a:t>„</a:t>
            </a:r>
            <a:r>
              <a:rPr lang="cs-CZ" i="1" dirty="0">
                <a:solidFill>
                  <a:srgbClr val="FF0000"/>
                </a:solidFill>
              </a:rPr>
              <a:t>Potraviny, jejichž účelem je doplňovat běžnou stravu</a:t>
            </a:r>
            <a:r>
              <a:rPr lang="cs-CZ" i="1" dirty="0"/>
              <a:t> a které jsou koncentrovanými zdroji živin nebo jiných látek s výživovým nebo fyziologickým účinkem, samostatně nebo v kombinaci, jsou uváděny na trh ve formě dávek, a to ve formě tobolek, pastilek, tablet, pilulek a v jiných podobných formách, dále ve formě sypké, jako kapalina v ampulích, v lahvičkách s kapátkem a v jiných podobných formách kapalných nebo sypkých výrobků určených k příjmu v malých odměřených množstvích.“</a:t>
            </a:r>
          </a:p>
          <a:p>
            <a:r>
              <a:rPr lang="cs-CZ" sz="1400" b="1" dirty="0"/>
              <a:t>Nařízení Evropského parlamentu a Rady (ES) č.1924/2006 </a:t>
            </a:r>
            <a:r>
              <a:rPr lang="cs-CZ" sz="1400" dirty="0"/>
              <a:t>o výživových a zdravotních tvrzeních při označování potravin</a:t>
            </a:r>
          </a:p>
          <a:p>
            <a:r>
              <a:rPr lang="cs-CZ" sz="1400" b="1" dirty="0"/>
              <a:t>Nařízení Evropského parlamentu a Rady (ES) č.1925/2006 </a:t>
            </a:r>
            <a:r>
              <a:rPr lang="cs-CZ" sz="1400" dirty="0"/>
              <a:t>o přidávání vitamínů a minerálních látek a některých dalších látek do potravin</a:t>
            </a:r>
          </a:p>
          <a:p>
            <a:r>
              <a:rPr lang="cs-CZ" sz="1400" b="1" dirty="0"/>
              <a:t>Vyhláška Ministerstva zdravotnictví č. 225/2008 Sb.</a:t>
            </a:r>
            <a:r>
              <a:rPr lang="cs-CZ" sz="1400" dirty="0"/>
              <a:t>, kterou se stanoví </a:t>
            </a:r>
            <a:r>
              <a:rPr lang="cs-CZ" sz="1400" dirty="0">
                <a:solidFill>
                  <a:srgbClr val="FF0000"/>
                </a:solidFill>
              </a:rPr>
              <a:t>požadavky na doplňky stravy a obohacování potravin</a:t>
            </a:r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2E2CEA-15CC-446D-8D84-CD4F3A1AE9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5" y="3140968"/>
            <a:ext cx="1527063" cy="238730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C1FCDE9E-1EE7-437C-989D-C2F00F18C17A}"/>
              </a:ext>
            </a:extLst>
          </p:cNvPr>
          <p:cNvSpPr txBox="1"/>
          <p:nvPr/>
        </p:nvSpPr>
        <p:spPr>
          <a:xfrm>
            <a:off x="-5861" y="6669360"/>
            <a:ext cx="42178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SZÚ – http://www.szu.cz/tema/bezpecnost-potravin/doplnky-stravy-1</a:t>
            </a:r>
          </a:p>
        </p:txBody>
      </p:sp>
    </p:spTree>
    <p:extLst>
      <p:ext uri="{BB962C8B-B14F-4D97-AF65-F5344CB8AC3E}">
        <p14:creationId xmlns:p14="http://schemas.microsoft.com/office/powerpoint/2010/main" val="2809209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BE7154C-FFCE-4DF0-BDD5-ED400D2F8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0" y="864108"/>
            <a:ext cx="5630489" cy="5589228"/>
          </a:xfrm>
        </p:spPr>
        <p:txBody>
          <a:bodyPr anchor="t">
            <a:normAutofit/>
          </a:bodyPr>
          <a:lstStyle/>
          <a:p>
            <a:r>
              <a:rPr lang="cs-CZ" dirty="0"/>
              <a:t>BCAA</a:t>
            </a:r>
          </a:p>
          <a:p>
            <a:pPr lvl="1"/>
            <a:r>
              <a:rPr lang="cs-CZ" dirty="0"/>
              <a:t>Ideálně 6-12 g po výkonu</a:t>
            </a:r>
          </a:p>
          <a:p>
            <a:pPr lvl="1"/>
            <a:r>
              <a:rPr lang="cs-CZ" dirty="0"/>
              <a:t>Jedna dávka v komerčních výrobcích odpovídá 3-5 g BCAA.</a:t>
            </a:r>
          </a:p>
          <a:p>
            <a:pPr lvl="1"/>
            <a:r>
              <a:rPr lang="cs-CZ" dirty="0"/>
              <a:t>Doplněk v pravém slova smyslu.</a:t>
            </a:r>
          </a:p>
          <a:p>
            <a:pPr lvl="1"/>
            <a:r>
              <a:rPr lang="cs-CZ" dirty="0"/>
              <a:t>Má své místo při dlouhotrvajících vytrvalostních výkonech – více než 2 hodiny.</a:t>
            </a:r>
          </a:p>
          <a:p>
            <a:pPr lvl="1"/>
            <a:r>
              <a:rPr lang="cs-CZ" b="1" dirty="0"/>
              <a:t>Protein šetřící potenciál.</a:t>
            </a:r>
          </a:p>
          <a:p>
            <a:pPr lvl="1"/>
            <a:r>
              <a:rPr lang="cs-CZ" dirty="0"/>
              <a:t>Dle studie z roku 2017 je vhodná suplementace BCAA </a:t>
            </a:r>
            <a:r>
              <a:rPr lang="cs-CZ" b="1" dirty="0"/>
              <a:t>před silovým (excentrickým) výkonem </a:t>
            </a:r>
            <a:r>
              <a:rPr lang="cs-CZ" dirty="0"/>
              <a:t>v podpoře svalové regenerace, snížení bolestivosti a poškození svaloviny.</a:t>
            </a:r>
          </a:p>
          <a:p>
            <a:pPr lvl="1"/>
            <a:r>
              <a:rPr lang="cs-CZ" dirty="0"/>
              <a:t>Velký význam </a:t>
            </a:r>
            <a:r>
              <a:rPr lang="cs-CZ" b="1" dirty="0"/>
              <a:t>leucinu</a:t>
            </a:r>
            <a:r>
              <a:rPr lang="cs-CZ" dirty="0"/>
              <a:t> v procesu proteosyntézy.</a:t>
            </a:r>
          </a:p>
          <a:p>
            <a:pPr lvl="2"/>
            <a:r>
              <a:rPr lang="cs-CZ" dirty="0"/>
              <a:t>2:1:1 X 4:1:1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Sportovní potraviny</a:t>
            </a:r>
          </a:p>
          <a:p>
            <a:pPr algn="ctr"/>
            <a:r>
              <a:rPr lang="cs-CZ" sz="1400" dirty="0">
                <a:solidFill>
                  <a:srgbClr val="40BAD2"/>
                </a:solidFill>
              </a:rPr>
              <a:t>Bílkovinové doplňky a EAK</a:t>
            </a:r>
          </a:p>
        </p:txBody>
      </p:sp>
      <p:pic>
        <p:nvPicPr>
          <p:cNvPr id="10" name="Obrázek 9" descr="Obsah obrázku vsedě, interiér&#10;&#10;Popis vygenerován s vysokou mírou spolehlivosti">
            <a:extLst>
              <a:ext uri="{FF2B5EF4-FFF2-40B4-BE49-F238E27FC236}">
                <a16:creationId xmlns:a16="http://schemas.microsoft.com/office/drawing/2014/main" id="{B4039D22-9AFD-4180-897F-A5FABB0F6B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063" y="4686966"/>
            <a:ext cx="1480744" cy="176637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EE1B0A4-3C7C-49FC-A20F-E5597951EA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037" y="5100123"/>
            <a:ext cx="395540" cy="164124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C5177EA-B5A7-4445-AEF8-66A96C7EA47A}"/>
              </a:ext>
            </a:extLst>
          </p:cNvPr>
          <p:cNvSpPr txBox="1"/>
          <p:nvPr/>
        </p:nvSpPr>
        <p:spPr>
          <a:xfrm>
            <a:off x="-23036" y="6669360"/>
            <a:ext cx="80506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</a:t>
            </a: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Ra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(2017) -</a:t>
            </a: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Effect of BCAA supplement timing on exercise-induced muscle soreness and damage: a pilot placebo-controlled double-blind study.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3824534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BE7154C-FFCE-4DF0-BDD5-ED400D2F8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0" y="864108"/>
            <a:ext cx="5630489" cy="5589228"/>
          </a:xfrm>
        </p:spPr>
        <p:txBody>
          <a:bodyPr anchor="t">
            <a:normAutofit/>
          </a:bodyPr>
          <a:lstStyle/>
          <a:p>
            <a:r>
              <a:rPr lang="cs-CZ" dirty="0"/>
              <a:t>Glutamin</a:t>
            </a:r>
          </a:p>
          <a:p>
            <a:pPr lvl="1"/>
            <a:r>
              <a:rPr lang="cs-CZ" dirty="0"/>
              <a:t>Podpora regenerace a </a:t>
            </a:r>
            <a:r>
              <a:rPr lang="cs-CZ" b="1" dirty="0"/>
              <a:t>snížení bolestivosti svalů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Studie poukazují na vyšší efektivitu u mužů.</a:t>
            </a:r>
          </a:p>
          <a:p>
            <a:pPr lvl="1"/>
            <a:r>
              <a:rPr lang="cs-CZ" dirty="0"/>
              <a:t>Dávkování 0,3 g/kg TH v kombinaci se stejným množstvím jednoduchých cukrů (maltodextrin) před a po cvičení.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Sportovní potraviny</a:t>
            </a:r>
          </a:p>
          <a:p>
            <a:pPr algn="ctr"/>
            <a:r>
              <a:rPr lang="cs-CZ" sz="1400" dirty="0">
                <a:solidFill>
                  <a:srgbClr val="40BAD2"/>
                </a:solidFill>
              </a:rPr>
              <a:t>Ostatní aminokyseliny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C5177EA-B5A7-4445-AEF8-66A96C7EA47A}"/>
              </a:ext>
            </a:extLst>
          </p:cNvPr>
          <p:cNvSpPr txBox="1"/>
          <p:nvPr/>
        </p:nvSpPr>
        <p:spPr>
          <a:xfrm>
            <a:off x="-23036" y="6669360"/>
            <a:ext cx="93249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</a:t>
            </a: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Legault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(2015) - </a:t>
            </a: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The Influence of Oral L-Glutamine Supplementation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on Muscle Strength Recovery and Soreness Following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Unilateral Knee Extension Eccentric Exercise</a:t>
            </a:r>
            <a:endParaRPr lang="cs-CZ" sz="10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6" name="Obrázek 5" descr="Obsah obrázku jídlo, vsedě&#10;&#10;Popis vygenerován s vysokou mírou spolehlivosti">
            <a:extLst>
              <a:ext uri="{FF2B5EF4-FFF2-40B4-BE49-F238E27FC236}">
                <a16:creationId xmlns:a16="http://schemas.microsoft.com/office/drawing/2014/main" id="{13D39E8B-2DC3-4E53-BF9C-95FFE68069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200" y="3140968"/>
            <a:ext cx="2344029" cy="305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07947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BE7154C-FFCE-4DF0-BDD5-ED400D2F8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0" y="864108"/>
            <a:ext cx="5630489" cy="5589228"/>
          </a:xfrm>
        </p:spPr>
        <p:txBody>
          <a:bodyPr anchor="t">
            <a:normAutofit/>
          </a:bodyPr>
          <a:lstStyle/>
          <a:p>
            <a:r>
              <a:rPr lang="cs-CZ" dirty="0"/>
              <a:t>MCT (medium </a:t>
            </a:r>
            <a:r>
              <a:rPr lang="cs-CZ" dirty="0" err="1"/>
              <a:t>chain</a:t>
            </a:r>
            <a:r>
              <a:rPr lang="cs-CZ" dirty="0"/>
              <a:t> </a:t>
            </a:r>
            <a:r>
              <a:rPr lang="cs-CZ" dirty="0" err="1"/>
              <a:t>triglycerides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10 g MCT před výkonem společně se S.</a:t>
            </a:r>
          </a:p>
          <a:p>
            <a:pPr lvl="1"/>
            <a:r>
              <a:rPr lang="cs-CZ" dirty="0"/>
              <a:t>Tuky obsažené v </a:t>
            </a:r>
            <a:r>
              <a:rPr lang="cs-CZ" b="1" dirty="0"/>
              <a:t>kokosovém oleji jsou tvořeny MCT tuky až z 75 %</a:t>
            </a:r>
            <a:r>
              <a:rPr lang="cs-CZ" dirty="0"/>
              <a:t>. Pro splnění příjmu 10 g MCT je potřeba přijmout cca 14 g kokosového oleje opět v kombinaci se S.</a:t>
            </a:r>
          </a:p>
          <a:p>
            <a:pPr lvl="1"/>
            <a:r>
              <a:rPr lang="cs-CZ" b="1" dirty="0"/>
              <a:t>Podpora vytrvalostního výkonu</a:t>
            </a:r>
            <a:r>
              <a:rPr lang="cs-CZ" dirty="0"/>
              <a:t> – glykogen šetřící potenciál.</a:t>
            </a:r>
          </a:p>
          <a:p>
            <a:pPr lvl="1"/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Sportovní potraviny</a:t>
            </a:r>
          </a:p>
          <a:p>
            <a:pPr algn="ctr"/>
            <a:r>
              <a:rPr lang="cs-CZ" sz="1400" dirty="0">
                <a:solidFill>
                  <a:srgbClr val="40BAD2"/>
                </a:solidFill>
              </a:rPr>
              <a:t>MCT doplňky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B9E1D49-E167-4A04-8715-4A5A72C36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982" y="3299395"/>
            <a:ext cx="964036" cy="2835399"/>
          </a:xfrm>
          <a:prstGeom prst="rect">
            <a:avLst/>
          </a:prstGeom>
        </p:spPr>
      </p:pic>
      <p:pic>
        <p:nvPicPr>
          <p:cNvPr id="8" name="Obrázek 7" descr="Obsah obrázku hrníček, stůl, interiér, vsedě&#10;&#10;Popis vygenerován s velmi vysokou mírou spolehlivosti">
            <a:extLst>
              <a:ext uri="{FF2B5EF4-FFF2-40B4-BE49-F238E27FC236}">
                <a16:creationId xmlns:a16="http://schemas.microsoft.com/office/drawing/2014/main" id="{370A5067-6EF8-4568-BDFE-6A424F099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285" y="4869160"/>
            <a:ext cx="3588715" cy="202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24188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C25356FA-C010-4AEB-AFAC-65DB416F1F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7" b="23809"/>
          <a:stretch/>
        </p:blipFill>
        <p:spPr>
          <a:xfrm>
            <a:off x="3059832" y="3658722"/>
            <a:ext cx="2564904" cy="136644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3E3B47F-0320-4261-8DD8-8F39EB118E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62" b="12615"/>
          <a:stretch/>
        </p:blipFill>
        <p:spPr>
          <a:xfrm>
            <a:off x="2699792" y="5949280"/>
            <a:ext cx="1957474" cy="90872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BE7154C-FFCE-4DF0-BDD5-ED400D2F8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0" y="864108"/>
            <a:ext cx="5630489" cy="5589228"/>
          </a:xfrm>
        </p:spPr>
        <p:txBody>
          <a:bodyPr anchor="t">
            <a:normAutofit/>
          </a:bodyPr>
          <a:lstStyle/>
          <a:p>
            <a:r>
              <a:rPr lang="cs-CZ" dirty="0"/>
              <a:t>Sportovní tyčinky a tekutá strava</a:t>
            </a:r>
          </a:p>
          <a:p>
            <a:pPr lvl="1"/>
            <a:r>
              <a:rPr lang="cs-CZ" dirty="0"/>
              <a:t>Mají své místo při dlouhotrvajících vytrvalostních výkonech – více než 2 hodiny a extrémních závodech (více než 10 hodin a několikadenní expedice).</a:t>
            </a:r>
          </a:p>
          <a:p>
            <a:pPr lvl="1"/>
            <a:r>
              <a:rPr lang="cs-CZ" dirty="0"/>
              <a:t>Protein šetřící potenciál.</a:t>
            </a:r>
          </a:p>
          <a:p>
            <a:pPr lvl="1"/>
            <a:r>
              <a:rPr lang="cs-CZ" dirty="0"/>
              <a:t>Kombinace makro i mikronutrientů a někdy i dalších látek.</a:t>
            </a:r>
          </a:p>
          <a:p>
            <a:pPr lvl="1"/>
            <a:r>
              <a:rPr lang="cs-CZ" b="1" dirty="0"/>
              <a:t>Doplnění energie, důležitých nutrientů a podpora regenerace v podmínkách, kde není možné se normálně stravovat.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Sportovní potraviny</a:t>
            </a:r>
          </a:p>
          <a:p>
            <a:pPr algn="ctr"/>
            <a:r>
              <a:rPr lang="cs-CZ" sz="1400" dirty="0">
                <a:solidFill>
                  <a:srgbClr val="40BAD2"/>
                </a:solidFill>
              </a:rPr>
              <a:t>Kombinace makronutrientů</a:t>
            </a:r>
          </a:p>
        </p:txBody>
      </p:sp>
      <p:pic>
        <p:nvPicPr>
          <p:cNvPr id="7" name="Obrázek 6" descr="Obsah obrázku věc, hrníček, interiér, stůl&#10;&#10;Popis vygenerován s vysokou mírou spolehlivosti">
            <a:extLst>
              <a:ext uri="{FF2B5EF4-FFF2-40B4-BE49-F238E27FC236}">
                <a16:creationId xmlns:a16="http://schemas.microsoft.com/office/drawing/2014/main" id="{4E9F30C4-06AC-407C-8EB4-36165ABDE4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91" y="4926800"/>
            <a:ext cx="3707904" cy="19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02127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Obrázek 43">
            <a:extLst>
              <a:ext uri="{FF2B5EF4-FFF2-40B4-BE49-F238E27FC236}">
                <a16:creationId xmlns:a16="http://schemas.microsoft.com/office/drawing/2014/main" id="{5F2BEFA2-262A-4CA9-BD5E-8FFAEA9B0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94" y="2412342"/>
            <a:ext cx="407115" cy="164675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E1252D5-F6ED-4F2F-8745-5AE182DBC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732" y="2412342"/>
            <a:ext cx="407115" cy="1646758"/>
          </a:xfrm>
          <a:prstGeom prst="rect">
            <a:avLst/>
          </a:prstGeom>
        </p:spPr>
      </p:pic>
      <p:pic>
        <p:nvPicPr>
          <p:cNvPr id="27" name="Obrázek 26" descr="Obsah obrázku ovoce, banán, interiér, jablko&#10;&#10;Popis vygenerován s velmi vysokou mírou spolehlivosti">
            <a:extLst>
              <a:ext uri="{FF2B5EF4-FFF2-40B4-BE49-F238E27FC236}">
                <a16:creationId xmlns:a16="http://schemas.microsoft.com/office/drawing/2014/main" id="{652E66CC-1BCB-4827-8AFE-9EA8C9BA32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9"/>
          <a:stretch/>
        </p:blipFill>
        <p:spPr>
          <a:xfrm>
            <a:off x="2251287" y="4833579"/>
            <a:ext cx="954176" cy="543665"/>
          </a:xfrm>
          <a:prstGeom prst="rect">
            <a:avLst/>
          </a:prstGeom>
        </p:spPr>
      </p:pic>
      <p:pic>
        <p:nvPicPr>
          <p:cNvPr id="33" name="Obrázek 32" descr="Obsah obrázku hrníček, oranžová, stůl, nápoje&#10;&#10;Popis vygenerován s velmi vysokou mírou spolehlivosti">
            <a:extLst>
              <a:ext uri="{FF2B5EF4-FFF2-40B4-BE49-F238E27FC236}">
                <a16:creationId xmlns:a16="http://schemas.microsoft.com/office/drawing/2014/main" id="{E141A30B-26D5-4EBB-8AB5-50D50CAF7A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0" y="4158826"/>
            <a:ext cx="782342" cy="782342"/>
          </a:xfrm>
          <a:prstGeom prst="rect">
            <a:avLst/>
          </a:prstGeom>
        </p:spPr>
      </p:pic>
      <p:cxnSp>
        <p:nvCxnSpPr>
          <p:cNvPr id="42" name="Přímá spojnice 41">
            <a:extLst>
              <a:ext uri="{FF2B5EF4-FFF2-40B4-BE49-F238E27FC236}">
                <a16:creationId xmlns:a16="http://schemas.microsoft.com/office/drawing/2014/main" id="{118CAD40-10CF-48D0-859D-62F57B59BB27}"/>
              </a:ext>
            </a:extLst>
          </p:cNvPr>
          <p:cNvCxnSpPr>
            <a:cxnSpLocks/>
          </p:cNvCxnSpPr>
          <p:nvPr/>
        </p:nvCxnSpPr>
        <p:spPr>
          <a:xfrm flipH="1" flipV="1">
            <a:off x="5010975" y="4119865"/>
            <a:ext cx="4401473" cy="247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C0806C83-C75F-458A-AB18-DE90DEB84E7D}"/>
              </a:ext>
            </a:extLst>
          </p:cNvPr>
          <p:cNvCxnSpPr>
            <a:stCxn id="6" idx="2"/>
          </p:cNvCxnSpPr>
          <p:nvPr/>
        </p:nvCxnSpPr>
        <p:spPr>
          <a:xfrm flipH="1">
            <a:off x="4110206" y="3503631"/>
            <a:ext cx="1375" cy="24971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0389E3A1-E9F6-4E92-9BB6-561175041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Suplementace dle typu zatížení</a:t>
            </a:r>
            <a:br>
              <a:rPr lang="cs-CZ" dirty="0"/>
            </a:br>
            <a:r>
              <a:rPr lang="cs-CZ" sz="1200" dirty="0"/>
              <a:t>Silové a rychlostní výkony</a:t>
            </a:r>
            <a:endParaRPr lang="cs-CZ" dirty="0"/>
          </a:p>
        </p:txBody>
      </p:sp>
      <p:pic>
        <p:nvPicPr>
          <p:cNvPr id="6" name="Obrázek 5" descr="Obsah obrázku osoba, sport, silnice, stopa&#10;&#10;Popis vygenerován s velmi vysokou mírou spolehlivosti">
            <a:extLst>
              <a:ext uri="{FF2B5EF4-FFF2-40B4-BE49-F238E27FC236}">
                <a16:creationId xmlns:a16="http://schemas.microsoft.com/office/drawing/2014/main" id="{F1D4185E-9E96-465A-B66F-7F7F70D200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185" y="2304643"/>
            <a:ext cx="1798790" cy="1198988"/>
          </a:xfrm>
          <a:prstGeom prst="rect">
            <a:avLst/>
          </a:prstGeom>
        </p:spPr>
      </p:pic>
      <p:pic>
        <p:nvPicPr>
          <p:cNvPr id="8" name="Obrázek 7" descr="Obsah obrázku osoba, exteriér, obloha, žena&#10;&#10;Popis vygenerován s velmi vysokou mírou spolehlivosti">
            <a:extLst>
              <a:ext uri="{FF2B5EF4-FFF2-40B4-BE49-F238E27FC236}">
                <a16:creationId xmlns:a16="http://schemas.microsoft.com/office/drawing/2014/main" id="{F9330B77-06CC-43E6-AC9A-F1E3CBEA4A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231" y="4740619"/>
            <a:ext cx="1103951" cy="115914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71947B8-5A64-455E-BF8E-B53B10333BEC}"/>
              </a:ext>
            </a:extLst>
          </p:cNvPr>
          <p:cNvSpPr txBox="1"/>
          <p:nvPr/>
        </p:nvSpPr>
        <p:spPr>
          <a:xfrm>
            <a:off x="2958269" y="2534834"/>
            <a:ext cx="300082" cy="65979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defTabSz="342900"/>
            <a:r>
              <a:rPr lang="cs-CZ" sz="750" dirty="0">
                <a:solidFill>
                  <a:prstClr val="black"/>
                </a:solidFill>
                <a:latin typeface="Century Gothic" panose="020B0502020202020204"/>
              </a:rPr>
              <a:t>Rychlostní v.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45069D4-C8A1-4D7C-BE73-8721FCE87657}"/>
              </a:ext>
            </a:extLst>
          </p:cNvPr>
          <p:cNvSpPr txBox="1"/>
          <p:nvPr/>
        </p:nvSpPr>
        <p:spPr>
          <a:xfrm>
            <a:off x="2958269" y="3496742"/>
            <a:ext cx="300082" cy="124809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defTabSz="342900"/>
            <a:r>
              <a:rPr lang="cs-CZ" sz="750" dirty="0">
                <a:solidFill>
                  <a:prstClr val="black"/>
                </a:solidFill>
                <a:latin typeface="Century Gothic" panose="020B0502020202020204"/>
              </a:rPr>
              <a:t>Rychlostně-vytrvalostní v.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46DBEDE-D443-4D85-B27E-05A4E27E2193}"/>
              </a:ext>
            </a:extLst>
          </p:cNvPr>
          <p:cNvSpPr txBox="1"/>
          <p:nvPr/>
        </p:nvSpPr>
        <p:spPr>
          <a:xfrm>
            <a:off x="3325462" y="5081546"/>
            <a:ext cx="300082" cy="45300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defTabSz="342900"/>
            <a:r>
              <a:rPr lang="cs-CZ" sz="750" dirty="0">
                <a:solidFill>
                  <a:prstClr val="black"/>
                </a:solidFill>
                <a:latin typeface="Century Gothic" panose="020B0502020202020204"/>
              </a:rPr>
              <a:t>Silový v.</a:t>
            </a: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DECDF9CE-FED6-4366-A380-746ED4C338E7}"/>
              </a:ext>
            </a:extLst>
          </p:cNvPr>
          <p:cNvCxnSpPr>
            <a:cxnSpLocks/>
          </p:cNvCxnSpPr>
          <p:nvPr/>
        </p:nvCxnSpPr>
        <p:spPr>
          <a:xfrm>
            <a:off x="736174" y="5962685"/>
            <a:ext cx="821697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C9E4B2A-1E62-4BF6-9A9E-3E975FECFDAE}"/>
              </a:ext>
            </a:extLst>
          </p:cNvPr>
          <p:cNvSpPr txBox="1"/>
          <p:nvPr/>
        </p:nvSpPr>
        <p:spPr>
          <a:xfrm>
            <a:off x="533473" y="5721393"/>
            <a:ext cx="45236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cs-CZ" sz="750" dirty="0">
                <a:solidFill>
                  <a:prstClr val="black"/>
                </a:solidFill>
                <a:latin typeface="Century Gothic" panose="020B0502020202020204"/>
              </a:rPr>
              <a:t>4 hod</a:t>
            </a: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A8F79DC0-1F60-41C8-AA63-F0158E0E11CD}"/>
              </a:ext>
            </a:extLst>
          </p:cNvPr>
          <p:cNvCxnSpPr>
            <a:cxnSpLocks/>
          </p:cNvCxnSpPr>
          <p:nvPr/>
        </p:nvCxnSpPr>
        <p:spPr>
          <a:xfrm>
            <a:off x="736173" y="5906059"/>
            <a:ext cx="1" cy="1340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délník 18">
            <a:extLst>
              <a:ext uri="{FF2B5EF4-FFF2-40B4-BE49-F238E27FC236}">
                <a16:creationId xmlns:a16="http://schemas.microsoft.com/office/drawing/2014/main" id="{7F89A098-4694-4449-99A4-9E0D0DE77A8A}"/>
              </a:ext>
            </a:extLst>
          </p:cNvPr>
          <p:cNvSpPr/>
          <p:nvPr/>
        </p:nvSpPr>
        <p:spPr>
          <a:xfrm>
            <a:off x="187878" y="3859534"/>
            <a:ext cx="1226891" cy="517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1-2 g.kg</a:t>
            </a:r>
            <a:r>
              <a:rPr lang="cs-CZ" sz="1050" baseline="30000" dirty="0">
                <a:solidFill>
                  <a:prstClr val="white"/>
                </a:solidFill>
                <a:latin typeface="Century Gothic" panose="020B0502020202020204"/>
              </a:rPr>
              <a:t>-1</a:t>
            </a:r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 S</a:t>
            </a:r>
          </a:p>
          <a:p>
            <a:pPr algn="ctr" defTabSz="342900"/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0,15-0,25 g.kg</a:t>
            </a:r>
            <a:r>
              <a:rPr lang="cs-CZ" sz="1050" baseline="30000" dirty="0">
                <a:solidFill>
                  <a:prstClr val="white"/>
                </a:solidFill>
                <a:latin typeface="Century Gothic" panose="020B0502020202020204"/>
              </a:rPr>
              <a:t>-1</a:t>
            </a:r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 B</a:t>
            </a:r>
          </a:p>
        </p:txBody>
      </p:sp>
      <p:pic>
        <p:nvPicPr>
          <p:cNvPr id="23" name="Obrázek 22" descr="Obsah obrázku talíř, jídlo, stůl, bílá&#10;&#10;Popis vygenerován s velmi vysokou mírou spolehlivosti">
            <a:extLst>
              <a:ext uri="{FF2B5EF4-FFF2-40B4-BE49-F238E27FC236}">
                <a16:creationId xmlns:a16="http://schemas.microsoft.com/office/drawing/2014/main" id="{C7027C37-28D8-4A43-ACA7-2A1CC9A4BE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1" y="4575425"/>
            <a:ext cx="1443527" cy="866117"/>
          </a:xfrm>
          <a:prstGeom prst="rect">
            <a:avLst/>
          </a:prstGeom>
        </p:spPr>
      </p:pic>
      <p:sp>
        <p:nvSpPr>
          <p:cNvPr id="25" name="Obdélník 24">
            <a:extLst>
              <a:ext uri="{FF2B5EF4-FFF2-40B4-BE49-F238E27FC236}">
                <a16:creationId xmlns:a16="http://schemas.microsoft.com/office/drawing/2014/main" id="{47122080-37F5-4748-A0B7-D0B9375F77F6}"/>
              </a:ext>
            </a:extLst>
          </p:cNvPr>
          <p:cNvSpPr/>
          <p:nvPr/>
        </p:nvSpPr>
        <p:spPr>
          <a:xfrm>
            <a:off x="1848295" y="3999768"/>
            <a:ext cx="844561" cy="263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~1 g.kg</a:t>
            </a:r>
            <a:r>
              <a:rPr lang="cs-CZ" sz="1050" baseline="30000" dirty="0">
                <a:solidFill>
                  <a:prstClr val="white"/>
                </a:solidFill>
                <a:latin typeface="Century Gothic" panose="020B0502020202020204"/>
              </a:rPr>
              <a:t>-1</a:t>
            </a:r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 S</a:t>
            </a:r>
          </a:p>
        </p:txBody>
      </p:sp>
      <p:pic>
        <p:nvPicPr>
          <p:cNvPr id="31" name="Obrázek 30">
            <a:extLst>
              <a:ext uri="{FF2B5EF4-FFF2-40B4-BE49-F238E27FC236}">
                <a16:creationId xmlns:a16="http://schemas.microsoft.com/office/drawing/2014/main" id="{882A2A85-E830-404E-BC79-475FF95E5B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435" y="4565067"/>
            <a:ext cx="490265" cy="883652"/>
          </a:xfrm>
          <a:prstGeom prst="rect">
            <a:avLst/>
          </a:prstGeom>
        </p:spPr>
      </p:pic>
      <p:sp>
        <p:nvSpPr>
          <p:cNvPr id="34" name="TextovéPole 33">
            <a:extLst>
              <a:ext uri="{FF2B5EF4-FFF2-40B4-BE49-F238E27FC236}">
                <a16:creationId xmlns:a16="http://schemas.microsoft.com/office/drawing/2014/main" id="{3EE29135-F22F-4052-AD5A-2106371DEAD2}"/>
              </a:ext>
            </a:extLst>
          </p:cNvPr>
          <p:cNvSpPr txBox="1"/>
          <p:nvPr/>
        </p:nvSpPr>
        <p:spPr>
          <a:xfrm>
            <a:off x="2058535" y="5721393"/>
            <a:ext cx="45236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cs-CZ" sz="750" dirty="0">
                <a:solidFill>
                  <a:prstClr val="black"/>
                </a:solidFill>
                <a:latin typeface="Century Gothic" panose="020B0502020202020204"/>
              </a:rPr>
              <a:t>1 hod</a:t>
            </a:r>
          </a:p>
        </p:txBody>
      </p: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882DD22A-B49B-4162-BA15-A83B80AEED18}"/>
              </a:ext>
            </a:extLst>
          </p:cNvPr>
          <p:cNvCxnSpPr>
            <a:cxnSpLocks/>
          </p:cNvCxnSpPr>
          <p:nvPr/>
        </p:nvCxnSpPr>
        <p:spPr>
          <a:xfrm>
            <a:off x="2261235" y="5906059"/>
            <a:ext cx="1" cy="1340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838FA0AC-4340-4FFC-88F3-018B892423EE}"/>
              </a:ext>
            </a:extLst>
          </p:cNvPr>
          <p:cNvSpPr txBox="1"/>
          <p:nvPr/>
        </p:nvSpPr>
        <p:spPr>
          <a:xfrm>
            <a:off x="8547751" y="5721393"/>
            <a:ext cx="45236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cs-CZ" sz="750" dirty="0">
                <a:solidFill>
                  <a:prstClr val="black"/>
                </a:solidFill>
                <a:latin typeface="Century Gothic" panose="020B0502020202020204"/>
              </a:rPr>
              <a:t>2 hod</a:t>
            </a:r>
          </a:p>
        </p:txBody>
      </p: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051D59D4-2461-4524-B6D7-F46877E8D269}"/>
              </a:ext>
            </a:extLst>
          </p:cNvPr>
          <p:cNvCxnSpPr>
            <a:cxnSpLocks/>
          </p:cNvCxnSpPr>
          <p:nvPr/>
        </p:nvCxnSpPr>
        <p:spPr>
          <a:xfrm>
            <a:off x="8750451" y="5906059"/>
            <a:ext cx="1" cy="1340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9F523D6A-67F0-47D9-8B71-35676964C34E}"/>
              </a:ext>
            </a:extLst>
          </p:cNvPr>
          <p:cNvSpPr txBox="1"/>
          <p:nvPr/>
        </p:nvSpPr>
        <p:spPr>
          <a:xfrm>
            <a:off x="6175871" y="5778020"/>
            <a:ext cx="157681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cs-CZ" sz="750" dirty="0">
                <a:solidFill>
                  <a:prstClr val="black"/>
                </a:solidFill>
                <a:latin typeface="Century Gothic" panose="020B0502020202020204"/>
              </a:rPr>
              <a:t>Fáze časné regenerace</a:t>
            </a:r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BBDE13E9-03DE-4A6D-928A-BEE5E0FAACE5}"/>
              </a:ext>
            </a:extLst>
          </p:cNvPr>
          <p:cNvSpPr/>
          <p:nvPr/>
        </p:nvSpPr>
        <p:spPr>
          <a:xfrm>
            <a:off x="5593750" y="3501008"/>
            <a:ext cx="1020404" cy="249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~ 1,5 g.kg</a:t>
            </a:r>
            <a:r>
              <a:rPr lang="cs-CZ" sz="788" baseline="30000" dirty="0">
                <a:solidFill>
                  <a:prstClr val="white"/>
                </a:solidFill>
                <a:latin typeface="Century Gothic" panose="020B0502020202020204"/>
              </a:rPr>
              <a:t>-1</a:t>
            </a:r>
            <a:r>
              <a:rPr lang="cs-CZ" sz="788" dirty="0">
                <a:solidFill>
                  <a:prstClr val="white"/>
                </a:solidFill>
                <a:latin typeface="Century Gothic" panose="020B0502020202020204"/>
              </a:rPr>
              <a:t> </a:t>
            </a:r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S</a:t>
            </a:r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5184C70B-E11B-403B-AAF8-8E5B0FE06155}"/>
              </a:ext>
            </a:extLst>
          </p:cNvPr>
          <p:cNvSpPr/>
          <p:nvPr/>
        </p:nvSpPr>
        <p:spPr>
          <a:xfrm>
            <a:off x="5445405" y="3815114"/>
            <a:ext cx="1358843" cy="25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~1,2 g.kg</a:t>
            </a:r>
            <a:r>
              <a:rPr lang="cs-CZ" sz="788" baseline="30000" dirty="0">
                <a:solidFill>
                  <a:prstClr val="white"/>
                </a:solidFill>
                <a:latin typeface="Century Gothic" panose="020B0502020202020204"/>
              </a:rPr>
              <a:t>-1</a:t>
            </a:r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.hod</a:t>
            </a:r>
            <a:r>
              <a:rPr lang="cs-CZ" sz="788" baseline="30000" dirty="0">
                <a:solidFill>
                  <a:prstClr val="white"/>
                </a:solidFill>
                <a:latin typeface="Century Gothic" panose="020B0502020202020204"/>
              </a:rPr>
              <a:t>-1</a:t>
            </a:r>
            <a:r>
              <a:rPr lang="cs-CZ" sz="788" dirty="0">
                <a:solidFill>
                  <a:prstClr val="white"/>
                </a:solidFill>
                <a:latin typeface="Century Gothic" panose="020B0502020202020204"/>
              </a:rPr>
              <a:t> </a:t>
            </a:r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S</a:t>
            </a:r>
          </a:p>
        </p:txBody>
      </p:sp>
      <p:sp>
        <p:nvSpPr>
          <p:cNvPr id="48" name="Obdélník 47">
            <a:extLst>
              <a:ext uri="{FF2B5EF4-FFF2-40B4-BE49-F238E27FC236}">
                <a16:creationId xmlns:a16="http://schemas.microsoft.com/office/drawing/2014/main" id="{B5B8F08D-AA6E-4945-9380-C2EB90D6D938}"/>
              </a:ext>
            </a:extLst>
          </p:cNvPr>
          <p:cNvSpPr/>
          <p:nvPr/>
        </p:nvSpPr>
        <p:spPr>
          <a:xfrm>
            <a:off x="7269268" y="3584983"/>
            <a:ext cx="1226891" cy="392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~0,8 g.kg</a:t>
            </a:r>
            <a:r>
              <a:rPr lang="cs-CZ" sz="1050" baseline="30000" dirty="0">
                <a:solidFill>
                  <a:prstClr val="white"/>
                </a:solidFill>
                <a:latin typeface="Century Gothic" panose="020B0502020202020204"/>
              </a:rPr>
              <a:t>-1</a:t>
            </a:r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 S</a:t>
            </a:r>
          </a:p>
          <a:p>
            <a:pPr algn="ctr" defTabSz="342900"/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0,2-0,4 g.kg</a:t>
            </a:r>
            <a:r>
              <a:rPr lang="cs-CZ" sz="1050" baseline="30000" dirty="0">
                <a:solidFill>
                  <a:prstClr val="white"/>
                </a:solidFill>
                <a:latin typeface="Century Gothic" panose="020B0502020202020204"/>
              </a:rPr>
              <a:t>-1</a:t>
            </a:r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 B</a:t>
            </a:r>
          </a:p>
        </p:txBody>
      </p:sp>
      <p:pic>
        <p:nvPicPr>
          <p:cNvPr id="55" name="Obrázek 54" descr="Obsah obrázku talíř, jídlo, stůl, bílá&#10;&#10;Popis vygenerován s velmi vysokou mírou spolehlivosti">
            <a:extLst>
              <a:ext uri="{FF2B5EF4-FFF2-40B4-BE49-F238E27FC236}">
                <a16:creationId xmlns:a16="http://schemas.microsoft.com/office/drawing/2014/main" id="{E62D7144-6695-45CC-BA4F-BD5A34651C1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352" y="2465085"/>
            <a:ext cx="1600722" cy="900407"/>
          </a:xfrm>
          <a:prstGeom prst="rect">
            <a:avLst/>
          </a:prstGeom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6A999395-C1D7-471C-A08B-72BD5ACBB6F4}"/>
              </a:ext>
            </a:extLst>
          </p:cNvPr>
          <p:cNvCxnSpPr/>
          <p:nvPr/>
        </p:nvCxnSpPr>
        <p:spPr>
          <a:xfrm flipV="1">
            <a:off x="1643086" y="2388338"/>
            <a:ext cx="0" cy="357434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499886A0-8C5E-4760-BE50-7CCE8DC6A895}"/>
              </a:ext>
            </a:extLst>
          </p:cNvPr>
          <p:cNvSpPr txBox="1"/>
          <p:nvPr/>
        </p:nvSpPr>
        <p:spPr>
          <a:xfrm>
            <a:off x="5616793" y="1988840"/>
            <a:ext cx="269496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cs-CZ" sz="750" dirty="0">
                <a:solidFill>
                  <a:prstClr val="black"/>
                </a:solidFill>
                <a:latin typeface="Century Gothic" panose="020B0502020202020204"/>
              </a:rPr>
              <a:t>Snížení glykogenových zásob a pokles krevní glykémie</a:t>
            </a:r>
          </a:p>
        </p:txBody>
      </p:sp>
      <p:pic>
        <p:nvPicPr>
          <p:cNvPr id="12" name="Obrázek 11" descr="Obsah obrázku voda, sport, vodní sporty, plavání&#10;&#10;Popis vygenerován s velmi vysokou mírou spolehlivosti">
            <a:extLst>
              <a:ext uri="{FF2B5EF4-FFF2-40B4-BE49-F238E27FC236}">
                <a16:creationId xmlns:a16="http://schemas.microsoft.com/office/drawing/2014/main" id="{FA0BC0D2-49FD-421B-A0BA-6D1B458C15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185" y="3542235"/>
            <a:ext cx="1802666" cy="1166925"/>
          </a:xfrm>
          <a:prstGeom prst="rect">
            <a:avLst/>
          </a:prstGeom>
        </p:spPr>
      </p:pic>
      <p:pic>
        <p:nvPicPr>
          <p:cNvPr id="5" name="Obrázek 4" descr="Obsah obrázku interiér, zeď, vsedě, počítač&#10;&#10;Popis vygenerován s vysokou mírou spolehlivosti">
            <a:extLst>
              <a:ext uri="{FF2B5EF4-FFF2-40B4-BE49-F238E27FC236}">
                <a16:creationId xmlns:a16="http://schemas.microsoft.com/office/drawing/2014/main" id="{BE449D32-7846-48AF-8430-4D823F4C4AE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92" y="2515912"/>
            <a:ext cx="1274682" cy="1274682"/>
          </a:xfrm>
          <a:prstGeom prst="rect">
            <a:avLst/>
          </a:prstGeom>
        </p:spPr>
      </p:pic>
      <p:pic>
        <p:nvPicPr>
          <p:cNvPr id="46" name="Obrázek 45" descr="Obsah obrázku ovoce, banán, interiér, jablko&#10;&#10;Popis vygenerován s velmi vysokou mírou spolehlivosti">
            <a:extLst>
              <a:ext uri="{FF2B5EF4-FFF2-40B4-BE49-F238E27FC236}">
                <a16:creationId xmlns:a16="http://schemas.microsoft.com/office/drawing/2014/main" id="{0AC9E42A-4B3A-4ECD-AE1D-ABF89419D5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9"/>
          <a:stretch/>
        </p:blipFill>
        <p:spPr>
          <a:xfrm>
            <a:off x="5719112" y="2871786"/>
            <a:ext cx="954176" cy="543665"/>
          </a:xfrm>
          <a:prstGeom prst="rect">
            <a:avLst/>
          </a:prstGeom>
        </p:spPr>
      </p:pic>
      <p:pic>
        <p:nvPicPr>
          <p:cNvPr id="47" name="Obrázek 46" descr="Obsah obrázku hrníček, oranžová, stůl, nápoje&#10;&#10;Popis vygenerován s velmi vysokou mírou spolehlivosti">
            <a:extLst>
              <a:ext uri="{FF2B5EF4-FFF2-40B4-BE49-F238E27FC236}">
                <a16:creationId xmlns:a16="http://schemas.microsoft.com/office/drawing/2014/main" id="{42FA38C2-3498-4DD6-9554-56D4FBC670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315" y="2197033"/>
            <a:ext cx="782342" cy="782342"/>
          </a:xfrm>
          <a:prstGeom prst="rect">
            <a:avLst/>
          </a:prstGeom>
        </p:spPr>
      </p:pic>
      <p:pic>
        <p:nvPicPr>
          <p:cNvPr id="54" name="Obrázek 53">
            <a:extLst>
              <a:ext uri="{FF2B5EF4-FFF2-40B4-BE49-F238E27FC236}">
                <a16:creationId xmlns:a16="http://schemas.microsoft.com/office/drawing/2014/main" id="{FE227216-B67B-4F04-8C0E-A4F3349B6B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260" y="2603274"/>
            <a:ext cx="490265" cy="883652"/>
          </a:xfrm>
          <a:prstGeom prst="rect">
            <a:avLst/>
          </a:prstGeom>
        </p:spPr>
      </p:pic>
      <p:pic>
        <p:nvPicPr>
          <p:cNvPr id="56" name="Obrázek 55" descr="Obsah obrázku interiér, zeď, vsedě, počítač&#10;&#10;Popis vygenerován s vysokou mírou spolehlivosti">
            <a:extLst>
              <a:ext uri="{FF2B5EF4-FFF2-40B4-BE49-F238E27FC236}">
                <a16:creationId xmlns:a16="http://schemas.microsoft.com/office/drawing/2014/main" id="{A745E32E-F6E2-4E12-BFE7-8F533ED75D4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338657"/>
            <a:ext cx="1274682" cy="1274682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E3749E07-C89D-46E0-9A79-D81A7DF0683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5" t="15055" r="42925" b="7602"/>
          <a:stretch/>
        </p:blipFill>
        <p:spPr>
          <a:xfrm>
            <a:off x="5367774" y="4221679"/>
            <a:ext cx="356354" cy="1540611"/>
          </a:xfrm>
          <a:prstGeom prst="rect">
            <a:avLst/>
          </a:prstGeom>
        </p:spPr>
      </p:pic>
      <p:pic>
        <p:nvPicPr>
          <p:cNvPr id="24" name="Obrázek 23" descr="Obsah obrázku interiér, láhev, stůl, vsedě&#10;&#10;Popis vygenerován s velmi vysokou mírou spolehlivosti">
            <a:extLst>
              <a:ext uri="{FF2B5EF4-FFF2-40B4-BE49-F238E27FC236}">
                <a16:creationId xmlns:a16="http://schemas.microsoft.com/office/drawing/2014/main" id="{E88D8232-2EDA-49E4-8170-C4DECFF4C7C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493" y="4211774"/>
            <a:ext cx="1053737" cy="1513869"/>
          </a:xfrm>
          <a:prstGeom prst="rect">
            <a:avLst/>
          </a:prstGeom>
        </p:spPr>
      </p:pic>
      <p:sp>
        <p:nvSpPr>
          <p:cNvPr id="57" name="TextovéPole 56">
            <a:extLst>
              <a:ext uri="{FF2B5EF4-FFF2-40B4-BE49-F238E27FC236}">
                <a16:creationId xmlns:a16="http://schemas.microsoft.com/office/drawing/2014/main" id="{F44A33F0-E3B6-4F5A-8304-3B40E2898C54}"/>
              </a:ext>
            </a:extLst>
          </p:cNvPr>
          <p:cNvSpPr txBox="1"/>
          <p:nvPr/>
        </p:nvSpPr>
        <p:spPr>
          <a:xfrm>
            <a:off x="-23036" y="6093296"/>
            <a:ext cx="5152373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</a:t>
            </a: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https://www.ausport.gov.au/ais/nutrition/fact_sheets/carbohydrate_how_much</a:t>
            </a: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https://www.ausport.gov.au/ais/nutrition/fact_sheets/protein_-_how_much</a:t>
            </a:r>
          </a:p>
        </p:txBody>
      </p:sp>
      <p:pic>
        <p:nvPicPr>
          <p:cNvPr id="58" name="Obrázek 57">
            <a:extLst>
              <a:ext uri="{FF2B5EF4-FFF2-40B4-BE49-F238E27FC236}">
                <a16:creationId xmlns:a16="http://schemas.microsoft.com/office/drawing/2014/main" id="{42296BE6-E88B-43A8-83FC-FB3B079EDE7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33" y="2661298"/>
            <a:ext cx="295275" cy="1225208"/>
          </a:xfrm>
          <a:prstGeom prst="rect">
            <a:avLst/>
          </a:prstGeom>
        </p:spPr>
      </p:pic>
      <p:sp>
        <p:nvSpPr>
          <p:cNvPr id="59" name="Obdélník 58">
            <a:extLst>
              <a:ext uri="{FF2B5EF4-FFF2-40B4-BE49-F238E27FC236}">
                <a16:creationId xmlns:a16="http://schemas.microsoft.com/office/drawing/2014/main" id="{71505631-0E18-4236-85C5-D3AAF80A989E}"/>
              </a:ext>
            </a:extLst>
          </p:cNvPr>
          <p:cNvSpPr/>
          <p:nvPr/>
        </p:nvSpPr>
        <p:spPr>
          <a:xfrm>
            <a:off x="2306094" y="1981466"/>
            <a:ext cx="1019368" cy="281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6-12 g BCAA</a:t>
            </a:r>
          </a:p>
        </p:txBody>
      </p:sp>
    </p:spTree>
    <p:extLst>
      <p:ext uri="{BB962C8B-B14F-4D97-AF65-F5344CB8AC3E}">
        <p14:creationId xmlns:p14="http://schemas.microsoft.com/office/powerpoint/2010/main" val="177843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Obrázek 43">
            <a:extLst>
              <a:ext uri="{FF2B5EF4-FFF2-40B4-BE49-F238E27FC236}">
                <a16:creationId xmlns:a16="http://schemas.microsoft.com/office/drawing/2014/main" id="{5F2BEFA2-262A-4CA9-BD5E-8FFAEA9B0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94" y="2412342"/>
            <a:ext cx="407115" cy="164675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E1252D5-F6ED-4F2F-8745-5AE182DBC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732" y="2412342"/>
            <a:ext cx="407115" cy="1646758"/>
          </a:xfrm>
          <a:prstGeom prst="rect">
            <a:avLst/>
          </a:prstGeom>
        </p:spPr>
      </p:pic>
      <p:pic>
        <p:nvPicPr>
          <p:cNvPr id="27" name="Obrázek 26" descr="Obsah obrázku ovoce, banán, interiér, jablko&#10;&#10;Popis vygenerován s velmi vysokou mírou spolehlivosti">
            <a:extLst>
              <a:ext uri="{FF2B5EF4-FFF2-40B4-BE49-F238E27FC236}">
                <a16:creationId xmlns:a16="http://schemas.microsoft.com/office/drawing/2014/main" id="{652E66CC-1BCB-4827-8AFE-9EA8C9BA32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9"/>
          <a:stretch/>
        </p:blipFill>
        <p:spPr>
          <a:xfrm>
            <a:off x="2251287" y="4833579"/>
            <a:ext cx="954176" cy="543665"/>
          </a:xfrm>
          <a:prstGeom prst="rect">
            <a:avLst/>
          </a:prstGeom>
        </p:spPr>
      </p:pic>
      <p:pic>
        <p:nvPicPr>
          <p:cNvPr id="33" name="Obrázek 32" descr="Obsah obrázku hrníček, oranžová, stůl, nápoje&#10;&#10;Popis vygenerován s velmi vysokou mírou spolehlivosti">
            <a:extLst>
              <a:ext uri="{FF2B5EF4-FFF2-40B4-BE49-F238E27FC236}">
                <a16:creationId xmlns:a16="http://schemas.microsoft.com/office/drawing/2014/main" id="{E141A30B-26D5-4EBB-8AB5-50D50CAF7A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0" y="4158826"/>
            <a:ext cx="782342" cy="782342"/>
          </a:xfrm>
          <a:prstGeom prst="rect">
            <a:avLst/>
          </a:prstGeom>
        </p:spPr>
      </p:pic>
      <p:cxnSp>
        <p:nvCxnSpPr>
          <p:cNvPr id="42" name="Přímá spojnice 41">
            <a:extLst>
              <a:ext uri="{FF2B5EF4-FFF2-40B4-BE49-F238E27FC236}">
                <a16:creationId xmlns:a16="http://schemas.microsoft.com/office/drawing/2014/main" id="{118CAD40-10CF-48D0-859D-62F57B59BB27}"/>
              </a:ext>
            </a:extLst>
          </p:cNvPr>
          <p:cNvCxnSpPr>
            <a:cxnSpLocks/>
          </p:cNvCxnSpPr>
          <p:nvPr/>
        </p:nvCxnSpPr>
        <p:spPr>
          <a:xfrm flipH="1" flipV="1">
            <a:off x="5010975" y="4119865"/>
            <a:ext cx="4401473" cy="247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0389E3A1-E9F6-4E92-9BB6-561175041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Suplementace dle typu zatížení</a:t>
            </a:r>
            <a:br>
              <a:rPr lang="cs-CZ" dirty="0"/>
            </a:br>
            <a:r>
              <a:rPr lang="cs-CZ" sz="1200" dirty="0"/>
              <a:t>Vytrvalostní výkony</a:t>
            </a:r>
            <a:endParaRPr lang="cs-CZ" dirty="0"/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DECDF9CE-FED6-4366-A380-746ED4C338E7}"/>
              </a:ext>
            </a:extLst>
          </p:cNvPr>
          <p:cNvCxnSpPr>
            <a:cxnSpLocks/>
          </p:cNvCxnSpPr>
          <p:nvPr/>
        </p:nvCxnSpPr>
        <p:spPr>
          <a:xfrm>
            <a:off x="736174" y="5962685"/>
            <a:ext cx="821697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C9E4B2A-1E62-4BF6-9A9E-3E975FECFDAE}"/>
              </a:ext>
            </a:extLst>
          </p:cNvPr>
          <p:cNvSpPr txBox="1"/>
          <p:nvPr/>
        </p:nvSpPr>
        <p:spPr>
          <a:xfrm>
            <a:off x="533473" y="5721393"/>
            <a:ext cx="45236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cs-CZ" sz="750" dirty="0">
                <a:solidFill>
                  <a:prstClr val="black"/>
                </a:solidFill>
                <a:latin typeface="Century Gothic" panose="020B0502020202020204"/>
              </a:rPr>
              <a:t>4 hod</a:t>
            </a: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A8F79DC0-1F60-41C8-AA63-F0158E0E11CD}"/>
              </a:ext>
            </a:extLst>
          </p:cNvPr>
          <p:cNvCxnSpPr>
            <a:cxnSpLocks/>
          </p:cNvCxnSpPr>
          <p:nvPr/>
        </p:nvCxnSpPr>
        <p:spPr>
          <a:xfrm>
            <a:off x="736173" y="5906059"/>
            <a:ext cx="1" cy="1340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délník 18">
            <a:extLst>
              <a:ext uri="{FF2B5EF4-FFF2-40B4-BE49-F238E27FC236}">
                <a16:creationId xmlns:a16="http://schemas.microsoft.com/office/drawing/2014/main" id="{7F89A098-4694-4449-99A4-9E0D0DE77A8A}"/>
              </a:ext>
            </a:extLst>
          </p:cNvPr>
          <p:cNvSpPr/>
          <p:nvPr/>
        </p:nvSpPr>
        <p:spPr>
          <a:xfrm>
            <a:off x="187878" y="3859534"/>
            <a:ext cx="1226891" cy="517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1-2 g.kg</a:t>
            </a:r>
            <a:r>
              <a:rPr lang="cs-CZ" sz="1050" baseline="30000" dirty="0">
                <a:solidFill>
                  <a:prstClr val="white"/>
                </a:solidFill>
                <a:latin typeface="Century Gothic" panose="020B0502020202020204"/>
              </a:rPr>
              <a:t>-1</a:t>
            </a:r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 S</a:t>
            </a:r>
          </a:p>
          <a:p>
            <a:pPr algn="ctr" defTabSz="342900"/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0,15-0,25 g.kg</a:t>
            </a:r>
            <a:r>
              <a:rPr lang="cs-CZ" sz="1050" baseline="30000" dirty="0">
                <a:solidFill>
                  <a:prstClr val="white"/>
                </a:solidFill>
                <a:latin typeface="Century Gothic" panose="020B0502020202020204"/>
              </a:rPr>
              <a:t>-1</a:t>
            </a:r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 B</a:t>
            </a:r>
          </a:p>
        </p:txBody>
      </p:sp>
      <p:pic>
        <p:nvPicPr>
          <p:cNvPr id="23" name="Obrázek 22" descr="Obsah obrázku talíř, jídlo, stůl, bílá&#10;&#10;Popis vygenerován s velmi vysokou mírou spolehlivosti">
            <a:extLst>
              <a:ext uri="{FF2B5EF4-FFF2-40B4-BE49-F238E27FC236}">
                <a16:creationId xmlns:a16="http://schemas.microsoft.com/office/drawing/2014/main" id="{C7027C37-28D8-4A43-ACA7-2A1CC9A4BE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1" y="4575425"/>
            <a:ext cx="1443527" cy="866117"/>
          </a:xfrm>
          <a:prstGeom prst="rect">
            <a:avLst/>
          </a:prstGeom>
        </p:spPr>
      </p:pic>
      <p:sp>
        <p:nvSpPr>
          <p:cNvPr id="25" name="Obdélník 24">
            <a:extLst>
              <a:ext uri="{FF2B5EF4-FFF2-40B4-BE49-F238E27FC236}">
                <a16:creationId xmlns:a16="http://schemas.microsoft.com/office/drawing/2014/main" id="{47122080-37F5-4748-A0B7-D0B9375F77F6}"/>
              </a:ext>
            </a:extLst>
          </p:cNvPr>
          <p:cNvSpPr/>
          <p:nvPr/>
        </p:nvSpPr>
        <p:spPr>
          <a:xfrm>
            <a:off x="1848295" y="3999768"/>
            <a:ext cx="844561" cy="263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~1 g.kg</a:t>
            </a:r>
            <a:r>
              <a:rPr lang="cs-CZ" sz="1050" baseline="30000" dirty="0">
                <a:solidFill>
                  <a:prstClr val="white"/>
                </a:solidFill>
                <a:latin typeface="Century Gothic" panose="020B0502020202020204"/>
              </a:rPr>
              <a:t>-1</a:t>
            </a:r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 S</a:t>
            </a:r>
          </a:p>
        </p:txBody>
      </p:sp>
      <p:pic>
        <p:nvPicPr>
          <p:cNvPr id="31" name="Obrázek 30">
            <a:extLst>
              <a:ext uri="{FF2B5EF4-FFF2-40B4-BE49-F238E27FC236}">
                <a16:creationId xmlns:a16="http://schemas.microsoft.com/office/drawing/2014/main" id="{882A2A85-E830-404E-BC79-475FF95E5B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435" y="4565067"/>
            <a:ext cx="490265" cy="883652"/>
          </a:xfrm>
          <a:prstGeom prst="rect">
            <a:avLst/>
          </a:prstGeom>
        </p:spPr>
      </p:pic>
      <p:sp>
        <p:nvSpPr>
          <p:cNvPr id="34" name="TextovéPole 33">
            <a:extLst>
              <a:ext uri="{FF2B5EF4-FFF2-40B4-BE49-F238E27FC236}">
                <a16:creationId xmlns:a16="http://schemas.microsoft.com/office/drawing/2014/main" id="{3EE29135-F22F-4052-AD5A-2106371DEAD2}"/>
              </a:ext>
            </a:extLst>
          </p:cNvPr>
          <p:cNvSpPr txBox="1"/>
          <p:nvPr/>
        </p:nvSpPr>
        <p:spPr>
          <a:xfrm>
            <a:off x="2058535" y="5721393"/>
            <a:ext cx="45236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cs-CZ" sz="750" dirty="0">
                <a:solidFill>
                  <a:prstClr val="black"/>
                </a:solidFill>
                <a:latin typeface="Century Gothic" panose="020B0502020202020204"/>
              </a:rPr>
              <a:t>1 hod</a:t>
            </a:r>
          </a:p>
        </p:txBody>
      </p: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882DD22A-B49B-4162-BA15-A83B80AEED18}"/>
              </a:ext>
            </a:extLst>
          </p:cNvPr>
          <p:cNvCxnSpPr>
            <a:cxnSpLocks/>
          </p:cNvCxnSpPr>
          <p:nvPr/>
        </p:nvCxnSpPr>
        <p:spPr>
          <a:xfrm>
            <a:off x="2261235" y="5906059"/>
            <a:ext cx="1" cy="1340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838FA0AC-4340-4FFC-88F3-018B892423EE}"/>
              </a:ext>
            </a:extLst>
          </p:cNvPr>
          <p:cNvSpPr txBox="1"/>
          <p:nvPr/>
        </p:nvSpPr>
        <p:spPr>
          <a:xfrm>
            <a:off x="8547751" y="5721393"/>
            <a:ext cx="45236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cs-CZ" sz="750" dirty="0">
                <a:solidFill>
                  <a:prstClr val="black"/>
                </a:solidFill>
                <a:latin typeface="Century Gothic" panose="020B0502020202020204"/>
              </a:rPr>
              <a:t>2 hod</a:t>
            </a:r>
          </a:p>
        </p:txBody>
      </p: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051D59D4-2461-4524-B6D7-F46877E8D269}"/>
              </a:ext>
            </a:extLst>
          </p:cNvPr>
          <p:cNvCxnSpPr>
            <a:cxnSpLocks/>
          </p:cNvCxnSpPr>
          <p:nvPr/>
        </p:nvCxnSpPr>
        <p:spPr>
          <a:xfrm>
            <a:off x="8750451" y="5906059"/>
            <a:ext cx="1" cy="1340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9F523D6A-67F0-47D9-8B71-35676964C34E}"/>
              </a:ext>
            </a:extLst>
          </p:cNvPr>
          <p:cNvSpPr txBox="1"/>
          <p:nvPr/>
        </p:nvSpPr>
        <p:spPr>
          <a:xfrm>
            <a:off x="6175871" y="5778020"/>
            <a:ext cx="157681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cs-CZ" sz="750" dirty="0">
                <a:solidFill>
                  <a:prstClr val="black"/>
                </a:solidFill>
                <a:latin typeface="Century Gothic" panose="020B0502020202020204"/>
              </a:rPr>
              <a:t>Fáze časné regenerace</a:t>
            </a:r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BBDE13E9-03DE-4A6D-928A-BEE5E0FAACE5}"/>
              </a:ext>
            </a:extLst>
          </p:cNvPr>
          <p:cNvSpPr/>
          <p:nvPr/>
        </p:nvSpPr>
        <p:spPr>
          <a:xfrm>
            <a:off x="5593750" y="3501008"/>
            <a:ext cx="1020404" cy="249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~ 1,5 g.kg</a:t>
            </a:r>
            <a:r>
              <a:rPr lang="cs-CZ" sz="788" baseline="30000" dirty="0">
                <a:solidFill>
                  <a:prstClr val="white"/>
                </a:solidFill>
                <a:latin typeface="Century Gothic" panose="020B0502020202020204"/>
              </a:rPr>
              <a:t>-1</a:t>
            </a:r>
            <a:r>
              <a:rPr lang="cs-CZ" sz="788" dirty="0">
                <a:solidFill>
                  <a:prstClr val="white"/>
                </a:solidFill>
                <a:latin typeface="Century Gothic" panose="020B0502020202020204"/>
              </a:rPr>
              <a:t> </a:t>
            </a:r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S</a:t>
            </a:r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5184C70B-E11B-403B-AAF8-8E5B0FE06155}"/>
              </a:ext>
            </a:extLst>
          </p:cNvPr>
          <p:cNvSpPr/>
          <p:nvPr/>
        </p:nvSpPr>
        <p:spPr>
          <a:xfrm>
            <a:off x="5445405" y="3815114"/>
            <a:ext cx="1358843" cy="25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~1,2 g.kg</a:t>
            </a:r>
            <a:r>
              <a:rPr lang="cs-CZ" sz="788" baseline="30000" dirty="0">
                <a:solidFill>
                  <a:prstClr val="white"/>
                </a:solidFill>
                <a:latin typeface="Century Gothic" panose="020B0502020202020204"/>
              </a:rPr>
              <a:t>-1</a:t>
            </a:r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.hod</a:t>
            </a:r>
            <a:r>
              <a:rPr lang="cs-CZ" sz="788" baseline="30000" dirty="0">
                <a:solidFill>
                  <a:prstClr val="white"/>
                </a:solidFill>
                <a:latin typeface="Century Gothic" panose="020B0502020202020204"/>
              </a:rPr>
              <a:t>-1</a:t>
            </a:r>
            <a:r>
              <a:rPr lang="cs-CZ" sz="788" dirty="0">
                <a:solidFill>
                  <a:prstClr val="white"/>
                </a:solidFill>
                <a:latin typeface="Century Gothic" panose="020B0502020202020204"/>
              </a:rPr>
              <a:t> </a:t>
            </a:r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S</a:t>
            </a:r>
          </a:p>
        </p:txBody>
      </p:sp>
      <p:sp>
        <p:nvSpPr>
          <p:cNvPr id="48" name="Obdélník 47">
            <a:extLst>
              <a:ext uri="{FF2B5EF4-FFF2-40B4-BE49-F238E27FC236}">
                <a16:creationId xmlns:a16="http://schemas.microsoft.com/office/drawing/2014/main" id="{B5B8F08D-AA6E-4945-9380-C2EB90D6D938}"/>
              </a:ext>
            </a:extLst>
          </p:cNvPr>
          <p:cNvSpPr/>
          <p:nvPr/>
        </p:nvSpPr>
        <p:spPr>
          <a:xfrm>
            <a:off x="7269268" y="3584983"/>
            <a:ext cx="1226891" cy="392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~0,8 g.kg</a:t>
            </a:r>
            <a:r>
              <a:rPr lang="cs-CZ" sz="1050" baseline="30000" dirty="0">
                <a:solidFill>
                  <a:prstClr val="white"/>
                </a:solidFill>
                <a:latin typeface="Century Gothic" panose="020B0502020202020204"/>
              </a:rPr>
              <a:t>-1</a:t>
            </a:r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 S</a:t>
            </a:r>
          </a:p>
          <a:p>
            <a:pPr algn="ctr" defTabSz="342900"/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0,2-0,4 g.kg</a:t>
            </a:r>
            <a:r>
              <a:rPr lang="cs-CZ" sz="1050" baseline="30000" dirty="0">
                <a:solidFill>
                  <a:prstClr val="white"/>
                </a:solidFill>
                <a:latin typeface="Century Gothic" panose="020B0502020202020204"/>
              </a:rPr>
              <a:t>-1</a:t>
            </a:r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 B</a:t>
            </a:r>
          </a:p>
        </p:txBody>
      </p:sp>
      <p:pic>
        <p:nvPicPr>
          <p:cNvPr id="55" name="Obrázek 54" descr="Obsah obrázku talíř, jídlo, stůl, bílá&#10;&#10;Popis vygenerován s velmi vysokou mírou spolehlivosti">
            <a:extLst>
              <a:ext uri="{FF2B5EF4-FFF2-40B4-BE49-F238E27FC236}">
                <a16:creationId xmlns:a16="http://schemas.microsoft.com/office/drawing/2014/main" id="{E62D7144-6695-45CC-BA4F-BD5A34651C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352" y="2465085"/>
            <a:ext cx="1600722" cy="900407"/>
          </a:xfrm>
          <a:prstGeom prst="rect">
            <a:avLst/>
          </a:prstGeom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6A999395-C1D7-471C-A08B-72BD5ACBB6F4}"/>
              </a:ext>
            </a:extLst>
          </p:cNvPr>
          <p:cNvCxnSpPr/>
          <p:nvPr/>
        </p:nvCxnSpPr>
        <p:spPr>
          <a:xfrm flipV="1">
            <a:off x="1643086" y="2388338"/>
            <a:ext cx="0" cy="357434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499886A0-8C5E-4760-BE50-7CCE8DC6A895}"/>
              </a:ext>
            </a:extLst>
          </p:cNvPr>
          <p:cNvSpPr txBox="1"/>
          <p:nvPr/>
        </p:nvSpPr>
        <p:spPr>
          <a:xfrm>
            <a:off x="5616793" y="1988840"/>
            <a:ext cx="269496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cs-CZ" sz="750" dirty="0">
                <a:solidFill>
                  <a:prstClr val="black"/>
                </a:solidFill>
                <a:latin typeface="Century Gothic" panose="020B0502020202020204"/>
              </a:rPr>
              <a:t>Snížení glykogenových zásob a pokles krevní glykémie</a:t>
            </a:r>
          </a:p>
        </p:txBody>
      </p:sp>
      <p:pic>
        <p:nvPicPr>
          <p:cNvPr id="5" name="Obrázek 4" descr="Obsah obrázku interiér, zeď, vsedě, počítač&#10;&#10;Popis vygenerován s vysokou mírou spolehlivosti">
            <a:extLst>
              <a:ext uri="{FF2B5EF4-FFF2-40B4-BE49-F238E27FC236}">
                <a16:creationId xmlns:a16="http://schemas.microsoft.com/office/drawing/2014/main" id="{BE449D32-7846-48AF-8430-4D823F4C4A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92" y="2515912"/>
            <a:ext cx="1274682" cy="1274682"/>
          </a:xfrm>
          <a:prstGeom prst="rect">
            <a:avLst/>
          </a:prstGeom>
        </p:spPr>
      </p:pic>
      <p:pic>
        <p:nvPicPr>
          <p:cNvPr id="46" name="Obrázek 45" descr="Obsah obrázku ovoce, banán, interiér, jablko&#10;&#10;Popis vygenerován s velmi vysokou mírou spolehlivosti">
            <a:extLst>
              <a:ext uri="{FF2B5EF4-FFF2-40B4-BE49-F238E27FC236}">
                <a16:creationId xmlns:a16="http://schemas.microsoft.com/office/drawing/2014/main" id="{0AC9E42A-4B3A-4ECD-AE1D-ABF89419D5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9"/>
          <a:stretch/>
        </p:blipFill>
        <p:spPr>
          <a:xfrm>
            <a:off x="5719112" y="2871786"/>
            <a:ext cx="954176" cy="543665"/>
          </a:xfrm>
          <a:prstGeom prst="rect">
            <a:avLst/>
          </a:prstGeom>
        </p:spPr>
      </p:pic>
      <p:pic>
        <p:nvPicPr>
          <p:cNvPr id="47" name="Obrázek 46" descr="Obsah obrázku hrníček, oranžová, stůl, nápoje&#10;&#10;Popis vygenerován s velmi vysokou mírou spolehlivosti">
            <a:extLst>
              <a:ext uri="{FF2B5EF4-FFF2-40B4-BE49-F238E27FC236}">
                <a16:creationId xmlns:a16="http://schemas.microsoft.com/office/drawing/2014/main" id="{42FA38C2-3498-4DD6-9554-56D4FBC670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315" y="2197033"/>
            <a:ext cx="782342" cy="782342"/>
          </a:xfrm>
          <a:prstGeom prst="rect">
            <a:avLst/>
          </a:prstGeom>
        </p:spPr>
      </p:pic>
      <p:pic>
        <p:nvPicPr>
          <p:cNvPr id="54" name="Obrázek 53">
            <a:extLst>
              <a:ext uri="{FF2B5EF4-FFF2-40B4-BE49-F238E27FC236}">
                <a16:creationId xmlns:a16="http://schemas.microsoft.com/office/drawing/2014/main" id="{FE227216-B67B-4F04-8C0E-A4F3349B6B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260" y="2603274"/>
            <a:ext cx="490265" cy="883652"/>
          </a:xfrm>
          <a:prstGeom prst="rect">
            <a:avLst/>
          </a:prstGeom>
        </p:spPr>
      </p:pic>
      <p:pic>
        <p:nvPicPr>
          <p:cNvPr id="56" name="Obrázek 55" descr="Obsah obrázku interiér, zeď, vsedě, počítač&#10;&#10;Popis vygenerován s vysokou mírou spolehlivosti">
            <a:extLst>
              <a:ext uri="{FF2B5EF4-FFF2-40B4-BE49-F238E27FC236}">
                <a16:creationId xmlns:a16="http://schemas.microsoft.com/office/drawing/2014/main" id="{A745E32E-F6E2-4E12-BFE7-8F533ED75D4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338657"/>
            <a:ext cx="1274682" cy="1274682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E3749E07-C89D-46E0-9A79-D81A7DF0683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5" t="15055" r="42925" b="7602"/>
          <a:stretch/>
        </p:blipFill>
        <p:spPr>
          <a:xfrm>
            <a:off x="5367774" y="4221679"/>
            <a:ext cx="356354" cy="1540611"/>
          </a:xfrm>
          <a:prstGeom prst="rect">
            <a:avLst/>
          </a:prstGeom>
        </p:spPr>
      </p:pic>
      <p:pic>
        <p:nvPicPr>
          <p:cNvPr id="24" name="Obrázek 23" descr="Obsah obrázku interiér, láhev, stůl, vsedě&#10;&#10;Popis vygenerován s velmi vysokou mírou spolehlivosti">
            <a:extLst>
              <a:ext uri="{FF2B5EF4-FFF2-40B4-BE49-F238E27FC236}">
                <a16:creationId xmlns:a16="http://schemas.microsoft.com/office/drawing/2014/main" id="{E88D8232-2EDA-49E4-8170-C4DECFF4C7C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493" y="4211774"/>
            <a:ext cx="1053737" cy="1513869"/>
          </a:xfrm>
          <a:prstGeom prst="rect">
            <a:avLst/>
          </a:prstGeom>
        </p:spPr>
      </p:pic>
      <p:cxnSp>
        <p:nvCxnSpPr>
          <p:cNvPr id="45" name="Přímá spojnice 44">
            <a:extLst>
              <a:ext uri="{FF2B5EF4-FFF2-40B4-BE49-F238E27FC236}">
                <a16:creationId xmlns:a16="http://schemas.microsoft.com/office/drawing/2014/main" id="{5A358561-8768-4A46-AF88-611731F99EA7}"/>
              </a:ext>
            </a:extLst>
          </p:cNvPr>
          <p:cNvCxnSpPr>
            <a:cxnSpLocks/>
          </p:cNvCxnSpPr>
          <p:nvPr/>
        </p:nvCxnSpPr>
        <p:spPr>
          <a:xfrm flipH="1">
            <a:off x="4110206" y="3503631"/>
            <a:ext cx="1375" cy="24971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 descr="Obsah obrázku sport, raketbal&#10;&#10;Popis vygenerován s velmi vysokou mírou spolehlivosti">
            <a:extLst>
              <a:ext uri="{FF2B5EF4-FFF2-40B4-BE49-F238E27FC236}">
                <a16:creationId xmlns:a16="http://schemas.microsoft.com/office/drawing/2014/main" id="{DE096382-3219-441E-B29D-E608A36A7EC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70" y="2309348"/>
            <a:ext cx="1798790" cy="1199568"/>
          </a:xfrm>
          <a:prstGeom prst="rect">
            <a:avLst/>
          </a:prstGeom>
        </p:spPr>
      </p:pic>
      <p:sp>
        <p:nvSpPr>
          <p:cNvPr id="50" name="TextovéPole 49">
            <a:extLst>
              <a:ext uri="{FF2B5EF4-FFF2-40B4-BE49-F238E27FC236}">
                <a16:creationId xmlns:a16="http://schemas.microsoft.com/office/drawing/2014/main" id="{9B0DF5E8-5256-49D7-B0F2-125C9889E0B2}"/>
              </a:ext>
            </a:extLst>
          </p:cNvPr>
          <p:cNvSpPr txBox="1"/>
          <p:nvPr/>
        </p:nvSpPr>
        <p:spPr>
          <a:xfrm>
            <a:off x="2997841" y="2442224"/>
            <a:ext cx="300082" cy="75277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defTabSz="342900"/>
            <a:r>
              <a:rPr lang="cs-CZ" sz="750" dirty="0">
                <a:solidFill>
                  <a:prstClr val="black"/>
                </a:solidFill>
                <a:latin typeface="Century Gothic" panose="020B0502020202020204"/>
              </a:rPr>
              <a:t>Krátkodobá v.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C60BCD94-D862-49A8-84B5-A06E919879BC}"/>
              </a:ext>
            </a:extLst>
          </p:cNvPr>
          <p:cNvSpPr txBox="1"/>
          <p:nvPr/>
        </p:nvSpPr>
        <p:spPr>
          <a:xfrm>
            <a:off x="2990103" y="3638763"/>
            <a:ext cx="300082" cy="81849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defTabSz="342900"/>
            <a:r>
              <a:rPr lang="cs-CZ" sz="750" dirty="0">
                <a:solidFill>
                  <a:prstClr val="black"/>
                </a:solidFill>
                <a:latin typeface="Century Gothic" panose="020B0502020202020204"/>
              </a:rPr>
              <a:t>Střednědobá v.</a:t>
            </a: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5674C929-BEC2-4569-A220-5A6F9EB01BFC}"/>
              </a:ext>
            </a:extLst>
          </p:cNvPr>
          <p:cNvSpPr txBox="1"/>
          <p:nvPr/>
        </p:nvSpPr>
        <p:spPr>
          <a:xfrm>
            <a:off x="3291771" y="4887255"/>
            <a:ext cx="300082" cy="79284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defTabSz="342900"/>
            <a:r>
              <a:rPr lang="cs-CZ" sz="750" dirty="0">
                <a:solidFill>
                  <a:prstClr val="black"/>
                </a:solidFill>
                <a:latin typeface="Century Gothic" panose="020B0502020202020204"/>
              </a:rPr>
              <a:t>Dlouhodobá v.</a:t>
            </a:r>
          </a:p>
        </p:txBody>
      </p:sp>
      <p:pic>
        <p:nvPicPr>
          <p:cNvPr id="53" name="Obrázek 52" descr="Obsah obrázku voda, sport, plavání, vodní sporty&#10;&#10;Popis vygenerován s velmi vysokou mírou spolehlivosti">
            <a:extLst>
              <a:ext uri="{FF2B5EF4-FFF2-40B4-BE49-F238E27FC236}">
                <a16:creationId xmlns:a16="http://schemas.microsoft.com/office/drawing/2014/main" id="{7BE93B13-EC64-4DB3-A595-839478F68DE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85" y="3622181"/>
            <a:ext cx="1786975" cy="1005173"/>
          </a:xfrm>
          <a:prstGeom prst="rect">
            <a:avLst/>
          </a:prstGeom>
        </p:spPr>
      </p:pic>
      <p:pic>
        <p:nvPicPr>
          <p:cNvPr id="57" name="Obrázek 56" descr="Obsah obrázku exteriér, obloha, strom, země&#10;&#10;Popis vygenerován s velmi vysokou mírou spolehlivosti">
            <a:extLst>
              <a:ext uri="{FF2B5EF4-FFF2-40B4-BE49-F238E27FC236}">
                <a16:creationId xmlns:a16="http://schemas.microsoft.com/office/drawing/2014/main" id="{8FF1E34A-3792-4B91-9596-8EBBD089795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473" y="4679039"/>
            <a:ext cx="1173110" cy="1227020"/>
          </a:xfrm>
          <a:prstGeom prst="rect">
            <a:avLst/>
          </a:prstGeom>
        </p:spPr>
      </p:pic>
      <p:sp>
        <p:nvSpPr>
          <p:cNvPr id="58" name="Obdélník 57">
            <a:extLst>
              <a:ext uri="{FF2B5EF4-FFF2-40B4-BE49-F238E27FC236}">
                <a16:creationId xmlns:a16="http://schemas.microsoft.com/office/drawing/2014/main" id="{87EF93FC-FEE6-468B-B12F-49D77E40B4E7}"/>
              </a:ext>
            </a:extLst>
          </p:cNvPr>
          <p:cNvSpPr/>
          <p:nvPr/>
        </p:nvSpPr>
        <p:spPr>
          <a:xfrm>
            <a:off x="3222285" y="3378470"/>
            <a:ext cx="454961" cy="113280"/>
          </a:xfrm>
          <a:prstGeom prst="rect">
            <a:avLst/>
          </a:prstGeom>
          <a:solidFill>
            <a:srgbClr val="D8E0ED"/>
          </a:solidFill>
          <a:ln>
            <a:solidFill>
              <a:srgbClr val="D8E0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cs-CZ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cxnSp>
        <p:nvCxnSpPr>
          <p:cNvPr id="59" name="Přímá spojnice 58">
            <a:extLst>
              <a:ext uri="{FF2B5EF4-FFF2-40B4-BE49-F238E27FC236}">
                <a16:creationId xmlns:a16="http://schemas.microsoft.com/office/drawing/2014/main" id="{36F263FB-2EE4-4970-A549-D79C34901856}"/>
              </a:ext>
            </a:extLst>
          </p:cNvPr>
          <p:cNvCxnSpPr/>
          <p:nvPr/>
        </p:nvCxnSpPr>
        <p:spPr>
          <a:xfrm>
            <a:off x="3236724" y="6047813"/>
            <a:ext cx="1828044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59">
            <a:extLst>
              <a:ext uri="{FF2B5EF4-FFF2-40B4-BE49-F238E27FC236}">
                <a16:creationId xmlns:a16="http://schemas.microsoft.com/office/drawing/2014/main" id="{25326CBF-292E-4DFD-A497-D45C9E129C1B}"/>
              </a:ext>
            </a:extLst>
          </p:cNvPr>
          <p:cNvCxnSpPr>
            <a:cxnSpLocks/>
          </p:cNvCxnSpPr>
          <p:nvPr/>
        </p:nvCxnSpPr>
        <p:spPr>
          <a:xfrm>
            <a:off x="3221983" y="4627354"/>
            <a:ext cx="0" cy="14148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>
            <a:extLst>
              <a:ext uri="{FF2B5EF4-FFF2-40B4-BE49-F238E27FC236}">
                <a16:creationId xmlns:a16="http://schemas.microsoft.com/office/drawing/2014/main" id="{85466F2C-2BC3-4C1D-95F5-1C5BE411F871}"/>
              </a:ext>
            </a:extLst>
          </p:cNvPr>
          <p:cNvCxnSpPr>
            <a:cxnSpLocks/>
          </p:cNvCxnSpPr>
          <p:nvPr/>
        </p:nvCxnSpPr>
        <p:spPr>
          <a:xfrm>
            <a:off x="5064768" y="4627354"/>
            <a:ext cx="0" cy="141961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>
            <a:extLst>
              <a:ext uri="{FF2B5EF4-FFF2-40B4-BE49-F238E27FC236}">
                <a16:creationId xmlns:a16="http://schemas.microsoft.com/office/drawing/2014/main" id="{D2A1C33F-8B25-4273-B660-22AEF351155F}"/>
              </a:ext>
            </a:extLst>
          </p:cNvPr>
          <p:cNvCxnSpPr/>
          <p:nvPr/>
        </p:nvCxnSpPr>
        <p:spPr>
          <a:xfrm>
            <a:off x="3236724" y="4607476"/>
            <a:ext cx="1828044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ovéPole 62">
            <a:extLst>
              <a:ext uri="{FF2B5EF4-FFF2-40B4-BE49-F238E27FC236}">
                <a16:creationId xmlns:a16="http://schemas.microsoft.com/office/drawing/2014/main" id="{547308C1-BEBE-4F69-85AC-E99745C4666B}"/>
              </a:ext>
            </a:extLst>
          </p:cNvPr>
          <p:cNvSpPr txBox="1"/>
          <p:nvPr/>
        </p:nvSpPr>
        <p:spPr>
          <a:xfrm>
            <a:off x="-23036" y="6021288"/>
            <a:ext cx="5152373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</a:t>
            </a: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https://www.ausport.gov.au/ais/nutrition/fact_sheets/carbohydrate_how_much</a:t>
            </a: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https://www.ausport.gov.au/ais/nutrition/fact_sheets/protein_-_how_much</a:t>
            </a:r>
          </a:p>
        </p:txBody>
      </p:sp>
      <p:pic>
        <p:nvPicPr>
          <p:cNvPr id="64" name="Obrázek 63">
            <a:extLst>
              <a:ext uri="{FF2B5EF4-FFF2-40B4-BE49-F238E27FC236}">
                <a16:creationId xmlns:a16="http://schemas.microsoft.com/office/drawing/2014/main" id="{32BB331F-9CD7-410E-B222-CB5B2EF80FD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33" y="2661298"/>
            <a:ext cx="295275" cy="1225208"/>
          </a:xfrm>
          <a:prstGeom prst="rect">
            <a:avLst/>
          </a:prstGeom>
        </p:spPr>
      </p:pic>
      <p:sp>
        <p:nvSpPr>
          <p:cNvPr id="65" name="Obdélník 64">
            <a:extLst>
              <a:ext uri="{FF2B5EF4-FFF2-40B4-BE49-F238E27FC236}">
                <a16:creationId xmlns:a16="http://schemas.microsoft.com/office/drawing/2014/main" id="{C9B4EB56-310A-496C-BE2C-BCB30908F0CF}"/>
              </a:ext>
            </a:extLst>
          </p:cNvPr>
          <p:cNvSpPr/>
          <p:nvPr/>
        </p:nvSpPr>
        <p:spPr>
          <a:xfrm>
            <a:off x="2306094" y="1981466"/>
            <a:ext cx="1019368" cy="281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6-12 g BCAA</a:t>
            </a:r>
          </a:p>
        </p:txBody>
      </p:sp>
    </p:spTree>
    <p:extLst>
      <p:ext uri="{BB962C8B-B14F-4D97-AF65-F5344CB8AC3E}">
        <p14:creationId xmlns:p14="http://schemas.microsoft.com/office/powerpoint/2010/main" val="45043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B11626-CC51-45B8-8538-F8801006E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00" y="985472"/>
            <a:ext cx="7928999" cy="727838"/>
          </a:xfrm>
        </p:spPr>
        <p:txBody>
          <a:bodyPr/>
          <a:lstStyle/>
          <a:p>
            <a:r>
              <a:rPr lang="cs-CZ" dirty="0"/>
              <a:t>Výživa během vytrvalostního výkonu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10B56698-E259-4CF7-8E24-01D27CDB41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4791251"/>
              </p:ext>
            </p:extLst>
          </p:nvPr>
        </p:nvGraphicFramePr>
        <p:xfrm>
          <a:off x="1147606" y="2299772"/>
          <a:ext cx="6858000" cy="3676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44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87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2291">
                <a:tc>
                  <a:txBody>
                    <a:bodyPr/>
                    <a:lstStyle/>
                    <a:p>
                      <a:r>
                        <a:rPr lang="cs-CZ" sz="1000" dirty="0"/>
                        <a:t>Délka zatížení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Potřeba 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Doporučený příjem 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Druh 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Upřesnění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819">
                <a:tc>
                  <a:txBody>
                    <a:bodyPr/>
                    <a:lstStyle/>
                    <a:p>
                      <a:r>
                        <a:rPr lang="cs-CZ" sz="1000" dirty="0"/>
                        <a:t>Do 45 min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Příjem S nezvyšuje výkonnost.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351">
                <a:tc>
                  <a:txBody>
                    <a:bodyPr/>
                    <a:lstStyle/>
                    <a:p>
                      <a:r>
                        <a:rPr lang="cs-CZ" sz="1000" dirty="0"/>
                        <a:t>45-75 min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Ne/velmi malé množství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Do 30 g jednorázově.</a:t>
                      </a:r>
                    </a:p>
                    <a:p>
                      <a:r>
                        <a:rPr lang="cs-CZ" sz="1000" i="1" dirty="0"/>
                        <a:t>„</a:t>
                      </a:r>
                      <a:r>
                        <a:rPr lang="cs-CZ" sz="1000" i="1" dirty="0" err="1"/>
                        <a:t>Mouth</a:t>
                      </a:r>
                      <a:r>
                        <a:rPr lang="cs-CZ" sz="1000" i="1" dirty="0"/>
                        <a:t> </a:t>
                      </a:r>
                      <a:r>
                        <a:rPr lang="cs-CZ" sz="1000" i="1" dirty="0" err="1"/>
                        <a:t>rinse</a:t>
                      </a:r>
                      <a:r>
                        <a:rPr lang="cs-CZ" sz="1000" i="1" dirty="0"/>
                        <a:t>“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Sacharóza, glukóza nebo</a:t>
                      </a:r>
                      <a:r>
                        <a:rPr lang="cs-CZ" sz="1000" baseline="0" dirty="0"/>
                        <a:t> maltodextrin</a:t>
                      </a:r>
                      <a:endParaRPr lang="cs-CZ" sz="1000" dirty="0"/>
                    </a:p>
                  </a:txBody>
                  <a:tcPr marL="68580" marR="68580" marT="34290" marB="34290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Oxidační kapacita organismu </a:t>
                      </a:r>
                      <a:r>
                        <a:rPr lang="cs-CZ" sz="1000" dirty="0"/>
                        <a:t>při příjmu glukózy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&lt;</a:t>
                      </a:r>
                      <a:r>
                        <a:rPr lang="cs-CZ" sz="1000" dirty="0"/>
                        <a:t>1 g.min</a:t>
                      </a:r>
                      <a:r>
                        <a:rPr lang="cs-CZ" sz="900" baseline="30000" dirty="0"/>
                        <a:t>-1</a:t>
                      </a:r>
                      <a:endParaRPr lang="cs-CZ" sz="1000" dirty="0"/>
                    </a:p>
                    <a:p>
                      <a:endParaRPr lang="cs-CZ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819">
                <a:tc>
                  <a:txBody>
                    <a:bodyPr/>
                    <a:lstStyle/>
                    <a:p>
                      <a:r>
                        <a:rPr lang="cs-CZ" sz="1000" dirty="0"/>
                        <a:t>1-2 hod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Malé množství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30-60 g.h</a:t>
                      </a:r>
                      <a:r>
                        <a:rPr lang="cs-CZ" sz="900" baseline="30000" dirty="0"/>
                        <a:t>-1</a:t>
                      </a:r>
                      <a:endParaRPr lang="cs-CZ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Glukóza</a:t>
                      </a:r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351">
                <a:tc>
                  <a:txBody>
                    <a:bodyPr/>
                    <a:lstStyle/>
                    <a:p>
                      <a:r>
                        <a:rPr lang="cs-CZ" sz="1000" dirty="0"/>
                        <a:t>2-3 hod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Střední množství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/>
                        <a:t>50-70 g.h</a:t>
                      </a:r>
                      <a:r>
                        <a:rPr lang="cs-CZ" sz="900" baseline="30000" dirty="0"/>
                        <a:t>-1</a:t>
                      </a:r>
                      <a:endParaRPr lang="cs-CZ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Glukóza,</a:t>
                      </a:r>
                      <a:r>
                        <a:rPr lang="cs-CZ" sz="1000" baseline="0" dirty="0"/>
                        <a:t> fruktóza a maltodextrin</a:t>
                      </a:r>
                      <a:endParaRPr lang="cs-CZ" sz="1000" dirty="0"/>
                    </a:p>
                  </a:txBody>
                  <a:tcPr marL="68580" marR="68580" marT="34290" marB="34290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Oxidační kapacita organismu </a:t>
                      </a:r>
                      <a:r>
                        <a:rPr lang="cs-CZ" sz="1000" dirty="0"/>
                        <a:t>při kombinovaném příjmu 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/>
                        <a:t>1,2-1,75 g.min</a:t>
                      </a:r>
                      <a:r>
                        <a:rPr lang="cs-CZ" sz="900" baseline="30000" dirty="0"/>
                        <a:t>-1</a:t>
                      </a:r>
                      <a:endParaRPr lang="cs-CZ" sz="1000" dirty="0"/>
                    </a:p>
                    <a:p>
                      <a:endParaRPr lang="cs-CZ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5819">
                <a:tc>
                  <a:txBody>
                    <a:bodyPr/>
                    <a:lstStyle/>
                    <a:p>
                      <a:r>
                        <a:rPr lang="cs-CZ" sz="1000" dirty="0"/>
                        <a:t>Více než 3 hod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Vysoké množství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/>
                        <a:t>60-90 g.h</a:t>
                      </a:r>
                      <a:r>
                        <a:rPr lang="cs-CZ" sz="900" baseline="30000" dirty="0"/>
                        <a:t>-1</a:t>
                      </a:r>
                      <a:endParaRPr lang="cs-CZ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Kombinace!</a:t>
                      </a:r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Obrázek 7" descr="Obsah obrázku strom, exteriér, osoba, sport&#10;&#10;Popis vygenerován s velmi vysokou mírou spolehlivosti">
            <a:extLst>
              <a:ext uri="{FF2B5EF4-FFF2-40B4-BE49-F238E27FC236}">
                <a16:creationId xmlns:a16="http://schemas.microsoft.com/office/drawing/2014/main" id="{A8F61D47-B422-4404-A360-5BA3C65D8F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8" t="30139" r="17500"/>
          <a:stretch/>
        </p:blipFill>
        <p:spPr>
          <a:xfrm>
            <a:off x="-33590" y="3750469"/>
            <a:ext cx="1176589" cy="2250281"/>
          </a:xfrm>
          <a:prstGeom prst="rect">
            <a:avLst/>
          </a:prstGeom>
        </p:spPr>
      </p:pic>
      <p:pic>
        <p:nvPicPr>
          <p:cNvPr id="10" name="Obrázek 9" descr="Obsah obrázku silnice, exteriér, kolo, jezdectví&#10;&#10;Popis vygenerován s velmi vysokou mírou spolehlivosti">
            <a:extLst>
              <a:ext uri="{FF2B5EF4-FFF2-40B4-BE49-F238E27FC236}">
                <a16:creationId xmlns:a16="http://schemas.microsoft.com/office/drawing/2014/main" id="{F9C7B715-157D-498F-B313-5E4CC69081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0" t="2493" r="28888"/>
          <a:stretch/>
        </p:blipFill>
        <p:spPr>
          <a:xfrm>
            <a:off x="8015286" y="2282737"/>
            <a:ext cx="1143001" cy="3732301"/>
          </a:xfrm>
          <a:prstGeom prst="rect">
            <a:avLst/>
          </a:prstGeom>
        </p:spPr>
      </p:pic>
      <p:pic>
        <p:nvPicPr>
          <p:cNvPr id="5" name="Picture 6" descr="http://www.granini.cz/data/images/fruit_images/best_fruit/02-pickbestfruit-fruits-0002-banana.png">
            <a:extLst>
              <a:ext uri="{FF2B5EF4-FFF2-40B4-BE49-F238E27FC236}">
                <a16:creationId xmlns:a16="http://schemas.microsoft.com/office/drawing/2014/main" id="{0D2A6398-6BC1-4C0C-BC25-CFFB24B6C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623" y="4825218"/>
            <a:ext cx="1393386" cy="139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875DD64-CD50-47BA-824B-A4922AFB9792}"/>
              </a:ext>
            </a:extLst>
          </p:cNvPr>
          <p:cNvSpPr txBox="1"/>
          <p:nvPr/>
        </p:nvSpPr>
        <p:spPr>
          <a:xfrm>
            <a:off x="4270350" y="5295778"/>
            <a:ext cx="5896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cs-CZ" sz="1350" b="1" dirty="0">
                <a:solidFill>
                  <a:prstClr val="black"/>
                </a:solidFill>
                <a:latin typeface="Century Gothic" panose="020B0502020202020204"/>
              </a:rPr>
              <a:t>3 ks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64E8450-637C-44C4-8EA0-AF1E63B959FF}"/>
              </a:ext>
            </a:extLst>
          </p:cNvPr>
          <p:cNvSpPr txBox="1"/>
          <p:nvPr/>
        </p:nvSpPr>
        <p:spPr>
          <a:xfrm>
            <a:off x="-12844" y="6669360"/>
            <a:ext cx="54841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https://www.ausport.gov.au/ais/nutrition/fact_sheets/carbohydrate_how_much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0D8998B6-7316-4CA5-AABB-A12D70AFC6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395" y="5595860"/>
            <a:ext cx="295275" cy="1225208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F1039164-01DE-497A-9E8D-75AAE7F8B1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5" t="15055" r="42925" b="7602"/>
          <a:stretch/>
        </p:blipFill>
        <p:spPr>
          <a:xfrm>
            <a:off x="6477207" y="5552486"/>
            <a:ext cx="356354" cy="1540611"/>
          </a:xfrm>
          <a:prstGeom prst="rect">
            <a:avLst/>
          </a:prstGeom>
        </p:spPr>
      </p:pic>
      <p:pic>
        <p:nvPicPr>
          <p:cNvPr id="18" name="Obrázek 17" descr="Obsah obrázku interiér, láhev, stůl, vsedě&#10;&#10;Popis vygenerován s velmi vysokou mírou spolehlivosti">
            <a:extLst>
              <a:ext uri="{FF2B5EF4-FFF2-40B4-BE49-F238E27FC236}">
                <a16:creationId xmlns:a16="http://schemas.microsoft.com/office/drawing/2014/main" id="{76C5DCDF-4F81-4CD4-9623-C485F1721E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244" y="5521911"/>
            <a:ext cx="983737" cy="141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BC7EAC69-4325-420C-B5E7-25E264165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62758"/>
            <a:ext cx="3521968" cy="264147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BE7154C-FFCE-4DF0-BDD5-ED400D2F8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0" y="864108"/>
            <a:ext cx="5630489" cy="5589228"/>
          </a:xfrm>
        </p:spPr>
        <p:txBody>
          <a:bodyPr anchor="t">
            <a:normAutofit/>
          </a:bodyPr>
          <a:lstStyle/>
          <a:p>
            <a:r>
              <a:rPr lang="cs-CZ" dirty="0"/>
              <a:t>Iontové nápoje</a:t>
            </a:r>
          </a:p>
          <a:p>
            <a:pPr lvl="1"/>
            <a:r>
              <a:rPr lang="cs-CZ" dirty="0"/>
              <a:t>Slouží výhradně k doplnění zátěží ztracených minerálních látek a tekutin.</a:t>
            </a:r>
          </a:p>
          <a:p>
            <a:pPr marL="845820" lvl="1" indent="-342900">
              <a:buFont typeface="+mj-lt"/>
              <a:buAutoNum type="arabicPeriod"/>
            </a:pPr>
            <a:r>
              <a:rPr lang="cs-CZ" dirty="0"/>
              <a:t>Hypotonické – do 250 </a:t>
            </a:r>
            <a:r>
              <a:rPr lang="cs-CZ" dirty="0" err="1"/>
              <a:t>miliosmolů</a:t>
            </a:r>
            <a:r>
              <a:rPr lang="cs-CZ" dirty="0"/>
              <a:t>/l</a:t>
            </a:r>
          </a:p>
          <a:p>
            <a:pPr marL="845820" lvl="1" indent="-342900">
              <a:buFont typeface="+mj-lt"/>
              <a:buAutoNum type="arabicPeriod"/>
            </a:pPr>
            <a:r>
              <a:rPr lang="cs-CZ" dirty="0"/>
              <a:t>Isotonické – 290 ± 15 </a:t>
            </a:r>
            <a:r>
              <a:rPr lang="cs-CZ" dirty="0" err="1"/>
              <a:t>miliosmolů</a:t>
            </a:r>
            <a:r>
              <a:rPr lang="cs-CZ" dirty="0"/>
              <a:t>/l</a:t>
            </a:r>
          </a:p>
          <a:p>
            <a:pPr marL="845820" lvl="1" indent="-342900">
              <a:buFont typeface="+mj-lt"/>
              <a:buAutoNum type="arabicPeriod"/>
            </a:pPr>
            <a:r>
              <a:rPr lang="cs-CZ" dirty="0"/>
              <a:t>Hypertonické – více než 340 </a:t>
            </a:r>
            <a:r>
              <a:rPr lang="cs-CZ" dirty="0" err="1"/>
              <a:t>miliosmolů</a:t>
            </a:r>
            <a:r>
              <a:rPr lang="cs-CZ" dirty="0"/>
              <a:t>/l</a:t>
            </a:r>
          </a:p>
          <a:p>
            <a:r>
              <a:rPr lang="cs-CZ" dirty="0"/>
              <a:t>Sportovní nápoje</a:t>
            </a:r>
          </a:p>
          <a:p>
            <a:pPr lvl="1"/>
            <a:r>
              <a:rPr lang="cs-CZ" dirty="0"/>
              <a:t>Kromě navrácení iontové rovnováhy organismu doplňuje jejich užívání energetické substráty ve formě sacharidů.</a:t>
            </a:r>
          </a:p>
          <a:p>
            <a:pPr lvl="2"/>
            <a:r>
              <a:rPr lang="cs-CZ" dirty="0"/>
              <a:t>Rehydratační – maximálně 4-6 % S</a:t>
            </a:r>
          </a:p>
          <a:p>
            <a:pPr lvl="2"/>
            <a:r>
              <a:rPr lang="cs-CZ" dirty="0" err="1"/>
              <a:t>Rehydratačně</a:t>
            </a:r>
            <a:r>
              <a:rPr lang="cs-CZ" dirty="0"/>
              <a:t>-energetické – maximálně 8-10 % S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Sportovní potraviny</a:t>
            </a:r>
          </a:p>
          <a:p>
            <a:pPr algn="ctr"/>
            <a:r>
              <a:rPr lang="cs-CZ" sz="1400" dirty="0">
                <a:solidFill>
                  <a:srgbClr val="40BAD2"/>
                </a:solidFill>
              </a:rPr>
              <a:t>Iontové a sportovní nápoje</a:t>
            </a:r>
          </a:p>
        </p:txBody>
      </p:sp>
      <p:pic>
        <p:nvPicPr>
          <p:cNvPr id="9" name="Obrázek 8" descr="Obsah obrázku láhev, jídlo, stůl, nápoje&#10;&#10;Popis vygenerován s velmi vysokou mírou spolehlivosti">
            <a:extLst>
              <a:ext uri="{FF2B5EF4-FFF2-40B4-BE49-F238E27FC236}">
                <a16:creationId xmlns:a16="http://schemas.microsoft.com/office/drawing/2014/main" id="{762E7477-D8FF-468D-BDD5-A28F237786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968" y="4725144"/>
            <a:ext cx="2554790" cy="145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2724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3464" y="750281"/>
            <a:ext cx="8352928" cy="5256584"/>
          </a:xfrm>
        </p:spPr>
        <p:txBody>
          <a:bodyPr>
            <a:normAutofit/>
          </a:bodyPr>
          <a:lstStyle/>
          <a:p>
            <a:r>
              <a:rPr lang="cs-CZ" dirty="0"/>
              <a:t>Ukazatelé hydratace?</a:t>
            </a:r>
          </a:p>
          <a:p>
            <a:r>
              <a:rPr lang="cs-CZ" dirty="0" err="1"/>
              <a:t>Timing</a:t>
            </a:r>
            <a:r>
              <a:rPr lang="cs-CZ" dirty="0"/>
              <a:t>:</a:t>
            </a:r>
          </a:p>
          <a:p>
            <a:pPr marL="502920" indent="-457200">
              <a:buFont typeface="+mj-lt"/>
              <a:buAutoNum type="arabicPeriod"/>
            </a:pPr>
            <a:endParaRPr lang="cs-CZ" dirty="0"/>
          </a:p>
          <a:p>
            <a:pPr marL="502920" indent="-457200">
              <a:buFont typeface="+mj-lt"/>
              <a:buAutoNum type="arabicPeriod"/>
            </a:pPr>
            <a:endParaRPr lang="cs-CZ" dirty="0"/>
          </a:p>
          <a:p>
            <a:pPr marL="502920" indent="-457200">
              <a:buFont typeface="+mj-lt"/>
              <a:buAutoNum type="arabicPeriod"/>
            </a:pPr>
            <a:endParaRPr lang="cs-CZ" dirty="0"/>
          </a:p>
          <a:p>
            <a:pPr marL="502920" indent="-457200">
              <a:buFont typeface="+mj-lt"/>
              <a:buAutoNum type="arabicPeriod"/>
            </a:pPr>
            <a:endParaRPr lang="cs-CZ" dirty="0"/>
          </a:p>
          <a:p>
            <a:pPr marL="502920" indent="-457200">
              <a:buFont typeface="+mj-lt"/>
              <a:buAutoNum type="arabicPeriod"/>
            </a:pPr>
            <a:endParaRPr lang="cs-CZ" dirty="0"/>
          </a:p>
          <a:p>
            <a:r>
              <a:rPr lang="cs-CZ" dirty="0"/>
              <a:t>U výkonů kratších než 1 hod stačí doplňovat tekutiny pouze vodou.</a:t>
            </a:r>
          </a:p>
          <a:p>
            <a:pPr marL="502920" indent="-457200">
              <a:buFont typeface="+mj-lt"/>
              <a:buAutoNum type="arabicPeriod"/>
            </a:pPr>
            <a:r>
              <a:rPr lang="cs-CZ" dirty="0"/>
              <a:t>Hypotonické – do 250 </a:t>
            </a:r>
            <a:r>
              <a:rPr lang="cs-CZ" dirty="0" err="1"/>
              <a:t>miliosmolů</a:t>
            </a:r>
            <a:r>
              <a:rPr lang="cs-CZ" dirty="0"/>
              <a:t>/l</a:t>
            </a:r>
          </a:p>
          <a:p>
            <a:pPr marL="502920" indent="-457200">
              <a:buFont typeface="+mj-lt"/>
              <a:buAutoNum type="arabicPeriod"/>
            </a:pPr>
            <a:r>
              <a:rPr lang="cs-CZ" dirty="0"/>
              <a:t>Isotonické – 290 ± 15 </a:t>
            </a:r>
            <a:r>
              <a:rPr lang="cs-CZ" dirty="0" err="1"/>
              <a:t>miliosmolů</a:t>
            </a:r>
            <a:r>
              <a:rPr lang="cs-CZ" dirty="0"/>
              <a:t>/l</a:t>
            </a:r>
          </a:p>
          <a:p>
            <a:pPr marL="502920" indent="-457200">
              <a:buFont typeface="+mj-lt"/>
              <a:buAutoNum type="arabicPeriod"/>
            </a:pPr>
            <a:r>
              <a:rPr lang="cs-CZ" dirty="0"/>
              <a:t>Hypertonické – více než 340 </a:t>
            </a:r>
            <a:r>
              <a:rPr lang="cs-CZ" dirty="0" err="1"/>
              <a:t>miliosmolů</a:t>
            </a:r>
            <a:r>
              <a:rPr lang="cs-CZ" dirty="0"/>
              <a:t>/l</a:t>
            </a:r>
          </a:p>
        </p:txBody>
      </p:sp>
      <p:cxnSp>
        <p:nvCxnSpPr>
          <p:cNvPr id="9" name="Přímá spojnice 8"/>
          <p:cNvCxnSpPr/>
          <p:nvPr/>
        </p:nvCxnSpPr>
        <p:spPr>
          <a:xfrm>
            <a:off x="779812" y="4797152"/>
            <a:ext cx="835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6588224" y="440768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Před a během zátěže.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588224" y="4976879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Po zátěži.</a:t>
            </a:r>
          </a:p>
        </p:txBody>
      </p:sp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853111"/>
              </p:ext>
            </p:extLst>
          </p:nvPr>
        </p:nvGraphicFramePr>
        <p:xfrm>
          <a:off x="2602435" y="1936625"/>
          <a:ext cx="6228692" cy="1853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3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5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782">
                <a:tc>
                  <a:txBody>
                    <a:bodyPr/>
                    <a:lstStyle/>
                    <a:p>
                      <a:r>
                        <a:rPr lang="cs-CZ" sz="1600" dirty="0"/>
                        <a:t>Čas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Množství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82">
                <a:tc>
                  <a:txBody>
                    <a:bodyPr/>
                    <a:lstStyle/>
                    <a:p>
                      <a:r>
                        <a:rPr lang="cs-CZ" sz="1600" dirty="0"/>
                        <a:t>4 hod před výkonem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5-7 ml.kg-1 TH (400-500 ml)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82">
                <a:tc>
                  <a:txBody>
                    <a:bodyPr/>
                    <a:lstStyle/>
                    <a:p>
                      <a:r>
                        <a:rPr lang="cs-CZ" sz="1600" dirty="0"/>
                        <a:t>15 min před výkonem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5 ml.kg-1 TH (400 ml)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82">
                <a:tc>
                  <a:txBody>
                    <a:bodyPr/>
                    <a:lstStyle/>
                    <a:p>
                      <a:r>
                        <a:rPr lang="cs-CZ" sz="1600" dirty="0"/>
                        <a:t>Každých 15-20 min během výkonu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125-250 ml + elektrolyty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82">
                <a:tc>
                  <a:txBody>
                    <a:bodyPr/>
                    <a:lstStyle/>
                    <a:p>
                      <a:r>
                        <a:rPr lang="cs-CZ" sz="1600" dirty="0"/>
                        <a:t>Po výkonu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Dle snížení hmotnosti 120-150 %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 rot="20563612">
            <a:off x="178008" y="2971398"/>
            <a:ext cx="8787983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Během vytrvalostní aktivity je prokázán pozitivní vliv podávání roztoku sacharidů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elektrolytů, zejména sodíku, ve srovnání s vodou jako kontrolním nápojem.</a:t>
            </a: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36BB522F-CE82-42F2-9809-A11815209710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Hydratace</a:t>
            </a:r>
            <a:endParaRPr lang="cs-CZ" sz="1400" dirty="0">
              <a:solidFill>
                <a:srgbClr val="40BAD2"/>
              </a:solidFill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DD2F303C-14E8-491F-B201-4CE0EC311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479E9AC-163C-4678-A487-0F11F85C8A82}"/>
              </a:ext>
            </a:extLst>
          </p:cNvPr>
          <p:cNvSpPr txBox="1"/>
          <p:nvPr/>
        </p:nvSpPr>
        <p:spPr>
          <a:xfrm>
            <a:off x="-12844" y="6669360"/>
            <a:ext cx="44983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https://www.ausport.gov.au/ais/nutrition/fact_sheets/fluid_-_who_needs_it</a:t>
            </a:r>
          </a:p>
        </p:txBody>
      </p:sp>
    </p:spTree>
    <p:extLst>
      <p:ext uri="{BB962C8B-B14F-4D97-AF65-F5344CB8AC3E}">
        <p14:creationId xmlns:p14="http://schemas.microsoft.com/office/powerpoint/2010/main" val="3525904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83088"/>
            <a:ext cx="2542964" cy="460118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cs-CZ" dirty="0"/>
              <a:t>Přímý </a:t>
            </a:r>
            <a:r>
              <a:rPr lang="cs-CZ" dirty="0" err="1"/>
              <a:t>ergogenní</a:t>
            </a:r>
            <a:r>
              <a:rPr lang="cs-CZ" dirty="0"/>
              <a:t> efekt.</a:t>
            </a:r>
          </a:p>
          <a:p>
            <a:r>
              <a:rPr lang="cs-CZ" dirty="0"/>
              <a:t>Doplňky přímo přispívající optimálnímu výkonu v případě individualizovaných suplementačních protokolů.</a:t>
            </a:r>
          </a:p>
          <a:p>
            <a:pPr lvl="1"/>
            <a:r>
              <a:rPr lang="cs-CZ" dirty="0"/>
              <a:t>Kofein</a:t>
            </a:r>
          </a:p>
          <a:p>
            <a:pPr lvl="1"/>
            <a:r>
              <a:rPr lang="cs-CZ" dirty="0"/>
              <a:t>Šťáva z červené řepy (nitráty)</a:t>
            </a:r>
          </a:p>
          <a:p>
            <a:pPr lvl="1"/>
            <a:r>
              <a:rPr lang="cs-CZ" dirty="0"/>
              <a:t>Bikarbonát sodný a citrát sodný</a:t>
            </a:r>
          </a:p>
          <a:p>
            <a:pPr lvl="1"/>
            <a:r>
              <a:rPr lang="cs-CZ" dirty="0"/>
              <a:t>Beta-alanin</a:t>
            </a:r>
          </a:p>
          <a:p>
            <a:pPr lvl="1"/>
            <a:r>
              <a:rPr lang="cs-CZ" dirty="0"/>
              <a:t>Kreatin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F9A2865D-A14A-4CC8-A178-F56A2E6D5E86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Suplementy podporující výkonnost</a:t>
            </a:r>
          </a:p>
          <a:p>
            <a:pPr algn="ctr"/>
            <a:endParaRPr lang="cs-CZ" sz="1400" dirty="0">
              <a:solidFill>
                <a:srgbClr val="40BAD2"/>
              </a:solidFill>
            </a:endParaRPr>
          </a:p>
        </p:txBody>
      </p:sp>
      <p:pic>
        <p:nvPicPr>
          <p:cNvPr id="6" name="Obrázek 5" descr="Obsah obrázku tráva, atletika, osoba, sport&#10;&#10;Popis vygenerován s velmi vysokou mírou spolehlivosti">
            <a:extLst>
              <a:ext uri="{FF2B5EF4-FFF2-40B4-BE49-F238E27FC236}">
                <a16:creationId xmlns:a16="http://schemas.microsoft.com/office/drawing/2014/main" id="{E15CF1DC-2672-4054-A8D4-5AC4E69D7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812" y="4077072"/>
            <a:ext cx="4289018" cy="2803865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594C15B9-9526-4579-8E2C-C759E1D9002A}"/>
              </a:ext>
            </a:extLst>
          </p:cNvPr>
          <p:cNvSpPr/>
          <p:nvPr/>
        </p:nvSpPr>
        <p:spPr>
          <a:xfrm>
            <a:off x="6588224" y="2204864"/>
            <a:ext cx="22322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Přímý vliv na vytrvalostní výkon.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7640FD3E-0CDF-4D60-8FDF-7C45B0E7AEE2}"/>
              </a:ext>
            </a:extLst>
          </p:cNvPr>
          <p:cNvSpPr/>
          <p:nvPr/>
        </p:nvSpPr>
        <p:spPr>
          <a:xfrm>
            <a:off x="6588224" y="2708920"/>
            <a:ext cx="2232248" cy="976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Nepřímý vliv na vytrvalostní výkon – podpora regeneračních procesů a úseků vysoké až maximální intenzity.</a:t>
            </a: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0EDB9A64-1BFC-4D17-BEEC-6075E6D5DFF9}"/>
              </a:ext>
            </a:extLst>
          </p:cNvPr>
          <p:cNvCxnSpPr/>
          <p:nvPr/>
        </p:nvCxnSpPr>
        <p:spPr>
          <a:xfrm>
            <a:off x="6372200" y="2596039"/>
            <a:ext cx="2771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60524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3400" dirty="0"/>
              <a:t>Obecný úvod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dirty="0">
                <a:solidFill>
                  <a:srgbClr val="40BAD2"/>
                </a:solidFill>
              </a:rPr>
              <a:t>Legislativa doplňků stravy</a:t>
            </a:r>
          </a:p>
          <a:p>
            <a:pPr algn="ctr"/>
            <a:r>
              <a:rPr lang="cs-CZ" sz="1400" dirty="0">
                <a:solidFill>
                  <a:srgbClr val="40BAD2"/>
                </a:solidFill>
              </a:rPr>
              <a:t>Rozdíl mezi DS a lékem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EE10239A-DECD-4373-9E08-172138237129}"/>
              </a:ext>
            </a:extLst>
          </p:cNvPr>
          <p:cNvSpPr txBox="1">
            <a:spLocks/>
          </p:cNvSpPr>
          <p:nvPr/>
        </p:nvSpPr>
        <p:spPr>
          <a:xfrm>
            <a:off x="2555775" y="864108"/>
            <a:ext cx="6264696" cy="58052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2E2CEA-15CC-446D-8D84-CD4F3A1AE9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5" y="3140968"/>
            <a:ext cx="1527063" cy="2387309"/>
          </a:xfrm>
          <a:prstGeom prst="rect">
            <a:avLst/>
          </a:prstGeom>
        </p:spPr>
      </p:pic>
      <p:pic>
        <p:nvPicPr>
          <p:cNvPr id="11" name="Zástupný symbol pro obsah 10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id="{98E3D09E-8138-449C-B9F6-F21F100386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131" y="836743"/>
            <a:ext cx="5893817" cy="5862130"/>
          </a:xfr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2EC675AE-E501-4D1E-940A-47F6B5F831EA}"/>
              </a:ext>
            </a:extLst>
          </p:cNvPr>
          <p:cNvSpPr/>
          <p:nvPr/>
        </p:nvSpPr>
        <p:spPr>
          <a:xfrm>
            <a:off x="2771800" y="1628800"/>
            <a:ext cx="5832647" cy="13681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970316A8-188B-4C50-8EE1-8F78F32F9CF2}"/>
              </a:ext>
            </a:extLst>
          </p:cNvPr>
          <p:cNvSpPr/>
          <p:nvPr/>
        </p:nvSpPr>
        <p:spPr>
          <a:xfrm>
            <a:off x="2779704" y="4725144"/>
            <a:ext cx="5832647" cy="6480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0509B1B-A9AF-40C8-9694-34A90D3BE001}"/>
              </a:ext>
            </a:extLst>
          </p:cNvPr>
          <p:cNvSpPr txBox="1"/>
          <p:nvPr/>
        </p:nvSpPr>
        <p:spPr>
          <a:xfrm>
            <a:off x="-23036" y="6669360"/>
            <a:ext cx="48830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SÚKL – http://www.nebezpecneleky.cz/nebezpecne-leky/nelegalni-doplnky-stravy</a:t>
            </a:r>
          </a:p>
        </p:txBody>
      </p:sp>
    </p:spTree>
    <p:extLst>
      <p:ext uri="{BB962C8B-B14F-4D97-AF65-F5344CB8AC3E}">
        <p14:creationId xmlns:p14="http://schemas.microsoft.com/office/powerpoint/2010/main" val="3447812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ořech, ovoce, obloha, interiér&#10;&#10;Popis vygenerován s velmi vysokou mírou spolehlivosti">
            <a:extLst>
              <a:ext uri="{FF2B5EF4-FFF2-40B4-BE49-F238E27FC236}">
                <a16:creationId xmlns:a16="http://schemas.microsoft.com/office/drawing/2014/main" id="{1B7A37CC-94E5-46CC-BBF8-82735D4FD2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013" y="5619593"/>
            <a:ext cx="1728979" cy="129673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83088"/>
            <a:ext cx="2542964" cy="460118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1951" y="864108"/>
            <a:ext cx="5486400" cy="5373204"/>
          </a:xfrm>
        </p:spPr>
        <p:txBody>
          <a:bodyPr anchor="t">
            <a:normAutofit/>
          </a:bodyPr>
          <a:lstStyle/>
          <a:p>
            <a:r>
              <a:rPr lang="cs-CZ" dirty="0"/>
              <a:t>Nejčastěji užívaných psychoaktivních látek na světě.</a:t>
            </a:r>
          </a:p>
          <a:p>
            <a:r>
              <a:rPr lang="cs-CZ" dirty="0"/>
              <a:t>Alkaloid, který </a:t>
            </a:r>
            <a:r>
              <a:rPr lang="cs-CZ" b="1" dirty="0"/>
              <a:t>příznivě stimuluje centrální nervovou soustavu (CNS) </a:t>
            </a:r>
            <a:r>
              <a:rPr lang="cs-CZ" dirty="0"/>
              <a:t>a srdeční činnost.</a:t>
            </a:r>
          </a:p>
          <a:p>
            <a:r>
              <a:rPr lang="cs-CZ" dirty="0"/>
              <a:t>Kofein, </a:t>
            </a:r>
            <a:r>
              <a:rPr lang="cs-CZ" dirty="0" err="1"/>
              <a:t>guaranin</a:t>
            </a:r>
            <a:r>
              <a:rPr lang="cs-CZ" dirty="0"/>
              <a:t>, </a:t>
            </a:r>
            <a:r>
              <a:rPr lang="cs-CZ" dirty="0" err="1"/>
              <a:t>matein</a:t>
            </a:r>
            <a:r>
              <a:rPr lang="cs-CZ" dirty="0"/>
              <a:t>, </a:t>
            </a:r>
            <a:r>
              <a:rPr lang="cs-CZ" dirty="0" err="1"/>
              <a:t>theofylin</a:t>
            </a:r>
            <a:r>
              <a:rPr lang="cs-CZ" dirty="0"/>
              <a:t>, </a:t>
            </a:r>
            <a:r>
              <a:rPr lang="cs-CZ" dirty="0" err="1"/>
              <a:t>theobromin</a:t>
            </a:r>
            <a:r>
              <a:rPr lang="cs-CZ" dirty="0"/>
              <a:t>.</a:t>
            </a:r>
          </a:p>
          <a:p>
            <a:r>
              <a:rPr lang="cs-CZ" dirty="0"/>
              <a:t>Studiemi uváděné optimální množství v jednorázové dávce kofeinu s cílem podpořit výkon je </a:t>
            </a:r>
            <a:r>
              <a:rPr lang="cs-CZ" b="1" dirty="0"/>
              <a:t>3 mg/kg TH hodinu před zahájením výkonu.</a:t>
            </a:r>
          </a:p>
          <a:p>
            <a:r>
              <a:rPr lang="cs-CZ" dirty="0"/>
              <a:t>Vliv kofeinu je prokázán i při </a:t>
            </a:r>
            <a:r>
              <a:rPr lang="cs-CZ" b="1" dirty="0"/>
              <a:t>nízkých dávkách</a:t>
            </a:r>
            <a:r>
              <a:rPr lang="cs-CZ" dirty="0"/>
              <a:t>. Odpadají negativní vlivy suplementace při stimulaci CNS a to zejména v průběhu dlouhodobé vytrvalosti.</a:t>
            </a:r>
          </a:p>
          <a:p>
            <a:r>
              <a:rPr lang="cs-CZ" b="1" dirty="0"/>
              <a:t>Zdravotní benefit </a:t>
            </a:r>
            <a:r>
              <a:rPr lang="cs-CZ" dirty="0"/>
              <a:t>kofeinu a konzumace kávy. Byl prokázán pozitivní vliv v prevenci rakoviny prsu, prostaty, kolorektálního karcinomu a některých dalších typů maligních onemocnění.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F9A2865D-A14A-4CC8-A178-F56A2E6D5E86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Suplementy podporující vytrvalostní výkonnost</a:t>
            </a:r>
          </a:p>
          <a:p>
            <a:pPr algn="ctr"/>
            <a:r>
              <a:rPr lang="cs-CZ" sz="1400" b="1" dirty="0">
                <a:solidFill>
                  <a:srgbClr val="40BAD2"/>
                </a:solidFill>
              </a:rPr>
              <a:t>Kofein</a:t>
            </a:r>
          </a:p>
          <a:p>
            <a:pPr algn="ctr"/>
            <a:endParaRPr lang="cs-CZ" sz="1400" dirty="0">
              <a:solidFill>
                <a:srgbClr val="40BAD2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CA26A5B-B4C0-4FF5-926F-AD00AA560C7A}"/>
              </a:ext>
            </a:extLst>
          </p:cNvPr>
          <p:cNvSpPr txBox="1"/>
          <p:nvPr/>
        </p:nvSpPr>
        <p:spPr>
          <a:xfrm>
            <a:off x="-12844" y="6069776"/>
            <a:ext cx="7003840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</a:t>
            </a: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en-US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Spriet</a:t>
            </a: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(2014) - Exercise and Sport Performance with Low Doses of Caffeine</a:t>
            </a:r>
            <a:endParaRPr lang="cs-CZ" sz="1000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Chen (2015) - Consumption of hot beverages and foods and the risk of esophageal cancer a meta-analysis of observational studies</a:t>
            </a:r>
            <a:endParaRPr lang="cs-CZ" sz="10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404733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věc, hygienické potřeby, láhev&#10;&#10;Popis vygenerován s velmi vysokou mírou spolehlivosti">
            <a:extLst>
              <a:ext uri="{FF2B5EF4-FFF2-40B4-BE49-F238E27FC236}">
                <a16:creationId xmlns:a16="http://schemas.microsoft.com/office/drawing/2014/main" id="{47DA11E2-C3F9-4C94-916D-8142854407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1701" r="31100" b="1701"/>
          <a:stretch/>
        </p:blipFill>
        <p:spPr>
          <a:xfrm>
            <a:off x="8140340" y="5229199"/>
            <a:ext cx="606997" cy="155121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83088"/>
            <a:ext cx="2542964" cy="460118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1951" y="1044664"/>
            <a:ext cx="5486400" cy="5552688"/>
          </a:xfrm>
        </p:spPr>
        <p:txBody>
          <a:bodyPr anchor="t">
            <a:normAutofit fontScale="92500" lnSpcReduction="10000"/>
          </a:bodyPr>
          <a:lstStyle/>
          <a:p>
            <a:r>
              <a:rPr lang="cs-CZ" dirty="0"/>
              <a:t>Nitrát NO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 a L-Arginin.</a:t>
            </a:r>
          </a:p>
          <a:p>
            <a:r>
              <a:rPr lang="cs-CZ" dirty="0"/>
              <a:t>Zvýšená tvorba NO.</a:t>
            </a:r>
          </a:p>
          <a:p>
            <a:r>
              <a:rPr lang="cs-CZ" dirty="0"/>
              <a:t>NO působí na úrovni hladké svaloviny cév – relaxace – větší průsvit cév – lepší krevní cirkulace, pokles krevního tlaku, </a:t>
            </a:r>
            <a:r>
              <a:rPr lang="cs-CZ" b="1" dirty="0"/>
              <a:t>lepší zásobení kyslíkem</a:t>
            </a:r>
            <a:r>
              <a:rPr lang="cs-CZ" dirty="0"/>
              <a:t>, roste i efektivita práce mitochondrií, homeostáza vápníku, zlepšuje se kontraktilita svalových vláken a obecně se zlepšuje ekonomika pohybu a dlouhodobě dochází ke zvýšené </a:t>
            </a:r>
            <a:r>
              <a:rPr lang="cs-CZ" dirty="0" err="1"/>
              <a:t>kapilarizaci</a:t>
            </a:r>
            <a:r>
              <a:rPr lang="cs-CZ" dirty="0"/>
              <a:t>.</a:t>
            </a:r>
          </a:p>
          <a:p>
            <a:r>
              <a:rPr lang="cs-CZ" b="1" dirty="0"/>
              <a:t>Klesá spotřeba kyslíku (VO</a:t>
            </a:r>
            <a:r>
              <a:rPr lang="cs-CZ" b="1" baseline="-25000" dirty="0"/>
              <a:t>2</a:t>
            </a:r>
            <a:r>
              <a:rPr lang="cs-CZ" b="1" dirty="0"/>
              <a:t>).</a:t>
            </a:r>
          </a:p>
          <a:p>
            <a:r>
              <a:rPr lang="cs-CZ" dirty="0"/>
              <a:t>Suplementace nitráty umožňuje působit stejným úsilím, se sníženými nároky na kyslík a energii.</a:t>
            </a:r>
          </a:p>
          <a:p>
            <a:r>
              <a:rPr lang="cs-CZ" dirty="0"/>
              <a:t>Akutní dávkování – 500 ml džusu z červené řepy = 300-700 mg NO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. Koncentrát 70 ml (400 mg)</a:t>
            </a:r>
          </a:p>
          <a:p>
            <a:r>
              <a:rPr lang="cs-CZ" dirty="0"/>
              <a:t>Chronické dávkování – Jedna dávka rozdělena do více menších 6 po sobě jdoucích dnů.</a:t>
            </a:r>
          </a:p>
          <a:p>
            <a:r>
              <a:rPr lang="cs-CZ" dirty="0"/>
              <a:t>Vysoká efektivita u výkonů v rozmezí 6-30 min.</a:t>
            </a:r>
          </a:p>
          <a:p>
            <a:r>
              <a:rPr lang="cs-CZ" dirty="0"/>
              <a:t>L-Arginin až 5 g před výkonem.</a:t>
            </a:r>
          </a:p>
          <a:p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F9A2865D-A14A-4CC8-A178-F56A2E6D5E86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Suplementy podporující krátkodobou výkonnost</a:t>
            </a:r>
          </a:p>
          <a:p>
            <a:pPr algn="ctr"/>
            <a:r>
              <a:rPr lang="cs-CZ" sz="1400" b="1" dirty="0">
                <a:solidFill>
                  <a:srgbClr val="40BAD2"/>
                </a:solidFill>
              </a:rPr>
              <a:t>Dietní nitráty (Šťáva z červené řepy)</a:t>
            </a:r>
            <a:endParaRPr lang="cs-CZ" sz="1400" dirty="0">
              <a:solidFill>
                <a:srgbClr val="40BAD2"/>
              </a:solidFill>
            </a:endParaRPr>
          </a:p>
        </p:txBody>
      </p:sp>
      <p:pic>
        <p:nvPicPr>
          <p:cNvPr id="8" name="Picture 2" descr="http://img.blesk.cz/img/1/gallery/1831590_cervena-repa-zdravi.jpg">
            <a:extLst>
              <a:ext uri="{FF2B5EF4-FFF2-40B4-BE49-F238E27FC236}">
                <a16:creationId xmlns:a16="http://schemas.microsoft.com/office/drawing/2014/main" id="{C11C9540-508A-4849-9CA2-2E6BC9D88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1989032" cy="299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087035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7CBB1A-8886-478D-88E3-52D55C4A5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088" y="621619"/>
            <a:ext cx="7928999" cy="727838"/>
          </a:xfrm>
        </p:spPr>
        <p:txBody>
          <a:bodyPr/>
          <a:lstStyle/>
          <a:p>
            <a:r>
              <a:rPr lang="cs-CZ" dirty="0"/>
              <a:t>Dietní nitráty </a:t>
            </a:r>
            <a:br>
              <a:rPr lang="cs-CZ" dirty="0"/>
            </a:br>
            <a:r>
              <a:rPr lang="cs-CZ" sz="2000" dirty="0"/>
              <a:t>(Šťáva z červené řepy)</a:t>
            </a:r>
          </a:p>
        </p:txBody>
      </p:sp>
      <p:pic>
        <p:nvPicPr>
          <p:cNvPr id="5" name="Obrázek 4" descr="Obsah obrázku interiér, stůl, vsedě, rostlina&#10;&#10;Popis vygenerován s vysokou mírou spolehlivosti">
            <a:extLst>
              <a:ext uri="{FF2B5EF4-FFF2-40B4-BE49-F238E27FC236}">
                <a16:creationId xmlns:a16="http://schemas.microsoft.com/office/drawing/2014/main" id="{444137CF-7A27-4A27-9996-E16C69ED7A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74" y="3532043"/>
            <a:ext cx="1669022" cy="1536335"/>
          </a:xfrm>
          <a:prstGeom prst="rect">
            <a:avLst/>
          </a:prstGeom>
        </p:spPr>
      </p:pic>
      <p:pic>
        <p:nvPicPr>
          <p:cNvPr id="7" name="Obrázek 6" descr="Obsah obrázku hrníček, stůl, nápoje&#10;&#10;Popis vygenerován s vysokou mírou spolehlivosti">
            <a:extLst>
              <a:ext uri="{FF2B5EF4-FFF2-40B4-BE49-F238E27FC236}">
                <a16:creationId xmlns:a16="http://schemas.microsoft.com/office/drawing/2014/main" id="{A3761347-9653-487F-9EC0-0B268CA29B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737" y="3532043"/>
            <a:ext cx="2044552" cy="1536335"/>
          </a:xfrm>
          <a:prstGeom prst="rect">
            <a:avLst/>
          </a:prstGeom>
        </p:spPr>
      </p:pic>
      <p:pic>
        <p:nvPicPr>
          <p:cNvPr id="9" name="Obrázek 8" descr="Obsah obrázku talíř, jídlo, stůl, interiér&#10;&#10;Popis vygenerován s velmi vysokou mírou spolehlivosti">
            <a:extLst>
              <a:ext uri="{FF2B5EF4-FFF2-40B4-BE49-F238E27FC236}">
                <a16:creationId xmlns:a16="http://schemas.microsoft.com/office/drawing/2014/main" id="{6B6E7E11-0A3E-493E-8031-467673DEAC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530" y="3534963"/>
            <a:ext cx="2044553" cy="1533415"/>
          </a:xfrm>
          <a:prstGeom prst="rect">
            <a:avLst/>
          </a:prstGeom>
        </p:spPr>
      </p:pic>
      <p:pic>
        <p:nvPicPr>
          <p:cNvPr id="11" name="Obrázek 10" descr="Obsah obrázku láhev&#10;&#10;Popis vygenerován s velmi vysokou mírou spolehlivosti">
            <a:extLst>
              <a:ext uri="{FF2B5EF4-FFF2-40B4-BE49-F238E27FC236}">
                <a16:creationId xmlns:a16="http://schemas.microsoft.com/office/drawing/2014/main" id="{1557F3AE-8C06-45A6-9F15-6DD2A37EA2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25" y="3527141"/>
            <a:ext cx="1303201" cy="1541236"/>
          </a:xfrm>
          <a:prstGeom prst="rect">
            <a:avLst/>
          </a:prstGeom>
        </p:spPr>
      </p:pic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5C2E8A49-AA6D-41A9-8A92-4207E4A65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034" y="2132856"/>
            <a:ext cx="8192036" cy="3417014"/>
          </a:xfrm>
        </p:spPr>
        <p:txBody>
          <a:bodyPr anchor="t">
            <a:noAutofit/>
          </a:bodyPr>
          <a:lstStyle/>
          <a:p>
            <a:r>
              <a:rPr lang="cs-CZ" sz="1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Zvýšený příjem dietních nitrátů (NO3-) vede k navýšení zásobních nitritů v krvi (NO3-), které je v čase sníženého kyslíkového zásobení možné přeměnit na oxid dusnatý (NO). Ten podporuje vazodilataci a přísun kyslíku tam, kde je potřeba (klesá celková spotřeba kyslíku – VO2).</a:t>
            </a:r>
          </a:p>
          <a:p>
            <a:endParaRPr lang="cs-CZ" sz="1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endParaRPr lang="cs-CZ" sz="1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endParaRPr lang="cs-CZ" sz="1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endParaRPr lang="cs-CZ" sz="1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endParaRPr lang="cs-CZ" sz="1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r>
              <a:rPr lang="cs-CZ" sz="18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Pro vytrvalostní výkony </a:t>
            </a:r>
            <a:r>
              <a:rPr lang="cs-CZ" sz="1800" b="1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submaximální</a:t>
            </a:r>
            <a:r>
              <a:rPr lang="cs-CZ" sz="18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až maximální intenzity trvající od 5 do 30 min.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6A5B776-5657-4640-95F3-A5BFB593CC7E}"/>
              </a:ext>
            </a:extLst>
          </p:cNvPr>
          <p:cNvSpPr txBox="1"/>
          <p:nvPr/>
        </p:nvSpPr>
        <p:spPr>
          <a:xfrm>
            <a:off x="624238" y="4368196"/>
            <a:ext cx="6351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cs-CZ" sz="1350" b="1" dirty="0">
                <a:solidFill>
                  <a:prstClr val="black"/>
                </a:solidFill>
                <a:latin typeface="Century Gothic" panose="020B0502020202020204"/>
              </a:rPr>
              <a:t>100 g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D43EF59-BDA3-4859-8B21-2EE682C3224B}"/>
              </a:ext>
            </a:extLst>
          </p:cNvPr>
          <p:cNvSpPr txBox="1"/>
          <p:nvPr/>
        </p:nvSpPr>
        <p:spPr>
          <a:xfrm>
            <a:off x="691357" y="5068376"/>
            <a:ext cx="12298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cs-CZ" sz="1350" dirty="0">
                <a:solidFill>
                  <a:prstClr val="black"/>
                </a:solidFill>
                <a:latin typeface="Century Gothic" panose="020B0502020202020204"/>
              </a:rPr>
              <a:t>250 mg NO</a:t>
            </a:r>
            <a:r>
              <a:rPr lang="cs-CZ" sz="1350" baseline="-25000" dirty="0">
                <a:solidFill>
                  <a:prstClr val="black"/>
                </a:solidFill>
                <a:latin typeface="Century Gothic" panose="020B0502020202020204"/>
              </a:rPr>
              <a:t>3</a:t>
            </a:r>
            <a:r>
              <a:rPr lang="cs-CZ" sz="1350" baseline="30000" dirty="0">
                <a:solidFill>
                  <a:prstClr val="black"/>
                </a:solidFill>
                <a:latin typeface="Century Gothic" panose="020B0502020202020204"/>
              </a:rPr>
              <a:t>-</a:t>
            </a:r>
            <a:endParaRPr lang="cs-CZ" sz="135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pic>
        <p:nvPicPr>
          <p:cNvPr id="4" name="Obrázek 3" descr="Obsah obrázku láhev, obloha, interiér&#10;&#10;Popis vygenerován s velmi vysokou mírou spolehlivosti">
            <a:extLst>
              <a:ext uri="{FF2B5EF4-FFF2-40B4-BE49-F238E27FC236}">
                <a16:creationId xmlns:a16="http://schemas.microsoft.com/office/drawing/2014/main" id="{B66FBF19-EFA5-4D3D-8C31-9265F0AE74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709" y="301892"/>
            <a:ext cx="5009262" cy="1345934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D0231F36-622B-4EB1-BE89-A2404D922A94}"/>
              </a:ext>
            </a:extLst>
          </p:cNvPr>
          <p:cNvSpPr txBox="1"/>
          <p:nvPr/>
        </p:nvSpPr>
        <p:spPr>
          <a:xfrm>
            <a:off x="7731178" y="4268806"/>
            <a:ext cx="6303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cs-CZ" sz="1350" b="1" dirty="0">
                <a:solidFill>
                  <a:prstClr val="black"/>
                </a:solidFill>
                <a:latin typeface="Century Gothic" panose="020B0502020202020204"/>
              </a:rPr>
              <a:t>70 ml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1B08C09-B0F6-4C7A-AEF4-9701830CCE67}"/>
              </a:ext>
            </a:extLst>
          </p:cNvPr>
          <p:cNvSpPr txBox="1"/>
          <p:nvPr/>
        </p:nvSpPr>
        <p:spPr>
          <a:xfrm>
            <a:off x="7432418" y="5068376"/>
            <a:ext cx="12298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cs-CZ" sz="1350" dirty="0">
                <a:solidFill>
                  <a:prstClr val="black"/>
                </a:solidFill>
                <a:latin typeface="Century Gothic" panose="020B0502020202020204"/>
              </a:rPr>
              <a:t>400 mg NO</a:t>
            </a:r>
            <a:r>
              <a:rPr lang="cs-CZ" sz="1350" baseline="-25000" dirty="0">
                <a:solidFill>
                  <a:prstClr val="black"/>
                </a:solidFill>
                <a:latin typeface="Century Gothic" panose="020B0502020202020204"/>
              </a:rPr>
              <a:t>3</a:t>
            </a:r>
            <a:r>
              <a:rPr lang="cs-CZ" sz="1350" baseline="30000" dirty="0">
                <a:solidFill>
                  <a:prstClr val="black"/>
                </a:solidFill>
                <a:latin typeface="Century Gothic" panose="020B0502020202020204"/>
              </a:rPr>
              <a:t>-</a:t>
            </a:r>
            <a:endParaRPr lang="cs-CZ" sz="135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BED1E56-8185-4DE8-822E-45D0BAEB75DD}"/>
              </a:ext>
            </a:extLst>
          </p:cNvPr>
          <p:cNvSpPr txBox="1"/>
          <p:nvPr/>
        </p:nvSpPr>
        <p:spPr>
          <a:xfrm>
            <a:off x="0" y="6259378"/>
            <a:ext cx="90845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Zdroje:</a:t>
            </a:r>
          </a:p>
          <a:p>
            <a:pPr defTabSz="342900"/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Jones (2014) - </a:t>
            </a:r>
            <a:r>
              <a:rPr lang="cs-CZ" sz="1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Dietary</a:t>
            </a:r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 </a:t>
            </a:r>
            <a:r>
              <a:rPr lang="cs-CZ" sz="1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nitrate</a:t>
            </a:r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 </a:t>
            </a:r>
            <a:r>
              <a:rPr lang="cs-CZ" sz="1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supplementation</a:t>
            </a:r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 and </a:t>
            </a:r>
            <a:r>
              <a:rPr lang="cs-CZ" sz="1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exercise</a:t>
            </a:r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 performance. </a:t>
            </a:r>
          </a:p>
          <a:p>
            <a:pPr defTabSz="342900"/>
            <a:r>
              <a:rPr lang="cs-CZ" sz="1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Wylie</a:t>
            </a:r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 (2016) - Dose-</a:t>
            </a:r>
            <a:r>
              <a:rPr lang="cs-CZ" sz="1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dependent</a:t>
            </a:r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 </a:t>
            </a:r>
            <a:r>
              <a:rPr lang="cs-CZ" sz="1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effects</a:t>
            </a:r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 </a:t>
            </a:r>
            <a:r>
              <a:rPr lang="cs-CZ" sz="1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of</a:t>
            </a:r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 </a:t>
            </a:r>
            <a:r>
              <a:rPr lang="cs-CZ" sz="1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dietary</a:t>
            </a:r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 </a:t>
            </a:r>
            <a:r>
              <a:rPr lang="cs-CZ" sz="1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nitrate</a:t>
            </a:r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 on </a:t>
            </a:r>
            <a:r>
              <a:rPr lang="cs-CZ" sz="1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the</a:t>
            </a:r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 oxygen </a:t>
            </a:r>
            <a:r>
              <a:rPr lang="cs-CZ" sz="1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cost</a:t>
            </a:r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 </a:t>
            </a:r>
            <a:r>
              <a:rPr lang="cs-CZ" sz="1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of</a:t>
            </a:r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 </a:t>
            </a:r>
            <a:r>
              <a:rPr lang="cs-CZ" sz="1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moderate</a:t>
            </a:r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-intensity </a:t>
            </a:r>
            <a:r>
              <a:rPr lang="cs-CZ" sz="1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exercise</a:t>
            </a:r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: </a:t>
            </a:r>
            <a:r>
              <a:rPr lang="cs-CZ" sz="1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Acute</a:t>
            </a:r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 vs. </a:t>
            </a:r>
            <a:r>
              <a:rPr lang="cs-CZ" sz="1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chronic</a:t>
            </a:r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 </a:t>
            </a:r>
            <a:r>
              <a:rPr lang="cs-CZ" sz="1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supplementation</a:t>
            </a:r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.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1763173-4298-4885-A374-7852ECC9387A}"/>
              </a:ext>
            </a:extLst>
          </p:cNvPr>
          <p:cNvSpPr txBox="1"/>
          <p:nvPr/>
        </p:nvSpPr>
        <p:spPr>
          <a:xfrm>
            <a:off x="3512998" y="4170062"/>
            <a:ext cx="72648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cs-CZ" sz="1350" b="1" dirty="0">
                <a:solidFill>
                  <a:prstClr val="black"/>
                </a:solidFill>
                <a:latin typeface="Century Gothic" panose="020B0502020202020204"/>
              </a:rPr>
              <a:t>500 ml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9164112-ABFF-4F5B-926A-E1C9E29A9488}"/>
              </a:ext>
            </a:extLst>
          </p:cNvPr>
          <p:cNvSpPr txBox="1"/>
          <p:nvPr/>
        </p:nvSpPr>
        <p:spPr>
          <a:xfrm>
            <a:off x="2921369" y="5073134"/>
            <a:ext cx="12298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cs-CZ" sz="1350" dirty="0">
                <a:solidFill>
                  <a:prstClr val="black"/>
                </a:solidFill>
                <a:latin typeface="Century Gothic" panose="020B0502020202020204"/>
              </a:rPr>
              <a:t>400 mg NO</a:t>
            </a:r>
            <a:r>
              <a:rPr lang="cs-CZ" sz="1350" baseline="-25000" dirty="0">
                <a:solidFill>
                  <a:prstClr val="black"/>
                </a:solidFill>
                <a:latin typeface="Century Gothic" panose="020B0502020202020204"/>
              </a:rPr>
              <a:t>3</a:t>
            </a:r>
            <a:r>
              <a:rPr lang="cs-CZ" sz="1350" baseline="30000" dirty="0">
                <a:solidFill>
                  <a:prstClr val="black"/>
                </a:solidFill>
                <a:latin typeface="Century Gothic" panose="020B0502020202020204"/>
              </a:rPr>
              <a:t>-</a:t>
            </a:r>
            <a:endParaRPr lang="cs-CZ" sz="135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7EA9B1D4-E70A-4B0B-B83F-076F78961592}"/>
              </a:ext>
            </a:extLst>
          </p:cNvPr>
          <p:cNvSpPr txBox="1"/>
          <p:nvPr/>
        </p:nvSpPr>
        <p:spPr>
          <a:xfrm>
            <a:off x="5678331" y="4760851"/>
            <a:ext cx="6351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cs-CZ" sz="1350" b="1" dirty="0">
                <a:solidFill>
                  <a:prstClr val="black"/>
                </a:solidFill>
                <a:latin typeface="Century Gothic" panose="020B0502020202020204"/>
              </a:rPr>
              <a:t>100 g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3D3C076-52A0-4238-9726-E4F3D2168EDF}"/>
              </a:ext>
            </a:extLst>
          </p:cNvPr>
          <p:cNvSpPr txBox="1"/>
          <p:nvPr/>
        </p:nvSpPr>
        <p:spPr>
          <a:xfrm>
            <a:off x="5339896" y="5068027"/>
            <a:ext cx="13163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cs-CZ" sz="1350" dirty="0">
                <a:solidFill>
                  <a:prstClr val="black"/>
                </a:solidFill>
                <a:latin typeface="Century Gothic" panose="020B0502020202020204"/>
              </a:rPr>
              <a:t>↑250 mg NO</a:t>
            </a:r>
            <a:r>
              <a:rPr lang="cs-CZ" sz="1350" baseline="-25000" dirty="0">
                <a:solidFill>
                  <a:prstClr val="black"/>
                </a:solidFill>
                <a:latin typeface="Century Gothic" panose="020B0502020202020204"/>
              </a:rPr>
              <a:t>3</a:t>
            </a:r>
            <a:r>
              <a:rPr lang="cs-CZ" sz="1350" baseline="30000" dirty="0">
                <a:solidFill>
                  <a:prstClr val="black"/>
                </a:solidFill>
                <a:latin typeface="Century Gothic" panose="020B0502020202020204"/>
              </a:rPr>
              <a:t>-</a:t>
            </a:r>
            <a:endParaRPr lang="cs-CZ" sz="135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F1148B5C-9AD9-4D9C-BAEF-FCC798981F6C}"/>
              </a:ext>
            </a:extLst>
          </p:cNvPr>
          <p:cNvSpPr txBox="1"/>
          <p:nvPr/>
        </p:nvSpPr>
        <p:spPr>
          <a:xfrm>
            <a:off x="4070922" y="1485026"/>
            <a:ext cx="1544012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cs-CZ" sz="750" dirty="0">
                <a:solidFill>
                  <a:prstClr val="black"/>
                </a:solidFill>
                <a:latin typeface="Century Gothic" panose="020B0502020202020204"/>
              </a:rPr>
              <a:t>Zdroj: https://www.beet-it.cz/</a:t>
            </a:r>
          </a:p>
        </p:txBody>
      </p:sp>
    </p:spTree>
    <p:extLst>
      <p:ext uri="{BB962C8B-B14F-4D97-AF65-F5344CB8AC3E}">
        <p14:creationId xmlns:p14="http://schemas.microsoft.com/office/powerpoint/2010/main" val="139968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3AA6961-1370-4FDC-A8B6-FE1B6E0180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90" y="1324059"/>
            <a:ext cx="1515984" cy="151598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83088"/>
            <a:ext cx="2542964" cy="460118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1951" y="1044664"/>
            <a:ext cx="5486400" cy="5120640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cs-CZ" dirty="0"/>
              <a:t>Intracelulární X Extracelulární</a:t>
            </a:r>
          </a:p>
          <a:p>
            <a:r>
              <a:rPr lang="cs-CZ" dirty="0"/>
              <a:t>Úprava acidobazické rovnováhy respektive homeostázy – Vliv na pH krve.</a:t>
            </a:r>
          </a:p>
          <a:p>
            <a:r>
              <a:rPr lang="cs-CZ" dirty="0"/>
              <a:t>Oddalují akutní anaerobní únavu.</a:t>
            </a:r>
          </a:p>
          <a:p>
            <a:r>
              <a:rPr lang="cs-CZ" dirty="0"/>
              <a:t>Akutní X Chronické dávkování.</a:t>
            </a:r>
          </a:p>
          <a:p>
            <a:r>
              <a:rPr lang="cs-CZ" dirty="0"/>
              <a:t>Zlepšení výkonů v řádech několika sekund až milisekund v závislosti na úrovni trénovanosti.</a:t>
            </a:r>
          </a:p>
          <a:p>
            <a:r>
              <a:rPr lang="cs-CZ" b="1" dirty="0"/>
              <a:t>GIT potíže! </a:t>
            </a:r>
            <a:r>
              <a:rPr lang="cs-CZ" dirty="0"/>
              <a:t>– Je možné je kompenzovat správným nutričním a suplementačním protokolem.</a:t>
            </a:r>
            <a:endParaRPr lang="cs-CZ" b="1" dirty="0"/>
          </a:p>
          <a:p>
            <a:r>
              <a:rPr lang="cs-CZ" dirty="0"/>
              <a:t>0,3 g/kg BS a 0,3-0,5 g/kg CS (akutně i chronicky)</a:t>
            </a:r>
          </a:p>
          <a:p>
            <a:r>
              <a:rPr lang="cs-CZ" dirty="0"/>
              <a:t>6 g/den </a:t>
            </a:r>
            <a:r>
              <a:rPr lang="el-GR" dirty="0"/>
              <a:t>β</a:t>
            </a:r>
            <a:r>
              <a:rPr lang="cs-CZ" dirty="0"/>
              <a:t>A (pouze chronicky)</a:t>
            </a:r>
          </a:p>
          <a:p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F9A2865D-A14A-4CC8-A178-F56A2E6D5E86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Suplementy podporující krátkodobou výkonnost</a:t>
            </a:r>
          </a:p>
          <a:p>
            <a:pPr algn="ctr"/>
            <a:r>
              <a:rPr lang="cs-CZ" sz="1400" b="1" dirty="0">
                <a:solidFill>
                  <a:srgbClr val="40BAD2"/>
                </a:solidFill>
              </a:rPr>
              <a:t>Látky navyšující pufrační kapacitu organismu</a:t>
            </a:r>
            <a:br>
              <a:rPr lang="cs-CZ" sz="1400" b="1" dirty="0">
                <a:solidFill>
                  <a:srgbClr val="40BAD2"/>
                </a:solidFill>
              </a:rPr>
            </a:br>
            <a:r>
              <a:rPr lang="el-GR" sz="1400" b="1" dirty="0">
                <a:solidFill>
                  <a:srgbClr val="40BAD2"/>
                </a:solidFill>
              </a:rPr>
              <a:t>β-</a:t>
            </a:r>
            <a:r>
              <a:rPr lang="cs-CZ" sz="1400" b="1" dirty="0">
                <a:solidFill>
                  <a:srgbClr val="40BAD2"/>
                </a:solidFill>
              </a:rPr>
              <a:t>alanin, bikarbonát sodný a citrát sodný</a:t>
            </a:r>
          </a:p>
          <a:p>
            <a:pPr algn="ctr"/>
            <a:endParaRPr lang="cs-CZ" sz="1400" dirty="0">
              <a:solidFill>
                <a:srgbClr val="40BAD2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25DC32A-2B5D-4EB9-BB4B-C5F7E0F7C872}"/>
              </a:ext>
            </a:extLst>
          </p:cNvPr>
          <p:cNvSpPr txBox="1"/>
          <p:nvPr/>
        </p:nvSpPr>
        <p:spPr>
          <a:xfrm>
            <a:off x="0" y="6069182"/>
            <a:ext cx="6465231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</a:t>
            </a: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en-US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Pruscino</a:t>
            </a: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(2008) - Effects of Sodium Bicarbonate, Caffeine and Their Combination on Repeated Swimming Performance</a:t>
            </a:r>
            <a:endParaRPr lang="cs-CZ" sz="1000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McNaughton (2008) - Ergogenic effects of sodium bicarbonate</a:t>
            </a:r>
            <a:endParaRPr lang="cs-CZ" sz="10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36417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aktin.cz/obrazky/thumb/4494.jpeg?width=415&amp;height=300&amp;trim=0">
            <a:extLst>
              <a:ext uri="{FF2B5EF4-FFF2-40B4-BE49-F238E27FC236}">
                <a16:creationId xmlns:a16="http://schemas.microsoft.com/office/drawing/2014/main" id="{F5DE3013-A691-4EB9-9BEA-83922F7AF0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14" b="12405"/>
          <a:stretch/>
        </p:blipFill>
        <p:spPr bwMode="auto">
          <a:xfrm>
            <a:off x="6409673" y="5887414"/>
            <a:ext cx="2736304" cy="98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83088"/>
            <a:ext cx="2542964" cy="460118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1951" y="972656"/>
            <a:ext cx="5486400" cy="5552688"/>
          </a:xfrm>
        </p:spPr>
        <p:txBody>
          <a:bodyPr anchor="t">
            <a:normAutofit/>
          </a:bodyPr>
          <a:lstStyle/>
          <a:p>
            <a:r>
              <a:rPr lang="cs-CZ" dirty="0"/>
              <a:t>Navýšení zásob energetických substrátů pro anaerobní metabolismus – </a:t>
            </a:r>
            <a:r>
              <a:rPr lang="cs-CZ" b="1" dirty="0" err="1"/>
              <a:t>kreatinfosfát</a:t>
            </a:r>
            <a:r>
              <a:rPr lang="cs-CZ" dirty="0"/>
              <a:t>.</a:t>
            </a:r>
          </a:p>
          <a:p>
            <a:r>
              <a:rPr lang="cs-CZ" dirty="0"/>
              <a:t>Více druhů:</a:t>
            </a:r>
          </a:p>
          <a:p>
            <a:pPr lvl="1"/>
            <a:r>
              <a:rPr lang="cs-CZ" dirty="0"/>
              <a:t>kreatin monohydrát (čistý kreatin bez jakéhokoliv přídavku)</a:t>
            </a:r>
          </a:p>
          <a:p>
            <a:pPr lvl="1"/>
            <a:r>
              <a:rPr lang="cs-CZ" dirty="0" err="1"/>
              <a:t>kre-alkalyn</a:t>
            </a:r>
            <a:r>
              <a:rPr lang="cs-CZ" dirty="0"/>
              <a:t> (kreatin monohydrát s přidávanou jedlou sodou)</a:t>
            </a:r>
          </a:p>
          <a:p>
            <a:pPr lvl="1"/>
            <a:r>
              <a:rPr lang="cs-CZ" dirty="0"/>
              <a:t>kreatin </a:t>
            </a:r>
            <a:r>
              <a:rPr lang="cs-CZ" dirty="0" err="1"/>
              <a:t>ethyl</a:t>
            </a:r>
            <a:r>
              <a:rPr lang="cs-CZ" dirty="0"/>
              <a:t> ester (kreatin vyráběný reakcí s ethanolem)</a:t>
            </a:r>
          </a:p>
          <a:p>
            <a:r>
              <a:rPr lang="cs-CZ" b="1" dirty="0"/>
              <a:t>Potřeba chronického dávkování:</a:t>
            </a:r>
          </a:p>
          <a:p>
            <a:pPr lvl="1"/>
            <a:r>
              <a:rPr lang="cs-CZ" dirty="0"/>
              <a:t>7 dní 4x5 g/den</a:t>
            </a:r>
          </a:p>
          <a:p>
            <a:pPr lvl="1"/>
            <a:r>
              <a:rPr lang="cs-CZ" dirty="0"/>
              <a:t>4 týdny 5 g/den – lze ještě rozdělit na více menších</a:t>
            </a:r>
          </a:p>
          <a:p>
            <a:pPr lvl="1"/>
            <a:r>
              <a:rPr lang="cs-CZ" dirty="0"/>
              <a:t>Společně s monosacharidy – glukóza, maltodextrin.</a:t>
            </a:r>
          </a:p>
          <a:p>
            <a:r>
              <a:rPr lang="cs-CZ" dirty="0"/>
              <a:t>Vazba </a:t>
            </a:r>
            <a:r>
              <a:rPr lang="cs-CZ" dirty="0" err="1"/>
              <a:t>kreatinfosfátu</a:t>
            </a:r>
            <a:r>
              <a:rPr lang="cs-CZ" dirty="0"/>
              <a:t> na vodu – zvětšení objemu svalů.</a:t>
            </a:r>
          </a:p>
          <a:p>
            <a:r>
              <a:rPr lang="cs-CZ" dirty="0"/>
              <a:t>Je možná i kombinace s bikarbonátem.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F9A2865D-A14A-4CC8-A178-F56A2E6D5E86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Suplementy podporující krátkodobou výkonnost</a:t>
            </a:r>
          </a:p>
          <a:p>
            <a:pPr algn="ctr"/>
            <a:r>
              <a:rPr lang="cs-CZ" sz="1400" b="1" dirty="0">
                <a:solidFill>
                  <a:srgbClr val="40BAD2"/>
                </a:solidFill>
              </a:rPr>
              <a:t>Kreatin</a:t>
            </a:r>
            <a:endParaRPr lang="cs-CZ" sz="1400" dirty="0">
              <a:solidFill>
                <a:srgbClr val="40BAD2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EEE1866-3E6C-4A79-B07C-910A938F54AA}"/>
              </a:ext>
            </a:extLst>
          </p:cNvPr>
          <p:cNvSpPr txBox="1"/>
          <p:nvPr/>
        </p:nvSpPr>
        <p:spPr>
          <a:xfrm>
            <a:off x="0" y="6358098"/>
            <a:ext cx="77476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</a:t>
            </a: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Barber (2013) - Effects of Combined Creatine and Sodium Bicarbonate Supplementation on Repeated Sprint Performance in Trained Men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0931747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F9A2865D-A14A-4CC8-A178-F56A2E6D5E86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Shrnutí</a:t>
            </a:r>
          </a:p>
        </p:txBody>
      </p:sp>
      <p:pic>
        <p:nvPicPr>
          <p:cNvPr id="9" name="Obrázek 8" descr="Obsah obrázku ořech, ovoce, obloha, interiér&#10;&#10;Popis vygenerován s velmi vysokou mírou spolehlivosti">
            <a:extLst>
              <a:ext uri="{FF2B5EF4-FFF2-40B4-BE49-F238E27FC236}">
                <a16:creationId xmlns:a16="http://schemas.microsoft.com/office/drawing/2014/main" id="{93E7241D-0D81-4D40-84E8-D1544A8968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7" y="724820"/>
            <a:ext cx="1062251" cy="79668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F149745-E480-49D4-970A-632A6E757B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8" y="1584587"/>
            <a:ext cx="1121511" cy="1121511"/>
          </a:xfrm>
          <a:prstGeom prst="rect">
            <a:avLst/>
          </a:prstGeom>
        </p:spPr>
      </p:pic>
      <p:pic>
        <p:nvPicPr>
          <p:cNvPr id="12" name="Obrázek 11" descr="Obsah obrázku interiér, láhev, stůl, vsedě&#10;&#10;Popis vygenerován s vysokou mírou spolehlivosti">
            <a:extLst>
              <a:ext uri="{FF2B5EF4-FFF2-40B4-BE49-F238E27FC236}">
                <a16:creationId xmlns:a16="http://schemas.microsoft.com/office/drawing/2014/main" id="{8BF347AD-E2AB-45CE-B6BC-6EE40BBFFF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83" y="2794958"/>
            <a:ext cx="766380" cy="1376645"/>
          </a:xfrm>
          <a:prstGeom prst="rect">
            <a:avLst/>
          </a:prstGeom>
        </p:spPr>
      </p:pic>
      <p:pic>
        <p:nvPicPr>
          <p:cNvPr id="13" name="Obrázek 12" descr="Obsah obrázku věc, hygienické potřeby, láhev&#10;&#10;Popis vygenerován s velmi vysokou mírou spolehlivosti">
            <a:extLst>
              <a:ext uri="{FF2B5EF4-FFF2-40B4-BE49-F238E27FC236}">
                <a16:creationId xmlns:a16="http://schemas.microsoft.com/office/drawing/2014/main" id="{6D55C23B-1E0F-4550-9A73-B2381E46A1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1701" r="31100" b="1701"/>
          <a:stretch/>
        </p:blipFill>
        <p:spPr>
          <a:xfrm>
            <a:off x="521971" y="4161757"/>
            <a:ext cx="428403" cy="1094810"/>
          </a:xfrm>
          <a:prstGeom prst="rect">
            <a:avLst/>
          </a:prstGeom>
        </p:spPr>
      </p:pic>
      <p:pic>
        <p:nvPicPr>
          <p:cNvPr id="15" name="Obrázek 14" descr="Obsah obrázku interiér, vsedě&#10;&#10;Popis vygenerován s vysokou mírou spolehlivosti">
            <a:extLst>
              <a:ext uri="{FF2B5EF4-FFF2-40B4-BE49-F238E27FC236}">
                <a16:creationId xmlns:a16="http://schemas.microsoft.com/office/drawing/2014/main" id="{83ABE5F1-8D43-46A8-9943-C05EBA4627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44" y="5315533"/>
            <a:ext cx="872456" cy="1567190"/>
          </a:xfrm>
          <a:prstGeom prst="rect">
            <a:avLst/>
          </a:prstGeom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0FEF8709-2C09-45CD-8F97-E023CB4ED482}"/>
              </a:ext>
            </a:extLst>
          </p:cNvPr>
          <p:cNvCxnSpPr>
            <a:cxnSpLocks/>
          </p:cNvCxnSpPr>
          <p:nvPr/>
        </p:nvCxnSpPr>
        <p:spPr>
          <a:xfrm>
            <a:off x="175418" y="1521508"/>
            <a:ext cx="821697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ázek 15" descr="Obsah obrázku exteriér, obloha, strom, země&#10;&#10;Popis vygenerován s velmi vysokou mírou spolehlivosti">
            <a:extLst>
              <a:ext uri="{FF2B5EF4-FFF2-40B4-BE49-F238E27FC236}">
                <a16:creationId xmlns:a16="http://schemas.microsoft.com/office/drawing/2014/main" id="{072EB333-A9F6-45C2-8F25-6837862FD6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11310"/>
            <a:ext cx="1173110" cy="1227020"/>
          </a:xfrm>
          <a:prstGeom prst="rect">
            <a:avLst/>
          </a:prstGeom>
        </p:spPr>
      </p:pic>
      <p:pic>
        <p:nvPicPr>
          <p:cNvPr id="17" name="Obrázek 16" descr="Obsah obrázku sport, raketbal&#10;&#10;Popis vygenerován s velmi vysokou mírou spolehlivosti">
            <a:extLst>
              <a:ext uri="{FF2B5EF4-FFF2-40B4-BE49-F238E27FC236}">
                <a16:creationId xmlns:a16="http://schemas.microsoft.com/office/drawing/2014/main" id="{0A6D20F7-1B4B-4316-9096-5827AD3E0D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698" y="2883496"/>
            <a:ext cx="1798790" cy="1199568"/>
          </a:xfrm>
          <a:prstGeom prst="rect">
            <a:avLst/>
          </a:prstGeom>
        </p:spPr>
      </p:pic>
      <p:pic>
        <p:nvPicPr>
          <p:cNvPr id="18" name="Obrázek 17" descr="Obsah obrázku osoba, sport, silnice, stopa&#10;&#10;Popis vygenerován s velmi vysokou mírou spolehlivosti">
            <a:extLst>
              <a:ext uri="{FF2B5EF4-FFF2-40B4-BE49-F238E27FC236}">
                <a16:creationId xmlns:a16="http://schemas.microsoft.com/office/drawing/2014/main" id="{C9DEF3FD-3A9B-45EB-A37C-932AFC24BA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698" y="5499634"/>
            <a:ext cx="1798790" cy="1198988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634B0E5F-092C-4BF9-AB91-FE42C6674FB3}"/>
              </a:ext>
            </a:extLst>
          </p:cNvPr>
          <p:cNvSpPr txBox="1"/>
          <p:nvPr/>
        </p:nvSpPr>
        <p:spPr>
          <a:xfrm>
            <a:off x="1907704" y="90948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3 mg/kg TH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73A73A76-D7F6-46EB-8A64-C1A3E1D5BCD6}"/>
              </a:ext>
            </a:extLst>
          </p:cNvPr>
          <p:cNvSpPr txBox="1"/>
          <p:nvPr/>
        </p:nvSpPr>
        <p:spPr>
          <a:xfrm>
            <a:off x="1907704" y="1890839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0,3 g/kg TH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6D7C370-1F38-4FF9-BD78-BB826A62C161}"/>
              </a:ext>
            </a:extLst>
          </p:cNvPr>
          <p:cNvSpPr txBox="1"/>
          <p:nvPr/>
        </p:nvSpPr>
        <p:spPr>
          <a:xfrm>
            <a:off x="1907704" y="329861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6 g/den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8E417173-1620-49D1-BB25-443B9D2370C0}"/>
              </a:ext>
            </a:extLst>
          </p:cNvPr>
          <p:cNvSpPr txBox="1"/>
          <p:nvPr/>
        </p:nvSpPr>
        <p:spPr>
          <a:xfrm>
            <a:off x="1907704" y="4521723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400-800 mg/den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D19D2CC0-96B1-47DF-A377-CA974B9E7ED8}"/>
              </a:ext>
            </a:extLst>
          </p:cNvPr>
          <p:cNvSpPr txBox="1"/>
          <p:nvPr/>
        </p:nvSpPr>
        <p:spPr>
          <a:xfrm>
            <a:off x="1907704" y="591446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4x5 g/den a 5 g/den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A74E2CF7-640B-4FA3-BFDB-31239B12FABA}"/>
              </a:ext>
            </a:extLst>
          </p:cNvPr>
          <p:cNvSpPr txBox="1"/>
          <p:nvPr/>
        </p:nvSpPr>
        <p:spPr>
          <a:xfrm>
            <a:off x="4334569" y="90948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Akutně 60 min před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A5B9A166-417D-41BD-8021-E26A2EAA3652}"/>
              </a:ext>
            </a:extLst>
          </p:cNvPr>
          <p:cNvSpPr txBox="1"/>
          <p:nvPr/>
        </p:nvSpPr>
        <p:spPr>
          <a:xfrm>
            <a:off x="4360560" y="1822176"/>
            <a:ext cx="2469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Akutně 3 hod před</a:t>
            </a:r>
          </a:p>
          <a:p>
            <a:r>
              <a:rPr lang="cs-CZ" dirty="0"/>
              <a:t>Chronicky po dobu 5 dní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A9D1268D-B7F8-4A4C-B091-375ECB20E4A7}"/>
              </a:ext>
            </a:extLst>
          </p:cNvPr>
          <p:cNvSpPr txBox="1"/>
          <p:nvPr/>
        </p:nvSpPr>
        <p:spPr>
          <a:xfrm>
            <a:off x="4334569" y="3298614"/>
            <a:ext cx="246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Chronicky 6 týdnů před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6B05DF94-03D1-4B66-95D9-829FCBDCD80B}"/>
              </a:ext>
            </a:extLst>
          </p:cNvPr>
          <p:cNvSpPr txBox="1"/>
          <p:nvPr/>
        </p:nvSpPr>
        <p:spPr>
          <a:xfrm>
            <a:off x="4334568" y="5914462"/>
            <a:ext cx="2397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Chronicky 1+4 (5) před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0F0144ED-FA8D-4210-9F9D-50F01753ABAD}"/>
              </a:ext>
            </a:extLst>
          </p:cNvPr>
          <p:cNvSpPr txBox="1"/>
          <p:nvPr/>
        </p:nvSpPr>
        <p:spPr>
          <a:xfrm>
            <a:off x="4360560" y="4389494"/>
            <a:ext cx="2469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Akutně 3 hod před</a:t>
            </a:r>
          </a:p>
          <a:p>
            <a:r>
              <a:rPr lang="cs-CZ" dirty="0"/>
              <a:t>Chronicky po dobu 5 dní</a:t>
            </a:r>
          </a:p>
        </p:txBody>
      </p: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D7B79E09-FF28-44D8-A770-61FF5CEBFE42}"/>
              </a:ext>
            </a:extLst>
          </p:cNvPr>
          <p:cNvCxnSpPr>
            <a:cxnSpLocks/>
          </p:cNvCxnSpPr>
          <p:nvPr/>
        </p:nvCxnSpPr>
        <p:spPr>
          <a:xfrm>
            <a:off x="352983" y="5315533"/>
            <a:ext cx="821697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684686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4367639"/>
            <a:ext cx="8605916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Obrázek 6" descr="Obsah obrázku jídlo, stůl&#10;&#10;Popis vygenerován s velmi vysokou mírou spolehlivosti">
            <a:extLst>
              <a:ext uri="{FF2B5EF4-FFF2-40B4-BE49-F238E27FC236}">
                <a16:creationId xmlns:a16="http://schemas.microsoft.com/office/drawing/2014/main" id="{76402502-F89A-4093-B318-0F0FC59859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9138"/>
          <a:stretch/>
        </p:blipFill>
        <p:spPr>
          <a:xfrm>
            <a:off x="802385" y="484633"/>
            <a:ext cx="7819487" cy="3556755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5BFB062B-0086-49D6-B8FA-CEF434612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387" y="4590661"/>
            <a:ext cx="7565788" cy="106569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cs-CZ" sz="4200" i="1"/>
              <a:t>„Doplňky stravy jsou pouze doplňkem, nikoli náhradou.“</a:t>
            </a:r>
          </a:p>
        </p:txBody>
      </p:sp>
    </p:spTree>
    <p:extLst>
      <p:ext uri="{BB962C8B-B14F-4D97-AF65-F5344CB8AC3E}">
        <p14:creationId xmlns:p14="http://schemas.microsoft.com/office/powerpoint/2010/main" val="281363881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ázek 20" descr="Obsah obrázku interiér, dort, stůl&#10;&#10;Popis vygenerován s vysokou mírou spolehlivosti">
            <a:extLst>
              <a:ext uri="{FF2B5EF4-FFF2-40B4-BE49-F238E27FC236}">
                <a16:creationId xmlns:a16="http://schemas.microsoft.com/office/drawing/2014/main" id="{A842C8B8-7F80-4DFB-AF4C-9F66B6E39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46" y="3604326"/>
            <a:ext cx="3118931" cy="208107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3400" dirty="0"/>
              <a:t>Obecný úvod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dirty="0">
                <a:solidFill>
                  <a:srgbClr val="40BAD2"/>
                </a:solidFill>
              </a:rPr>
              <a:t>Legislativa doplňků stravy</a:t>
            </a:r>
          </a:p>
          <a:p>
            <a:pPr algn="ctr"/>
            <a:r>
              <a:rPr lang="cs-CZ" sz="1400" dirty="0">
                <a:solidFill>
                  <a:srgbClr val="40BAD2"/>
                </a:solidFill>
              </a:rPr>
              <a:t>Schvalování, označování a složení DS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EE10239A-DECD-4373-9E08-172138237129}"/>
              </a:ext>
            </a:extLst>
          </p:cNvPr>
          <p:cNvSpPr txBox="1">
            <a:spLocks/>
          </p:cNvSpPr>
          <p:nvPr/>
        </p:nvSpPr>
        <p:spPr>
          <a:xfrm>
            <a:off x="2555775" y="864108"/>
            <a:ext cx="6264696" cy="58052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2E2CEA-15CC-446D-8D84-CD4F3A1AE9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5" y="3140968"/>
            <a:ext cx="1527063" cy="2387309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1E6FFD26-6C84-4192-9B30-4360953BA542}"/>
              </a:ext>
            </a:extLst>
          </p:cNvPr>
          <p:cNvSpPr/>
          <p:nvPr/>
        </p:nvSpPr>
        <p:spPr>
          <a:xfrm>
            <a:off x="2699792" y="980728"/>
            <a:ext cx="1656184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Ministerstvo zemědělství – notifikační povinnost</a:t>
            </a: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281C8079-244F-4BEC-AF12-F920751AEA47}"/>
              </a:ext>
            </a:extLst>
          </p:cNvPr>
          <p:cNvSpPr/>
          <p:nvPr/>
        </p:nvSpPr>
        <p:spPr>
          <a:xfrm>
            <a:off x="4355976" y="1304764"/>
            <a:ext cx="720080" cy="21602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395CF7FD-2E01-4766-A454-840F0BDDF804}"/>
              </a:ext>
            </a:extLst>
          </p:cNvPr>
          <p:cNvSpPr/>
          <p:nvPr/>
        </p:nvSpPr>
        <p:spPr>
          <a:xfrm>
            <a:off x="5090851" y="980728"/>
            <a:ext cx="165618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Státní zdravotnický úřad – správnost údajů na etiketě</a:t>
            </a:r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4484062C-022A-4538-B5BC-B6311FCC0FF1}"/>
              </a:ext>
            </a:extLst>
          </p:cNvPr>
          <p:cNvSpPr/>
          <p:nvPr/>
        </p:nvSpPr>
        <p:spPr>
          <a:xfrm>
            <a:off x="6747035" y="1304764"/>
            <a:ext cx="720080" cy="21602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F71593CA-9072-43A2-9C1B-33DB34BE7598}"/>
              </a:ext>
            </a:extLst>
          </p:cNvPr>
          <p:cNvSpPr/>
          <p:nvPr/>
        </p:nvSpPr>
        <p:spPr>
          <a:xfrm>
            <a:off x="7456049" y="980728"/>
            <a:ext cx="136442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Státní zemědělská a potravinářská inspekce  - zdravotní nezávadnost</a:t>
            </a:r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FF732B37-15B6-467F-980D-081724F603B4}"/>
              </a:ext>
            </a:extLst>
          </p:cNvPr>
          <p:cNvSpPr/>
          <p:nvPr/>
        </p:nvSpPr>
        <p:spPr>
          <a:xfrm rot="5400000">
            <a:off x="7778220" y="2528900"/>
            <a:ext cx="720080" cy="21602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0F6983DB-81A9-436D-AE64-7CAD7EE18D3F}"/>
              </a:ext>
            </a:extLst>
          </p:cNvPr>
          <p:cNvSpPr/>
          <p:nvPr/>
        </p:nvSpPr>
        <p:spPr>
          <a:xfrm>
            <a:off x="4355976" y="3032956"/>
            <a:ext cx="720080" cy="21602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8B979E0A-3650-4512-961E-A845C6635A02}"/>
              </a:ext>
            </a:extLst>
          </p:cNvPr>
          <p:cNvSpPr/>
          <p:nvPr/>
        </p:nvSpPr>
        <p:spPr>
          <a:xfrm>
            <a:off x="5079896" y="2708920"/>
            <a:ext cx="165618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Ministerstvo zdravotnictví – před rokem 2015</a:t>
            </a:r>
          </a:p>
        </p:txBody>
      </p:sp>
      <p:sp>
        <p:nvSpPr>
          <p:cNvPr id="15" name="Znak násobení 14">
            <a:extLst>
              <a:ext uri="{FF2B5EF4-FFF2-40B4-BE49-F238E27FC236}">
                <a16:creationId xmlns:a16="http://schemas.microsoft.com/office/drawing/2014/main" id="{2AA227A1-6375-4A07-BAE3-87C04D4B97EB}"/>
              </a:ext>
            </a:extLst>
          </p:cNvPr>
          <p:cNvSpPr/>
          <p:nvPr/>
        </p:nvSpPr>
        <p:spPr>
          <a:xfrm>
            <a:off x="4484211" y="2888940"/>
            <a:ext cx="430182" cy="504056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A9A19503-7BC4-4362-BC6D-7E1B339A8331}"/>
              </a:ext>
            </a:extLst>
          </p:cNvPr>
          <p:cNvSpPr/>
          <p:nvPr/>
        </p:nvSpPr>
        <p:spPr>
          <a:xfrm>
            <a:off x="7631831" y="3006532"/>
            <a:ext cx="1010031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Dodavatel</a:t>
            </a:r>
          </a:p>
        </p:txBody>
      </p:sp>
      <p:sp>
        <p:nvSpPr>
          <p:cNvPr id="17" name="Šipka: doprava 16">
            <a:extLst>
              <a:ext uri="{FF2B5EF4-FFF2-40B4-BE49-F238E27FC236}">
                <a16:creationId xmlns:a16="http://schemas.microsoft.com/office/drawing/2014/main" id="{4B6BC274-0DB2-4637-9D43-687D6CE95F5C}"/>
              </a:ext>
            </a:extLst>
          </p:cNvPr>
          <p:cNvSpPr/>
          <p:nvPr/>
        </p:nvSpPr>
        <p:spPr>
          <a:xfrm rot="5400000">
            <a:off x="7778220" y="3834624"/>
            <a:ext cx="720080" cy="21602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EEF57693-4B43-40FF-A686-1700D741219C}"/>
              </a:ext>
            </a:extLst>
          </p:cNvPr>
          <p:cNvSpPr/>
          <p:nvPr/>
        </p:nvSpPr>
        <p:spPr>
          <a:xfrm>
            <a:off x="7631831" y="4302676"/>
            <a:ext cx="1010031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Zákazník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8161CBBC-6387-4036-B87A-A4BCCE721FEE}"/>
              </a:ext>
            </a:extLst>
          </p:cNvPr>
          <p:cNvSpPr/>
          <p:nvPr/>
        </p:nvSpPr>
        <p:spPr>
          <a:xfrm>
            <a:off x="3059832" y="3867699"/>
            <a:ext cx="3888432" cy="185732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U doplňků stravy se posuzuje pouze zdravotní nezávadnost, nikoliv účinnost. Tvrzení uváděná na obalu a v doprovodných materiálech u doplňků stravy tedy nejsou po odborné stránce posuzována!!!</a:t>
            </a:r>
          </a:p>
        </p:txBody>
      </p:sp>
    </p:spTree>
    <p:extLst>
      <p:ext uri="{BB962C8B-B14F-4D97-AF65-F5344CB8AC3E}">
        <p14:creationId xmlns:p14="http://schemas.microsoft.com/office/powerpoint/2010/main" val="3461726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3400" dirty="0"/>
              <a:t>Obecný úvod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44624"/>
            <a:ext cx="8820472" cy="7474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dirty="0">
                <a:solidFill>
                  <a:srgbClr val="40BAD2"/>
                </a:solidFill>
              </a:rPr>
              <a:t>Význam doplňků stravy</a:t>
            </a:r>
            <a:endParaRPr lang="pt-BR" sz="1400" dirty="0">
              <a:solidFill>
                <a:srgbClr val="40BAD2"/>
              </a:solidFill>
            </a:endParaRPr>
          </a:p>
          <a:p>
            <a:pPr algn="ctr"/>
            <a:endParaRPr lang="cs-CZ" sz="1400" dirty="0">
              <a:solidFill>
                <a:srgbClr val="40BAD2"/>
              </a:solidFill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42448F3D-0192-46BC-A02A-3A0D7CCECB57}"/>
              </a:ext>
            </a:extLst>
          </p:cNvPr>
          <p:cNvSpPr txBox="1">
            <a:spLocks/>
          </p:cNvSpPr>
          <p:nvPr/>
        </p:nvSpPr>
        <p:spPr>
          <a:xfrm>
            <a:off x="2555775" y="1287772"/>
            <a:ext cx="6264696" cy="58052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b="1" dirty="0"/>
          </a:p>
        </p:txBody>
      </p:sp>
      <p:sp>
        <p:nvSpPr>
          <p:cNvPr id="3" name="Rovnoramenný trojúhelník 2">
            <a:extLst>
              <a:ext uri="{FF2B5EF4-FFF2-40B4-BE49-F238E27FC236}">
                <a16:creationId xmlns:a16="http://schemas.microsoft.com/office/drawing/2014/main" id="{9EBCEC85-7494-4EAA-A68F-3643F5038C1F}"/>
              </a:ext>
            </a:extLst>
          </p:cNvPr>
          <p:cNvSpPr/>
          <p:nvPr/>
        </p:nvSpPr>
        <p:spPr>
          <a:xfrm>
            <a:off x="3239851" y="1215764"/>
            <a:ext cx="4896544" cy="32849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1ADC509-3658-409B-88D4-E712E1BA6454}"/>
              </a:ext>
            </a:extLst>
          </p:cNvPr>
          <p:cNvSpPr txBox="1"/>
          <p:nvPr/>
        </p:nvSpPr>
        <p:spPr>
          <a:xfrm>
            <a:off x="4578086" y="2081959"/>
            <a:ext cx="221246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Suplementace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Pitný režim</a:t>
            </a:r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r>
              <a:rPr lang="cs-CZ" dirty="0"/>
              <a:t>Racionální stravování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9BE52133-3FFA-420E-AD87-FCEA5BA74BB2}"/>
              </a:ext>
            </a:extLst>
          </p:cNvPr>
          <p:cNvCxnSpPr>
            <a:cxnSpLocks/>
          </p:cNvCxnSpPr>
          <p:nvPr/>
        </p:nvCxnSpPr>
        <p:spPr>
          <a:xfrm>
            <a:off x="4139952" y="3324949"/>
            <a:ext cx="3096344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A8CE9159-6889-4CB0-993D-BA5020D09100}"/>
              </a:ext>
            </a:extLst>
          </p:cNvPr>
          <p:cNvCxnSpPr>
            <a:cxnSpLocks/>
          </p:cNvCxnSpPr>
          <p:nvPr/>
        </p:nvCxnSpPr>
        <p:spPr>
          <a:xfrm>
            <a:off x="4689583" y="2556520"/>
            <a:ext cx="198947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ástupný symbol pro obsah 2">
            <a:extLst>
              <a:ext uri="{FF2B5EF4-FFF2-40B4-BE49-F238E27FC236}">
                <a16:creationId xmlns:a16="http://schemas.microsoft.com/office/drawing/2014/main" id="{D4301C58-6144-4BFA-9222-7739644E62A5}"/>
              </a:ext>
            </a:extLst>
          </p:cNvPr>
          <p:cNvSpPr txBox="1">
            <a:spLocks/>
          </p:cNvSpPr>
          <p:nvPr/>
        </p:nvSpPr>
        <p:spPr>
          <a:xfrm>
            <a:off x="2708175" y="4572744"/>
            <a:ext cx="6264696" cy="26726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Doplňky stravy zastřešují </a:t>
            </a:r>
            <a:r>
              <a:rPr lang="cs-CZ" b="1" dirty="0"/>
              <a:t>kvalitní nutriční režim</a:t>
            </a:r>
            <a:r>
              <a:rPr lang="cs-CZ" dirty="0"/>
              <a:t> sportovce. </a:t>
            </a:r>
          </a:p>
          <a:p>
            <a:r>
              <a:rPr lang="cs-CZ" dirty="0"/>
              <a:t>Při nevhodných základech stravování a pitném režimu </a:t>
            </a:r>
            <a:r>
              <a:rPr lang="cs-CZ" b="1" dirty="0"/>
              <a:t>nebude docházet k dlouhodobému rozvoji výkonnosti </a:t>
            </a:r>
            <a:r>
              <a:rPr lang="cs-CZ" dirty="0"/>
              <a:t>ani po zařazení doplňků stravy.</a:t>
            </a:r>
          </a:p>
        </p:txBody>
      </p:sp>
      <p:sp>
        <p:nvSpPr>
          <p:cNvPr id="24" name="Levá složená závorka 23">
            <a:extLst>
              <a:ext uri="{FF2B5EF4-FFF2-40B4-BE49-F238E27FC236}">
                <a16:creationId xmlns:a16="http://schemas.microsoft.com/office/drawing/2014/main" id="{8DC8E072-D247-4B06-B53C-EEE4559F1DFD}"/>
              </a:ext>
            </a:extLst>
          </p:cNvPr>
          <p:cNvSpPr/>
          <p:nvPr/>
        </p:nvSpPr>
        <p:spPr>
          <a:xfrm>
            <a:off x="3239851" y="2606646"/>
            <a:ext cx="45719" cy="172819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Levá složená závorka 24">
            <a:extLst>
              <a:ext uri="{FF2B5EF4-FFF2-40B4-BE49-F238E27FC236}">
                <a16:creationId xmlns:a16="http://schemas.microsoft.com/office/drawing/2014/main" id="{65C82390-6F7A-465E-AE6E-AD6A97F8D5E6}"/>
              </a:ext>
            </a:extLst>
          </p:cNvPr>
          <p:cNvSpPr/>
          <p:nvPr/>
        </p:nvSpPr>
        <p:spPr>
          <a:xfrm>
            <a:off x="3230137" y="1287772"/>
            <a:ext cx="45719" cy="1084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6CAE7776-E9AC-4F82-A58B-9B27DE064F0E}"/>
              </a:ext>
            </a:extLst>
          </p:cNvPr>
          <p:cNvSpPr txBox="1"/>
          <p:nvPr/>
        </p:nvSpPr>
        <p:spPr>
          <a:xfrm>
            <a:off x="2819549" y="3119448"/>
            <a:ext cx="461665" cy="70147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dirty="0"/>
              <a:t>Zdraví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42AB1AF0-9405-4DCC-85B5-F56BFAE637CC}"/>
              </a:ext>
            </a:extLst>
          </p:cNvPr>
          <p:cNvSpPr txBox="1"/>
          <p:nvPr/>
        </p:nvSpPr>
        <p:spPr>
          <a:xfrm>
            <a:off x="2814191" y="995367"/>
            <a:ext cx="461665" cy="16690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dirty="0"/>
              <a:t>Ergogenní efekt</a:t>
            </a:r>
          </a:p>
        </p:txBody>
      </p:sp>
    </p:spTree>
    <p:extLst>
      <p:ext uri="{BB962C8B-B14F-4D97-AF65-F5344CB8AC3E}">
        <p14:creationId xmlns:p14="http://schemas.microsoft.com/office/powerpoint/2010/main" val="3726802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89236"/>
            <a:ext cx="8820472" cy="7474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dirty="0">
                <a:solidFill>
                  <a:srgbClr val="40BAD2"/>
                </a:solidFill>
              </a:rPr>
              <a:t>Kategorizace dle AIS</a:t>
            </a:r>
          </a:p>
          <a:p>
            <a:pPr algn="ctr"/>
            <a:endParaRPr lang="cs-CZ" sz="1400" dirty="0">
              <a:solidFill>
                <a:srgbClr val="40BAD2"/>
              </a:solidFill>
            </a:endParaRPr>
          </a:p>
        </p:txBody>
      </p:sp>
      <p:pic>
        <p:nvPicPr>
          <p:cNvPr id="8" name="Obrázek 7">
            <a:hlinkClick r:id="rId2" action="ppaction://hlinkfile"/>
            <a:extLst>
              <a:ext uri="{FF2B5EF4-FFF2-40B4-BE49-F238E27FC236}">
                <a16:creationId xmlns:a16="http://schemas.microsoft.com/office/drawing/2014/main" id="{CBE6AEF2-1C75-44B4-9C09-FE46B2E72B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628800"/>
            <a:ext cx="2624328" cy="3105912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5764398C-7778-4199-BE5C-321DC44FD633}"/>
              </a:ext>
            </a:extLst>
          </p:cNvPr>
          <p:cNvSpPr txBox="1"/>
          <p:nvPr/>
        </p:nvSpPr>
        <p:spPr>
          <a:xfrm>
            <a:off x="-23036" y="6669360"/>
            <a:ext cx="43733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AIS – http://www.ausport.gov.au/ais/nutrition/supplements/classification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61523691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klipart&#10;&#10;Popis vygenerován s velmi vysokou mírou spolehlivosti">
            <a:extLst>
              <a:ext uri="{FF2B5EF4-FFF2-40B4-BE49-F238E27FC236}">
                <a16:creationId xmlns:a16="http://schemas.microsoft.com/office/drawing/2014/main" id="{6A5E09B5-7260-41C2-A8F7-04C9F0E486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056"/>
            <a:ext cx="2703395" cy="131808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89236"/>
            <a:ext cx="8820472" cy="7474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dirty="0">
                <a:solidFill>
                  <a:srgbClr val="40BAD2"/>
                </a:solidFill>
              </a:rPr>
              <a:t>Kategorie A dle AIS</a:t>
            </a:r>
          </a:p>
          <a:p>
            <a:pPr algn="ctr"/>
            <a:endParaRPr lang="cs-CZ" sz="1400" dirty="0">
              <a:solidFill>
                <a:srgbClr val="40BAD2"/>
              </a:solidFill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AD7F52EB-39EC-49A4-AB81-76F867F9E5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718419"/>
              </p:ext>
            </p:extLst>
          </p:nvPr>
        </p:nvGraphicFramePr>
        <p:xfrm>
          <a:off x="2627784" y="764704"/>
          <a:ext cx="6192688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481">
                  <a:extLst>
                    <a:ext uri="{9D8B030D-6E8A-4147-A177-3AD203B41FA5}">
                      <a16:colId xmlns:a16="http://schemas.microsoft.com/office/drawing/2014/main" val="1857875361"/>
                    </a:ext>
                  </a:extLst>
                </a:gridCol>
                <a:gridCol w="2275589">
                  <a:extLst>
                    <a:ext uri="{9D8B030D-6E8A-4147-A177-3AD203B41FA5}">
                      <a16:colId xmlns:a16="http://schemas.microsoft.com/office/drawing/2014/main" val="1587355533"/>
                    </a:ext>
                  </a:extLst>
                </a:gridCol>
                <a:gridCol w="2273618">
                  <a:extLst>
                    <a:ext uri="{9D8B030D-6E8A-4147-A177-3AD203B41FA5}">
                      <a16:colId xmlns:a16="http://schemas.microsoft.com/office/drawing/2014/main" val="27486484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Úroveň evidence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Sub-kategorie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Zástupci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574125"/>
                  </a:ext>
                </a:extLst>
              </a:tr>
              <a:tr h="762000">
                <a:tc rowSpan="3">
                  <a:txBody>
                    <a:bodyPr/>
                    <a:lstStyle/>
                    <a:p>
                      <a:pPr algn="l"/>
                      <a:r>
                        <a:rPr lang="cs-CZ" sz="1400" dirty="0"/>
                        <a:t>Použití ve specifických</a:t>
                      </a:r>
                    </a:p>
                    <a:p>
                      <a:pPr algn="l"/>
                      <a:r>
                        <a:rPr lang="cs-CZ" sz="1400" dirty="0"/>
                        <a:t>sportovních situacích včetně</a:t>
                      </a:r>
                    </a:p>
                    <a:p>
                      <a:pPr algn="l"/>
                      <a:r>
                        <a:rPr lang="cs-CZ" sz="1400" dirty="0"/>
                        <a:t>vědecky zdokumentovaných</a:t>
                      </a:r>
                    </a:p>
                    <a:p>
                      <a:pPr algn="l"/>
                      <a:r>
                        <a:rPr lang="cs-CZ" sz="1400" dirty="0"/>
                        <a:t>suplementačních protokolů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Sportovní potraviny</a:t>
                      </a:r>
                    </a:p>
                    <a:p>
                      <a:r>
                        <a:rPr lang="cs-CZ" sz="1400" dirty="0"/>
                        <a:t>Specializované produkty poskytující nutrienty v situacích jejich </a:t>
                      </a:r>
                      <a:r>
                        <a:rPr lang="cs-CZ" sz="1400" i="1" dirty="0"/>
                        <a:t>zvýšené potřeby a omezené možnosti</a:t>
                      </a:r>
                    </a:p>
                    <a:p>
                      <a:r>
                        <a:rPr lang="cs-CZ" sz="1400" i="1" dirty="0"/>
                        <a:t>jejich konzumace</a:t>
                      </a:r>
                      <a:r>
                        <a:rPr lang="cs-CZ" sz="1400" dirty="0"/>
                        <a:t> běžnými potravinami.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Sportovní nápoje</a:t>
                      </a:r>
                    </a:p>
                    <a:p>
                      <a:r>
                        <a:rPr lang="cs-CZ" sz="1400" dirty="0"/>
                        <a:t>Sportovní gely</a:t>
                      </a:r>
                    </a:p>
                    <a:p>
                      <a:r>
                        <a:rPr lang="cs-CZ" sz="1400" dirty="0"/>
                        <a:t>Tekutá strava (rozpustné směsi)</a:t>
                      </a:r>
                    </a:p>
                    <a:p>
                      <a:r>
                        <a:rPr lang="cs-CZ" sz="1400" dirty="0"/>
                        <a:t>Syrovátkový protein</a:t>
                      </a:r>
                    </a:p>
                    <a:p>
                      <a:r>
                        <a:rPr lang="cs-CZ" sz="1400" dirty="0"/>
                        <a:t>Sportovní tyčinky</a:t>
                      </a:r>
                    </a:p>
                    <a:p>
                      <a:r>
                        <a:rPr lang="cs-CZ" sz="1400" dirty="0"/>
                        <a:t>Náhrady elektrolytů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130943"/>
                  </a:ext>
                </a:extLst>
              </a:tr>
              <a:tr h="762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„Lékařské“ doplňky</a:t>
                      </a:r>
                    </a:p>
                    <a:p>
                      <a:r>
                        <a:rPr lang="cs-CZ" sz="1400" i="1" dirty="0"/>
                        <a:t>Korekce klinických problémů </a:t>
                      </a:r>
                      <a:r>
                        <a:rPr lang="cs-CZ" sz="1400" dirty="0"/>
                        <a:t>a diagnostikovaných nutričních deficiencí.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Železo</a:t>
                      </a:r>
                    </a:p>
                    <a:p>
                      <a:r>
                        <a:rPr lang="cs-CZ" sz="1400" dirty="0"/>
                        <a:t>Vápník</a:t>
                      </a:r>
                    </a:p>
                    <a:p>
                      <a:r>
                        <a:rPr lang="cs-CZ" sz="1400" dirty="0"/>
                        <a:t>Multivitaminy a </a:t>
                      </a:r>
                      <a:r>
                        <a:rPr lang="cs-CZ" sz="1400" dirty="0" err="1"/>
                        <a:t>multiminerální</a:t>
                      </a:r>
                      <a:r>
                        <a:rPr lang="cs-CZ" sz="1400" dirty="0"/>
                        <a:t> látky</a:t>
                      </a:r>
                    </a:p>
                    <a:p>
                      <a:r>
                        <a:rPr lang="cs-CZ" sz="1400" dirty="0"/>
                        <a:t>Vitamin D</a:t>
                      </a:r>
                    </a:p>
                    <a:p>
                      <a:r>
                        <a:rPr lang="cs-CZ" sz="1400" dirty="0"/>
                        <a:t>Probiotika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672589"/>
                  </a:ext>
                </a:extLst>
              </a:tr>
              <a:tr h="762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Podporující výkonnost</a:t>
                      </a:r>
                    </a:p>
                    <a:p>
                      <a:r>
                        <a:rPr lang="cs-CZ" sz="1400" dirty="0"/>
                        <a:t>Doplňky přímo </a:t>
                      </a:r>
                      <a:r>
                        <a:rPr lang="cs-CZ" sz="1400" i="1" dirty="0"/>
                        <a:t>přispívající optimálnímu výkonu </a:t>
                      </a:r>
                      <a:r>
                        <a:rPr lang="cs-CZ" sz="1400" dirty="0"/>
                        <a:t>v případě individualizovaných suplementačních</a:t>
                      </a:r>
                    </a:p>
                    <a:p>
                      <a:r>
                        <a:rPr lang="cs-CZ" sz="1400" dirty="0"/>
                        <a:t>protokolů.</a:t>
                      </a:r>
                    </a:p>
                    <a:p>
                      <a:r>
                        <a:rPr lang="cs-CZ" sz="1400" i="1" dirty="0"/>
                        <a:t>Třeba sledovat vědecké poznatky.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Kofein</a:t>
                      </a:r>
                    </a:p>
                    <a:p>
                      <a:r>
                        <a:rPr lang="cs-CZ" sz="1400" dirty="0"/>
                        <a:t>Beta-alanin</a:t>
                      </a:r>
                    </a:p>
                    <a:p>
                      <a:r>
                        <a:rPr lang="cs-CZ" sz="1400" dirty="0"/>
                        <a:t>Bikarbonát</a:t>
                      </a:r>
                    </a:p>
                    <a:p>
                      <a:r>
                        <a:rPr lang="cs-CZ" sz="1400" dirty="0"/>
                        <a:t>Šťáva z červené řepy (nitráty)</a:t>
                      </a:r>
                    </a:p>
                    <a:p>
                      <a:r>
                        <a:rPr lang="cs-CZ" sz="1400" dirty="0"/>
                        <a:t>Kreatin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514603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3630F20F-A3CF-496C-AA7E-7D80BB395446}"/>
              </a:ext>
            </a:extLst>
          </p:cNvPr>
          <p:cNvSpPr txBox="1"/>
          <p:nvPr/>
        </p:nvSpPr>
        <p:spPr>
          <a:xfrm>
            <a:off x="-23036" y="6669360"/>
            <a:ext cx="43733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AIS – http://www.ausport.gov.au/ais/nutrition/supplements/classification</a:t>
            </a:r>
          </a:p>
        </p:txBody>
      </p:sp>
    </p:spTree>
    <p:extLst>
      <p:ext uri="{BB962C8B-B14F-4D97-AF65-F5344CB8AC3E}">
        <p14:creationId xmlns:p14="http://schemas.microsoft.com/office/powerpoint/2010/main" val="45174267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8D265D5F-5B87-412A-BEA6-BE35D58FE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397" y="4448464"/>
            <a:ext cx="1630941" cy="244641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83088"/>
            <a:ext cx="2542964" cy="460118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1951" y="972656"/>
            <a:ext cx="5486400" cy="5552688"/>
          </a:xfrm>
        </p:spPr>
        <p:txBody>
          <a:bodyPr anchor="t">
            <a:normAutofit/>
          </a:bodyPr>
          <a:lstStyle/>
          <a:p>
            <a:r>
              <a:rPr lang="cs-CZ" dirty="0"/>
              <a:t>Vitamin D</a:t>
            </a:r>
          </a:p>
          <a:p>
            <a:pPr lvl="1"/>
            <a:r>
              <a:rPr lang="cs-CZ" dirty="0"/>
              <a:t>Dle WHO a </a:t>
            </a:r>
            <a:r>
              <a:rPr lang="cs-CZ" dirty="0" err="1"/>
              <a:t>Cashman</a:t>
            </a:r>
            <a:r>
              <a:rPr lang="cs-CZ" dirty="0"/>
              <a:t> (2016) dosáhne na </a:t>
            </a:r>
            <a:r>
              <a:rPr lang="cs-CZ" b="1" dirty="0"/>
              <a:t>požadované limity DDD vitaminu D pouze velmi malé procento</a:t>
            </a:r>
            <a:r>
              <a:rPr lang="cs-CZ" dirty="0"/>
              <a:t> západní populace. Napříč populací se tak </a:t>
            </a:r>
            <a:r>
              <a:rPr lang="cs-CZ" b="1" dirty="0"/>
              <a:t>můžeme běžně setkat s hypovitaminózou.</a:t>
            </a:r>
          </a:p>
          <a:p>
            <a:pPr lvl="1"/>
            <a:r>
              <a:rPr lang="cs-CZ" dirty="0"/>
              <a:t>Sedavé zaměstnání v kanceláři či obecně v uzavřených prostorách. Sportovci trénující v halách.</a:t>
            </a:r>
          </a:p>
          <a:p>
            <a:pPr lvl="1"/>
            <a:r>
              <a:rPr lang="cs-CZ" dirty="0"/>
              <a:t>Nejkvalitnějším zdrojem sluneční záření a mořské ryby.</a:t>
            </a:r>
          </a:p>
          <a:p>
            <a:pPr lvl="1"/>
            <a:r>
              <a:rPr lang="cs-CZ" b="1" dirty="0"/>
              <a:t>Prevence osteomalacie, revmatoidní artritidy, maligních onemocnění a posilnění imunitního </a:t>
            </a:r>
            <a:r>
              <a:rPr lang="cs-CZ" b="1" dirty="0" err="1"/>
              <a:t>sys</a:t>
            </a:r>
            <a:r>
              <a:rPr lang="cs-CZ" b="1" dirty="0"/>
              <a:t>.</a:t>
            </a:r>
          </a:p>
          <a:p>
            <a:pPr lvl="1"/>
            <a:r>
              <a:rPr lang="cs-CZ" dirty="0"/>
              <a:t>Suplementace je problematická – nekvalitní DS.</a:t>
            </a:r>
          </a:p>
          <a:p>
            <a:pPr lvl="1"/>
            <a:r>
              <a:rPr lang="cs-CZ" b="1" dirty="0" err="1"/>
              <a:t>Vigantol</a:t>
            </a:r>
            <a:r>
              <a:rPr lang="cs-CZ" b="1" dirty="0"/>
              <a:t> – na předpis.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F9A2865D-A14A-4CC8-A178-F56A2E6D5E86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Suplementy se zdravotním efektem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2B3D18E-09D1-45BC-A876-A0C16B937D2A}"/>
              </a:ext>
            </a:extLst>
          </p:cNvPr>
          <p:cNvSpPr txBox="1"/>
          <p:nvPr/>
        </p:nvSpPr>
        <p:spPr>
          <a:xfrm>
            <a:off x="0" y="6069182"/>
            <a:ext cx="4283545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</a:t>
            </a: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Cashman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(2016) - Vitamin D </a:t>
            </a: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deficiency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in </a:t>
            </a: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Europe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: </a:t>
            </a: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pandemic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?</a:t>
            </a: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Feldman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(2014) -</a:t>
            </a: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The role of vitamin D in reducing cancer risk and progression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39930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Obsah obrázku dort, čokoláda, rostlina, kousek&#10;&#10;Popis vygenerován s velmi vysokou mírou spolehlivosti">
            <a:extLst>
              <a:ext uri="{FF2B5EF4-FFF2-40B4-BE49-F238E27FC236}">
                <a16:creationId xmlns:a16="http://schemas.microsoft.com/office/drawing/2014/main" id="{DCE19445-B7A3-4279-94C9-540C066BAF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250" y="3393791"/>
            <a:ext cx="3284045" cy="333067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83088"/>
            <a:ext cx="2542964" cy="460118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1951" y="972656"/>
            <a:ext cx="5486400" cy="5552688"/>
          </a:xfrm>
        </p:spPr>
        <p:txBody>
          <a:bodyPr anchor="t">
            <a:normAutofit/>
          </a:bodyPr>
          <a:lstStyle/>
          <a:p>
            <a:r>
              <a:rPr lang="cs-CZ" dirty="0"/>
              <a:t>Probiotika</a:t>
            </a:r>
          </a:p>
          <a:p>
            <a:pPr lvl="1"/>
            <a:r>
              <a:rPr lang="cs-CZ" b="1" dirty="0"/>
              <a:t>Mikrobiota</a:t>
            </a:r>
            <a:r>
              <a:rPr lang="cs-CZ" dirty="0"/>
              <a:t> a její vliv na zdraví </a:t>
            </a:r>
          </a:p>
          <a:p>
            <a:pPr marL="502920" lvl="1" indent="0">
              <a:buNone/>
            </a:pPr>
            <a:r>
              <a:rPr lang="cs-CZ" dirty="0"/>
              <a:t>– v poslední době se jedná o velice </a:t>
            </a:r>
          </a:p>
          <a:p>
            <a:pPr marL="502920" lvl="1" indent="0">
              <a:buNone/>
            </a:pPr>
            <a:r>
              <a:rPr lang="cs-CZ" dirty="0"/>
              <a:t>aktuální téma.</a:t>
            </a:r>
          </a:p>
          <a:p>
            <a:pPr lvl="1"/>
            <a:r>
              <a:rPr lang="cs-CZ" dirty="0"/>
              <a:t>V případě nedostatku probiotických </a:t>
            </a:r>
          </a:p>
          <a:p>
            <a:pPr marL="502920" lvl="1" indent="0">
              <a:buNone/>
            </a:pPr>
            <a:r>
              <a:rPr lang="cs-CZ" dirty="0"/>
              <a:t>kultur ve stravě je suplementace na místě:</a:t>
            </a:r>
          </a:p>
          <a:p>
            <a:pPr lvl="2"/>
            <a:r>
              <a:rPr lang="cs-CZ" dirty="0"/>
              <a:t>Rozpustná vláknina – </a:t>
            </a:r>
            <a:r>
              <a:rPr lang="cs-CZ" dirty="0" err="1"/>
              <a:t>psyllium</a:t>
            </a:r>
            <a:r>
              <a:rPr lang="cs-CZ" dirty="0"/>
              <a:t>, inulin, </a:t>
            </a:r>
            <a:r>
              <a:rPr lang="cs-CZ" dirty="0" err="1"/>
              <a:t>galaktooligosacharidy</a:t>
            </a:r>
            <a:r>
              <a:rPr lang="cs-CZ" dirty="0"/>
              <a:t> atd.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F9A2865D-A14A-4CC8-A178-F56A2E6D5E86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Suplementy se zdravotním efektem</a:t>
            </a:r>
          </a:p>
        </p:txBody>
      </p:sp>
    </p:spTree>
    <p:extLst>
      <p:ext uri="{BB962C8B-B14F-4D97-AF65-F5344CB8AC3E}">
        <p14:creationId xmlns:p14="http://schemas.microsoft.com/office/powerpoint/2010/main" val="2058018085"/>
      </p:ext>
    </p:extLst>
  </p:cSld>
  <p:clrMapOvr>
    <a:masterClrMapping/>
  </p:clrMapOvr>
  <p:transition spd="slow">
    <p:push dir="u"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ámeček">
  <a:themeElements>
    <a:clrScheme name="Rámeček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Rámeček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ámeček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1_Citáty">
  <a:themeElements>
    <a:clrScheme name="Vlastní 1">
      <a:dk1>
        <a:sysClr val="windowText" lastClr="000000"/>
      </a:dk1>
      <a:lt1>
        <a:sysClr val="window" lastClr="FFFFFF"/>
      </a:lt1>
      <a:dk2>
        <a:srgbClr val="FFFFFF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itáty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át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TM03457475[[fn=Rámeček]]</Template>
  <TotalTime>907</TotalTime>
  <Words>3703</Words>
  <Application>Microsoft Office PowerPoint</Application>
  <PresentationFormat>Předvádění na obrazovce (4:3)</PresentationFormat>
  <Paragraphs>466</Paragraphs>
  <Slides>36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36</vt:i4>
      </vt:variant>
    </vt:vector>
  </HeadingPairs>
  <TitlesOfParts>
    <vt:vector size="43" baseType="lpstr">
      <vt:lpstr>Calibri</vt:lpstr>
      <vt:lpstr>Century Gothic</vt:lpstr>
      <vt:lpstr>Corbel</vt:lpstr>
      <vt:lpstr>Trebuchet MS</vt:lpstr>
      <vt:lpstr>Wingdings 2</vt:lpstr>
      <vt:lpstr>Rámeček</vt:lpstr>
      <vt:lpstr>1_Citáty</vt:lpstr>
      <vt:lpstr>Doplňky stravy      Odborná evidence doplňků stravy – ergogenní vliv a účinnost, legislativa a bezpečnost</vt:lpstr>
      <vt:lpstr>Obecný úvod</vt:lpstr>
      <vt:lpstr>Obecný úvod</vt:lpstr>
      <vt:lpstr>Obecný úvod</vt:lpstr>
      <vt:lpstr>Obecný úvod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Suplementace dle typu zatížení Silové a rychlostní výkony</vt:lpstr>
      <vt:lpstr>Suplementace dle typu zatížení Vytrvalostní výkony</vt:lpstr>
      <vt:lpstr>Výživa během vytrvalostního výkonu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Dietní nitráty  (Šťáva z červené řepy)</vt:lpstr>
      <vt:lpstr>Kategorizace a charakteristika vybraných DS jakožto součást sportovní výživy</vt:lpstr>
      <vt:lpstr>Kategorizace a charakteristika vybraných DS jakožto součást sportovní výživy</vt:lpstr>
      <vt:lpstr>Prezentace aplikace PowerPoint</vt:lpstr>
      <vt:lpstr>„Doplňky stravy jsou pouze doplňkem, nikoli náhradou.“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Doplňky stravy kategorie A dle AIS v plavání</dc:title>
  <dc:creator>Tommy</dc:creator>
  <cp:lastModifiedBy>Tomáš Hlinský</cp:lastModifiedBy>
  <cp:revision>100</cp:revision>
  <dcterms:created xsi:type="dcterms:W3CDTF">2016-03-20T08:59:52Z</dcterms:created>
  <dcterms:modified xsi:type="dcterms:W3CDTF">2018-04-24T06:41:16Z</dcterms:modified>
</cp:coreProperties>
</file>