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98" r:id="rId7"/>
    <p:sldId id="299" r:id="rId8"/>
    <p:sldId id="261" r:id="rId9"/>
    <p:sldId id="300" r:id="rId10"/>
    <p:sldId id="262" r:id="rId11"/>
    <p:sldId id="263" r:id="rId12"/>
    <p:sldId id="264" r:id="rId13"/>
    <p:sldId id="265" r:id="rId14"/>
    <p:sldId id="266" r:id="rId15"/>
    <p:sldId id="267" r:id="rId16"/>
    <p:sldId id="301" r:id="rId17"/>
    <p:sldId id="268" r:id="rId18"/>
    <p:sldId id="269" r:id="rId19"/>
    <p:sldId id="270" r:id="rId20"/>
    <p:sldId id="302" r:id="rId21"/>
    <p:sldId id="27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8571" autoAdjust="0"/>
  </p:normalViewPr>
  <p:slideViewPr>
    <p:cSldViewPr>
      <p:cViewPr varScale="1">
        <p:scale>
          <a:sx n="90" d="100"/>
          <a:sy n="90" d="100"/>
        </p:scale>
        <p:origin x="22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6E09-E870-48C9-8FDC-E4203F118193}" type="datetimeFigureOut">
              <a:rPr lang="cs-CZ" smtClean="0"/>
              <a:pPr/>
              <a:t>23.04.2018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EBDF1-99DD-4B42-BF42-198181643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02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690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935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222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069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164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431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351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522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68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4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47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68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43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858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743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83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56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30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53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23.04.2018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23.04.2018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23.04.2018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23.04.2018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23.04.2018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23.04.2018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BA1F-138D-4F83-ABBC-F2547247EF57}" type="datetimeFigureOut">
              <a:rPr lang="cs-CZ" smtClean="0"/>
              <a:pPr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Mužské pohlavní orgány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/>
          <a:lstStyle/>
          <a:p>
            <a:r>
              <a:rPr lang="cs-CZ" dirty="0" err="1">
                <a:solidFill>
                  <a:srgbClr val="00B0F0"/>
                </a:solidFill>
              </a:rPr>
              <a:t>Ductus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deferens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35-40 cm</a:t>
            </a:r>
          </a:p>
          <a:p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epididymis</a:t>
            </a:r>
            <a:endParaRPr lang="cs-CZ" dirty="0"/>
          </a:p>
          <a:p>
            <a:r>
              <a:rPr lang="cs-CZ" dirty="0" err="1"/>
              <a:t>Funicularis</a:t>
            </a:r>
            <a:r>
              <a:rPr lang="cs-CZ" dirty="0"/>
              <a:t>: semenný provazec</a:t>
            </a:r>
          </a:p>
          <a:p>
            <a:r>
              <a:rPr lang="cs-CZ" dirty="0" err="1"/>
              <a:t>Inquinalis</a:t>
            </a:r>
            <a:r>
              <a:rPr lang="cs-CZ" dirty="0"/>
              <a:t>: tříselný kanál</a:t>
            </a:r>
          </a:p>
          <a:p>
            <a:r>
              <a:rPr lang="cs-CZ" dirty="0" err="1"/>
              <a:t>Pelvica</a:t>
            </a:r>
            <a:endParaRPr lang="cs-CZ" dirty="0"/>
          </a:p>
          <a:p>
            <a:r>
              <a:rPr lang="cs-CZ" dirty="0" err="1"/>
              <a:t>Ampulla</a:t>
            </a:r>
            <a:r>
              <a:rPr lang="cs-CZ" dirty="0"/>
              <a:t>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deferentis</a:t>
            </a:r>
            <a:r>
              <a:rPr lang="cs-CZ" dirty="0"/>
              <a:t>, spojení s </a:t>
            </a:r>
            <a:r>
              <a:rPr lang="cs-CZ" dirty="0" err="1"/>
              <a:t>měchýřkovými</a:t>
            </a:r>
            <a:r>
              <a:rPr lang="cs-CZ" dirty="0"/>
              <a:t> žlázami</a:t>
            </a:r>
          </a:p>
          <a:p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ejaculatorius</a:t>
            </a:r>
            <a:r>
              <a:rPr lang="cs-CZ" dirty="0"/>
              <a:t>: prostatou do močové trubice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3333" t="13960" r="33334" b="3721"/>
          <a:stretch>
            <a:fillRect/>
          </a:stretch>
        </p:blipFill>
        <p:spPr bwMode="auto">
          <a:xfrm>
            <a:off x="251520" y="0"/>
            <a:ext cx="4067944" cy="627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cs-CZ" dirty="0"/>
              <a:t>Chámovod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Tunica </a:t>
            </a:r>
            <a:r>
              <a:rPr lang="cs-CZ" dirty="0" err="1"/>
              <a:t>mucosa</a:t>
            </a:r>
            <a:r>
              <a:rPr lang="cs-CZ" dirty="0"/>
              <a:t>, epitel s řasinkami</a:t>
            </a:r>
          </a:p>
          <a:p>
            <a:r>
              <a:rPr lang="cs-CZ" dirty="0" err="1"/>
              <a:t>Muscularis</a:t>
            </a:r>
            <a:r>
              <a:rPr lang="cs-CZ" dirty="0"/>
              <a:t>: 3 vrstvy</a:t>
            </a:r>
          </a:p>
          <a:p>
            <a:r>
              <a:rPr lang="cs-CZ" dirty="0"/>
              <a:t>Tunica </a:t>
            </a:r>
            <a:r>
              <a:rPr lang="cs-CZ" dirty="0" err="1"/>
              <a:t>adventitia</a:t>
            </a:r>
            <a:endParaRPr lang="cs-CZ" dirty="0"/>
          </a:p>
          <a:p>
            <a:endParaRPr lang="cs-CZ" dirty="0"/>
          </a:p>
          <a:p>
            <a:r>
              <a:rPr lang="cs-CZ" dirty="0"/>
              <a:t>Smrštění – nasávání spermií, peristaltika</a:t>
            </a:r>
          </a:p>
          <a:p>
            <a:r>
              <a:rPr lang="cs-CZ" dirty="0"/>
              <a:t>Emise- transport spermií do močové trubice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2283" t="14800" r="30967" b="17161"/>
          <a:stretch>
            <a:fillRect/>
          </a:stretch>
        </p:blipFill>
        <p:spPr bwMode="auto">
          <a:xfrm>
            <a:off x="4103440" y="476672"/>
            <a:ext cx="504056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00B0F0"/>
                </a:solidFill>
              </a:rPr>
              <a:t>Funiculus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spermaticus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K tříselnému kanálu</a:t>
            </a:r>
          </a:p>
          <a:p>
            <a:r>
              <a:rPr lang="cs-CZ" dirty="0" err="1"/>
              <a:t>Ductus</a:t>
            </a:r>
            <a:r>
              <a:rPr lang="cs-CZ" dirty="0"/>
              <a:t>, </a:t>
            </a:r>
            <a:r>
              <a:rPr lang="cs-CZ" dirty="0" err="1"/>
              <a:t>arteria</a:t>
            </a:r>
            <a:r>
              <a:rPr lang="cs-CZ" dirty="0"/>
              <a:t>, plexus </a:t>
            </a:r>
            <a:r>
              <a:rPr lang="cs-CZ" dirty="0" err="1"/>
              <a:t>deferentialis</a:t>
            </a:r>
            <a:endParaRPr lang="cs-CZ" dirty="0"/>
          </a:p>
          <a:p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testicularis</a:t>
            </a:r>
            <a:r>
              <a:rPr lang="cs-CZ" dirty="0"/>
              <a:t>,  plexus </a:t>
            </a:r>
            <a:r>
              <a:rPr lang="cs-CZ" dirty="0" err="1"/>
              <a:t>pampiniformis</a:t>
            </a:r>
            <a:r>
              <a:rPr lang="cs-CZ" dirty="0"/>
              <a:t>, plexus </a:t>
            </a:r>
            <a:r>
              <a:rPr lang="cs-CZ" dirty="0" err="1"/>
              <a:t>testicularis</a:t>
            </a:r>
            <a:r>
              <a:rPr lang="cs-CZ" dirty="0"/>
              <a:t>,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testicularis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32283" t="14800" r="32017" b="23200"/>
          <a:stretch>
            <a:fillRect/>
          </a:stretch>
        </p:blipFill>
        <p:spPr bwMode="auto">
          <a:xfrm>
            <a:off x="323528" y="404664"/>
            <a:ext cx="5256584" cy="570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4536" cy="1143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00B0F0"/>
                </a:solidFill>
              </a:rPr>
              <a:t>Vesiculae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seminales</a:t>
            </a:r>
            <a:r>
              <a:rPr lang="cs-CZ" dirty="0">
                <a:solidFill>
                  <a:srgbClr val="00B0F0"/>
                </a:solidFill>
              </a:rPr>
              <a:t>/ </a:t>
            </a:r>
            <a:r>
              <a:rPr lang="cs-CZ" dirty="0" err="1">
                <a:solidFill>
                  <a:srgbClr val="00B0F0"/>
                </a:solidFill>
              </a:rPr>
              <a:t>glandulae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vasiculosae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excretorius</a:t>
            </a:r>
            <a:endParaRPr lang="cs-CZ" dirty="0"/>
          </a:p>
          <a:p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ejaculatorius</a:t>
            </a:r>
            <a:endParaRPr lang="cs-CZ" dirty="0"/>
          </a:p>
          <a:p>
            <a:endParaRPr lang="cs-CZ" dirty="0"/>
          </a:p>
          <a:p>
            <a:r>
              <a:rPr lang="cs-CZ" dirty="0"/>
              <a:t>4x1,5 cm</a:t>
            </a:r>
          </a:p>
          <a:p>
            <a:r>
              <a:rPr lang="cs-CZ" dirty="0"/>
              <a:t>Alkalický sekret, 50-80 % ejakulátu, fruktóza, prostaglandiny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32283" t="14800" r="32542" b="22201"/>
          <a:stretch>
            <a:fillRect/>
          </a:stretch>
        </p:blipFill>
        <p:spPr bwMode="auto">
          <a:xfrm>
            <a:off x="4644008" y="1686820"/>
            <a:ext cx="3888432" cy="435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Prostata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Basis </a:t>
            </a:r>
            <a:r>
              <a:rPr lang="cs-CZ" dirty="0" err="1"/>
              <a:t>prostatae</a:t>
            </a:r>
            <a:endParaRPr lang="cs-CZ" dirty="0"/>
          </a:p>
          <a:p>
            <a:r>
              <a:rPr lang="cs-CZ" dirty="0"/>
              <a:t>Apex</a:t>
            </a:r>
          </a:p>
          <a:p>
            <a:r>
              <a:rPr lang="cs-CZ" dirty="0" err="1"/>
              <a:t>Lobus</a:t>
            </a:r>
            <a:r>
              <a:rPr lang="cs-CZ" dirty="0"/>
              <a:t> </a:t>
            </a:r>
            <a:r>
              <a:rPr lang="cs-CZ" dirty="0" err="1"/>
              <a:t>dexter</a:t>
            </a:r>
            <a:r>
              <a:rPr lang="cs-CZ" dirty="0"/>
              <a:t>, </a:t>
            </a:r>
            <a:r>
              <a:rPr lang="cs-CZ" dirty="0" err="1"/>
              <a:t>sinister</a:t>
            </a:r>
            <a:r>
              <a:rPr lang="cs-CZ" dirty="0"/>
              <a:t> a </a:t>
            </a:r>
            <a:r>
              <a:rPr lang="cs-CZ" dirty="0" err="1"/>
              <a:t>medius</a:t>
            </a:r>
            <a:endParaRPr lang="cs-CZ" dirty="0"/>
          </a:p>
          <a:p>
            <a:r>
              <a:rPr lang="cs-CZ" dirty="0"/>
              <a:t>Prostatické žlázy: 30-50, ústí do </a:t>
            </a:r>
            <a:r>
              <a:rPr lang="cs-CZ" dirty="0" err="1"/>
              <a:t>urethry</a:t>
            </a:r>
            <a:endParaRPr lang="cs-CZ" dirty="0"/>
          </a:p>
          <a:p>
            <a:endParaRPr lang="cs-CZ" dirty="0"/>
          </a:p>
          <a:p>
            <a:r>
              <a:rPr lang="cs-CZ" dirty="0"/>
              <a:t>15-30 % ejakulátu</a:t>
            </a:r>
          </a:p>
          <a:p>
            <a:r>
              <a:rPr lang="cs-CZ" dirty="0"/>
              <a:t>Kyselý sekret, </a:t>
            </a:r>
            <a:r>
              <a:rPr lang="cs-CZ" dirty="0" err="1"/>
              <a:t>spermin</a:t>
            </a:r>
            <a:r>
              <a:rPr lang="cs-CZ" dirty="0"/>
              <a:t> – motilita spermií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2808" t="13960" r="30442" b="18001"/>
          <a:stretch>
            <a:fillRect/>
          </a:stretch>
        </p:blipFill>
        <p:spPr bwMode="auto">
          <a:xfrm>
            <a:off x="4103440" y="404664"/>
            <a:ext cx="504056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00B0F0"/>
                </a:solidFill>
              </a:rPr>
              <a:t>Urethra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masculina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8104" y="1628800"/>
            <a:ext cx="3250704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20-22 cm</a:t>
            </a:r>
          </a:p>
          <a:p>
            <a:r>
              <a:rPr lang="cs-CZ" dirty="0"/>
              <a:t>Ostium </a:t>
            </a:r>
            <a:r>
              <a:rPr lang="cs-CZ" dirty="0" err="1"/>
              <a:t>internum</a:t>
            </a:r>
            <a:r>
              <a:rPr lang="cs-CZ" dirty="0"/>
              <a:t>: vnitřní svěrač</a:t>
            </a:r>
          </a:p>
          <a:p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intramularis</a:t>
            </a:r>
            <a:endParaRPr lang="cs-CZ" dirty="0"/>
          </a:p>
          <a:p>
            <a:r>
              <a:rPr lang="cs-CZ" dirty="0" err="1"/>
              <a:t>Prostatica</a:t>
            </a:r>
            <a:r>
              <a:rPr lang="cs-CZ" dirty="0"/>
              <a:t>: vývod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ejaculatorius</a:t>
            </a:r>
            <a:r>
              <a:rPr lang="cs-CZ" dirty="0"/>
              <a:t>, </a:t>
            </a:r>
            <a:r>
              <a:rPr lang="cs-CZ" dirty="0" err="1"/>
              <a:t>ductuli</a:t>
            </a:r>
            <a:r>
              <a:rPr lang="cs-CZ" dirty="0"/>
              <a:t> prostatici</a:t>
            </a:r>
          </a:p>
          <a:p>
            <a:r>
              <a:rPr lang="cs-CZ" dirty="0" err="1"/>
              <a:t>Membranacea</a:t>
            </a:r>
            <a:r>
              <a:rPr lang="cs-CZ" dirty="0"/>
              <a:t>: vnější svěrač močové trubice, svalové dno pánevní</a:t>
            </a:r>
          </a:p>
          <a:p>
            <a:pPr lvl="2"/>
            <a:r>
              <a:rPr lang="cs-CZ" dirty="0" err="1"/>
              <a:t>curvatura</a:t>
            </a:r>
            <a:r>
              <a:rPr lang="cs-CZ" dirty="0"/>
              <a:t> </a:t>
            </a:r>
            <a:r>
              <a:rPr lang="cs-CZ" dirty="0" err="1"/>
              <a:t>subpubica</a:t>
            </a:r>
            <a:endParaRPr lang="cs-CZ" dirty="0"/>
          </a:p>
          <a:p>
            <a:pPr lvl="2"/>
            <a:r>
              <a:rPr lang="cs-CZ" dirty="0" err="1"/>
              <a:t>Curvatura</a:t>
            </a:r>
            <a:r>
              <a:rPr lang="cs-CZ" dirty="0"/>
              <a:t> </a:t>
            </a:r>
            <a:r>
              <a:rPr lang="cs-CZ" dirty="0" err="1"/>
              <a:t>prepubica</a:t>
            </a:r>
            <a:endParaRPr lang="cs-CZ" dirty="0"/>
          </a:p>
          <a:p>
            <a:r>
              <a:rPr lang="cs-CZ" dirty="0" err="1"/>
              <a:t>Spongiosa</a:t>
            </a:r>
            <a:endParaRPr lang="cs-CZ" dirty="0"/>
          </a:p>
          <a:p>
            <a:r>
              <a:rPr lang="cs-CZ" dirty="0"/>
              <a:t>Ostium </a:t>
            </a:r>
            <a:r>
              <a:rPr lang="cs-CZ" dirty="0" err="1"/>
              <a:t>externum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33765" t="14800" r="31306" b="26401"/>
          <a:stretch>
            <a:fillRect/>
          </a:stretch>
        </p:blipFill>
        <p:spPr bwMode="auto">
          <a:xfrm>
            <a:off x="539552" y="548680"/>
            <a:ext cx="506189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Stavba stěny močové trubice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Tunica </a:t>
            </a:r>
            <a:r>
              <a:rPr lang="cs-CZ" dirty="0" err="1"/>
              <a:t>mucosa</a:t>
            </a:r>
            <a:r>
              <a:rPr lang="cs-CZ" dirty="0"/>
              <a:t>: přechodný epitel, víceřadý cylindrický, mnohovrstevný dlaždicový</a:t>
            </a:r>
          </a:p>
          <a:p>
            <a:r>
              <a:rPr lang="cs-CZ" dirty="0"/>
              <a:t>Tunica </a:t>
            </a:r>
            <a:r>
              <a:rPr lang="cs-CZ" dirty="0" err="1"/>
              <a:t>muscularis</a:t>
            </a:r>
            <a:r>
              <a:rPr lang="cs-CZ" dirty="0"/>
              <a:t>:  vrstvy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Bulbotrubicové</a:t>
            </a:r>
            <a:r>
              <a:rPr lang="cs-CZ" dirty="0"/>
              <a:t> žlázy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cs-CZ" dirty="0"/>
              <a:t>Párové</a:t>
            </a:r>
          </a:p>
          <a:p>
            <a:r>
              <a:rPr lang="cs-CZ" dirty="0"/>
              <a:t>V </a:t>
            </a:r>
            <a:r>
              <a:rPr lang="cs-CZ" dirty="0" err="1"/>
              <a:t>diaphragma</a:t>
            </a:r>
            <a:r>
              <a:rPr lang="cs-CZ" dirty="0"/>
              <a:t> </a:t>
            </a:r>
            <a:r>
              <a:rPr lang="cs-CZ" dirty="0" err="1"/>
              <a:t>urogenitale</a:t>
            </a:r>
            <a:endParaRPr lang="cs-CZ" dirty="0"/>
          </a:p>
          <a:p>
            <a:r>
              <a:rPr lang="cs-CZ" dirty="0"/>
              <a:t>Sekret při pohlavním podráždění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32283" t="13960" r="29917" b="9601"/>
          <a:stretch>
            <a:fillRect/>
          </a:stretch>
        </p:blipFill>
        <p:spPr bwMode="auto">
          <a:xfrm>
            <a:off x="4983997" y="1417638"/>
            <a:ext cx="3943999" cy="498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Penis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Radix penis</a:t>
            </a:r>
          </a:p>
          <a:p>
            <a:r>
              <a:rPr lang="cs-CZ" dirty="0" err="1"/>
              <a:t>Crura</a:t>
            </a:r>
            <a:r>
              <a:rPr lang="cs-CZ" dirty="0"/>
              <a:t> penis – připojují na stydkou kost</a:t>
            </a:r>
          </a:p>
          <a:p>
            <a:r>
              <a:rPr lang="cs-CZ" dirty="0"/>
              <a:t>Corpus penis</a:t>
            </a:r>
          </a:p>
          <a:p>
            <a:pPr lvl="1"/>
            <a:r>
              <a:rPr lang="cs-CZ" dirty="0" err="1"/>
              <a:t>Dorsus</a:t>
            </a:r>
            <a:endParaRPr lang="cs-CZ" dirty="0"/>
          </a:p>
          <a:p>
            <a:pPr lvl="1"/>
            <a:r>
              <a:rPr lang="cs-CZ" dirty="0"/>
              <a:t>Facies </a:t>
            </a:r>
            <a:r>
              <a:rPr lang="cs-CZ" dirty="0" err="1"/>
              <a:t>urethralis</a:t>
            </a:r>
            <a:endParaRPr lang="cs-CZ" dirty="0"/>
          </a:p>
          <a:p>
            <a:r>
              <a:rPr lang="cs-CZ" dirty="0" err="1"/>
              <a:t>Glans</a:t>
            </a:r>
            <a:r>
              <a:rPr lang="cs-CZ" dirty="0"/>
              <a:t> penis, </a:t>
            </a:r>
            <a:r>
              <a:rPr lang="cs-CZ" dirty="0" err="1"/>
              <a:t>praeputium</a:t>
            </a:r>
            <a:r>
              <a:rPr lang="cs-CZ" dirty="0"/>
              <a:t> (kožní žlázy: smegma </a:t>
            </a:r>
            <a:r>
              <a:rPr lang="cs-CZ" dirty="0" err="1"/>
              <a:t>preputii</a:t>
            </a:r>
            <a:r>
              <a:rPr lang="cs-CZ" dirty="0"/>
              <a:t>)</a:t>
            </a:r>
          </a:p>
          <a:p>
            <a:r>
              <a:rPr lang="cs-CZ" dirty="0"/>
              <a:t> 10-12 cm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32808" t="13120" r="29917" b="31441"/>
          <a:stretch>
            <a:fillRect/>
          </a:stretch>
        </p:blipFill>
        <p:spPr bwMode="auto">
          <a:xfrm>
            <a:off x="0" y="764704"/>
            <a:ext cx="5392962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/>
              <a:t>Fascia</a:t>
            </a:r>
            <a:r>
              <a:rPr lang="cs-CZ" dirty="0"/>
              <a:t> penis superficialis a </a:t>
            </a:r>
            <a:r>
              <a:rPr lang="cs-CZ" dirty="0" err="1"/>
              <a:t>profunda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Corpora</a:t>
            </a:r>
            <a:r>
              <a:rPr lang="cs-CZ" dirty="0"/>
              <a:t> </a:t>
            </a:r>
            <a:r>
              <a:rPr lang="cs-CZ" dirty="0" err="1"/>
              <a:t>cavernosa</a:t>
            </a:r>
            <a:r>
              <a:rPr lang="cs-CZ" dirty="0"/>
              <a:t> penis</a:t>
            </a:r>
          </a:p>
          <a:p>
            <a:pPr lvl="1"/>
            <a:r>
              <a:rPr lang="cs-CZ" dirty="0"/>
              <a:t>labyrint dutinek – </a:t>
            </a:r>
            <a:r>
              <a:rPr lang="cs-CZ" dirty="0" err="1"/>
              <a:t>caverne</a:t>
            </a:r>
            <a:r>
              <a:rPr lang="cs-CZ" dirty="0"/>
              <a:t> </a:t>
            </a:r>
            <a:r>
              <a:rPr lang="cs-CZ" dirty="0" err="1"/>
              <a:t>corporis</a:t>
            </a:r>
            <a:r>
              <a:rPr lang="cs-CZ" dirty="0"/>
              <a:t>, vystlány endotelem –tepny, </a:t>
            </a:r>
            <a:r>
              <a:rPr lang="cs-CZ" dirty="0" err="1"/>
              <a:t>Ebnerovy</a:t>
            </a:r>
            <a:r>
              <a:rPr lang="cs-CZ" dirty="0"/>
              <a:t> polštářky</a:t>
            </a:r>
          </a:p>
          <a:p>
            <a:r>
              <a:rPr lang="cs-CZ" dirty="0"/>
              <a:t>Corpus </a:t>
            </a:r>
            <a:r>
              <a:rPr lang="cs-CZ" dirty="0" err="1"/>
              <a:t>spongiosum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32808" t="13960" r="30967" b="3721"/>
          <a:stretch>
            <a:fillRect/>
          </a:stretch>
        </p:blipFill>
        <p:spPr bwMode="auto">
          <a:xfrm>
            <a:off x="539552" y="188640"/>
            <a:ext cx="4379438" cy="6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Organa </a:t>
            </a:r>
            <a:r>
              <a:rPr lang="cs-CZ" dirty="0" err="1"/>
              <a:t>genitalia</a:t>
            </a:r>
            <a:r>
              <a:rPr lang="cs-CZ" dirty="0"/>
              <a:t> </a:t>
            </a:r>
            <a:r>
              <a:rPr lang="cs-CZ" dirty="0" err="1"/>
              <a:t>masculina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08512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Vnitřní: </a:t>
            </a:r>
          </a:p>
          <a:p>
            <a:r>
              <a:rPr lang="cs-CZ" dirty="0"/>
              <a:t>Párové: </a:t>
            </a:r>
          </a:p>
          <a:p>
            <a:pPr lvl="1"/>
            <a:r>
              <a:rPr lang="cs-CZ" dirty="0"/>
              <a:t>Varlata</a:t>
            </a:r>
          </a:p>
          <a:p>
            <a:pPr lvl="1"/>
            <a:r>
              <a:rPr lang="cs-CZ" dirty="0"/>
              <a:t>Nadvarlata</a:t>
            </a:r>
          </a:p>
          <a:p>
            <a:pPr lvl="1"/>
            <a:r>
              <a:rPr lang="cs-CZ" dirty="0"/>
              <a:t>Chámovody</a:t>
            </a:r>
          </a:p>
          <a:p>
            <a:pPr lvl="1"/>
            <a:r>
              <a:rPr lang="cs-CZ" dirty="0"/>
              <a:t>Semenné provazce</a:t>
            </a:r>
          </a:p>
          <a:p>
            <a:pPr lvl="1"/>
            <a:r>
              <a:rPr lang="cs-CZ" dirty="0" err="1"/>
              <a:t>Měchýřkové</a:t>
            </a:r>
            <a:r>
              <a:rPr lang="cs-CZ" dirty="0"/>
              <a:t> žlázy</a:t>
            </a:r>
          </a:p>
          <a:p>
            <a:pPr lvl="1"/>
            <a:r>
              <a:rPr lang="cs-CZ" dirty="0"/>
              <a:t>Vypuzovací kanálky</a:t>
            </a:r>
          </a:p>
          <a:p>
            <a:r>
              <a:rPr lang="cs-CZ" dirty="0"/>
              <a:t>Nepárové: </a:t>
            </a:r>
          </a:p>
          <a:p>
            <a:pPr lvl="1"/>
            <a:r>
              <a:rPr lang="cs-CZ" dirty="0"/>
              <a:t>Prostata</a:t>
            </a:r>
          </a:p>
          <a:p>
            <a:pPr lvl="1"/>
            <a:r>
              <a:rPr lang="cs-CZ" dirty="0"/>
              <a:t>Močová trubice</a:t>
            </a:r>
          </a:p>
          <a:p>
            <a:r>
              <a:rPr lang="cs-CZ" dirty="0"/>
              <a:t>Zevní</a:t>
            </a:r>
          </a:p>
          <a:p>
            <a:pPr lvl="1"/>
            <a:r>
              <a:rPr lang="cs-CZ" dirty="0" err="1"/>
              <a:t>Scrotum</a:t>
            </a:r>
            <a:endParaRPr lang="cs-CZ" dirty="0"/>
          </a:p>
          <a:p>
            <a:pPr lvl="1"/>
            <a:r>
              <a:rPr lang="cs-CZ" dirty="0"/>
              <a:t>Penis 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808" t="10600" r="32018" b="7921"/>
          <a:stretch>
            <a:fillRect/>
          </a:stretch>
        </p:blipFill>
        <p:spPr bwMode="auto">
          <a:xfrm>
            <a:off x="5076056" y="1375160"/>
            <a:ext cx="3600400" cy="521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Mechanismus erekce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Parasympaticus</a:t>
            </a:r>
            <a:r>
              <a:rPr lang="cs-CZ" dirty="0"/>
              <a:t>: vasodilatace, ochabnutí </a:t>
            </a:r>
            <a:r>
              <a:rPr lang="cs-CZ" dirty="0" err="1"/>
              <a:t>Ebnerových</a:t>
            </a:r>
            <a:r>
              <a:rPr lang="cs-CZ" dirty="0"/>
              <a:t> polštářků – zvětšení topořivých těles, erekce, sekret z </a:t>
            </a:r>
            <a:r>
              <a:rPr lang="cs-CZ" dirty="0" err="1"/>
              <a:t>bulbourethrálních</a:t>
            </a:r>
            <a:r>
              <a:rPr lang="cs-CZ" dirty="0"/>
              <a:t> žláz</a:t>
            </a:r>
          </a:p>
          <a:p>
            <a:r>
              <a:rPr lang="cs-CZ" dirty="0" err="1"/>
              <a:t>Sympaticus</a:t>
            </a:r>
            <a:r>
              <a:rPr lang="cs-CZ" dirty="0"/>
              <a:t>: emise, stahy pánevního dna - ejakulace</a:t>
            </a:r>
          </a:p>
          <a:p>
            <a:r>
              <a:rPr lang="cs-CZ" dirty="0"/>
              <a:t>Senzitivní vlákna</a:t>
            </a:r>
          </a:p>
          <a:p>
            <a:endParaRPr lang="cs-CZ" dirty="0"/>
          </a:p>
          <a:p>
            <a:r>
              <a:rPr lang="cs-CZ" dirty="0"/>
              <a:t>Emise</a:t>
            </a:r>
          </a:p>
          <a:p>
            <a:r>
              <a:rPr lang="cs-CZ" dirty="0"/>
              <a:t>Ejakulace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cs-CZ" dirty="0" err="1"/>
              <a:t>Scrotum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Septum </a:t>
            </a:r>
            <a:r>
              <a:rPr lang="cs-CZ" dirty="0" err="1"/>
              <a:t>scroti</a:t>
            </a:r>
            <a:r>
              <a:rPr lang="cs-CZ" dirty="0"/>
              <a:t>: odděluje </a:t>
            </a:r>
            <a:r>
              <a:rPr lang="cs-CZ" dirty="0" err="1"/>
              <a:t>ravé</a:t>
            </a:r>
            <a:r>
              <a:rPr lang="cs-CZ" dirty="0"/>
              <a:t> a levé varle</a:t>
            </a:r>
          </a:p>
          <a:p>
            <a:r>
              <a:rPr lang="cs-CZ" dirty="0"/>
              <a:t>Kůže: tenká, pigmentovaná</a:t>
            </a:r>
          </a:p>
          <a:p>
            <a:r>
              <a:rPr lang="cs-CZ" dirty="0"/>
              <a:t>Teplota: o 2 ° nižší</a:t>
            </a:r>
          </a:p>
          <a:p>
            <a:r>
              <a:rPr lang="cs-CZ" dirty="0"/>
              <a:t>Tunica </a:t>
            </a:r>
            <a:r>
              <a:rPr lang="cs-CZ" dirty="0" err="1"/>
              <a:t>dartos</a:t>
            </a:r>
            <a:r>
              <a:rPr lang="cs-CZ" dirty="0"/>
              <a:t>: výška </a:t>
            </a:r>
            <a:r>
              <a:rPr lang="cs-CZ" dirty="0" err="1"/>
              <a:t>scrota</a:t>
            </a:r>
            <a:endParaRPr lang="cs-CZ" dirty="0"/>
          </a:p>
          <a:p>
            <a:r>
              <a:rPr lang="cs-CZ" dirty="0" err="1"/>
              <a:t>Kremasterový</a:t>
            </a:r>
            <a:r>
              <a:rPr lang="cs-CZ" dirty="0"/>
              <a:t> reflex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32283" t="8920" r="31492" b="3721"/>
          <a:stretch>
            <a:fillRect/>
          </a:stretch>
        </p:blipFill>
        <p:spPr bwMode="auto">
          <a:xfrm>
            <a:off x="4355976" y="161256"/>
            <a:ext cx="4443032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Varle(</a:t>
            </a:r>
            <a:r>
              <a:rPr lang="cs-CZ" i="1" dirty="0" err="1">
                <a:solidFill>
                  <a:srgbClr val="00B0F0"/>
                </a:solidFill>
              </a:rPr>
              <a:t>testis</a:t>
            </a:r>
            <a:r>
              <a:rPr lang="cs-CZ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Extremitas</a:t>
            </a:r>
            <a:r>
              <a:rPr lang="cs-CZ" dirty="0"/>
              <a:t> superior, </a:t>
            </a:r>
            <a:r>
              <a:rPr lang="cs-CZ" dirty="0" err="1"/>
              <a:t>inferior</a:t>
            </a:r>
            <a:endParaRPr lang="cs-CZ" dirty="0"/>
          </a:p>
          <a:p>
            <a:r>
              <a:rPr lang="cs-CZ" dirty="0" err="1"/>
              <a:t>Margo</a:t>
            </a:r>
            <a:r>
              <a:rPr lang="cs-CZ" dirty="0"/>
              <a:t> anterior, </a:t>
            </a:r>
            <a:r>
              <a:rPr lang="cs-CZ" dirty="0" err="1"/>
              <a:t>posterior</a:t>
            </a:r>
            <a:endParaRPr lang="cs-CZ" dirty="0"/>
          </a:p>
          <a:p>
            <a:r>
              <a:rPr lang="cs-CZ" dirty="0"/>
              <a:t>Tunica albuginea</a:t>
            </a:r>
          </a:p>
          <a:p>
            <a:r>
              <a:rPr lang="cs-CZ" dirty="0"/>
              <a:t>4x3x2,5 cm</a:t>
            </a:r>
          </a:p>
          <a:p>
            <a:r>
              <a:rPr lang="cs-CZ" dirty="0"/>
              <a:t>18-25 g</a:t>
            </a:r>
          </a:p>
          <a:p>
            <a:r>
              <a:rPr lang="cs-CZ" dirty="0"/>
              <a:t>Levé větší, o 1 cm kaudálněji</a:t>
            </a:r>
          </a:p>
          <a:p>
            <a:r>
              <a:rPr lang="cs-CZ" dirty="0"/>
              <a:t>Hilus: branka, dorzálně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333" t="13960" r="34642" b="5401"/>
          <a:stretch>
            <a:fillRect/>
          </a:stretch>
        </p:blipFill>
        <p:spPr bwMode="auto">
          <a:xfrm>
            <a:off x="4860032" y="260648"/>
            <a:ext cx="3960440" cy="623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0072" y="1519329"/>
            <a:ext cx="3528392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Septula</a:t>
            </a:r>
            <a:r>
              <a:rPr lang="cs-CZ" dirty="0"/>
              <a:t> </a:t>
            </a:r>
            <a:r>
              <a:rPr lang="cs-CZ" dirty="0" err="1"/>
              <a:t>testis</a:t>
            </a:r>
            <a:r>
              <a:rPr lang="cs-CZ" dirty="0"/>
              <a:t> – přepážky</a:t>
            </a:r>
          </a:p>
          <a:p>
            <a:r>
              <a:rPr lang="cs-CZ" dirty="0" err="1"/>
              <a:t>Lobuli</a:t>
            </a:r>
            <a:r>
              <a:rPr lang="cs-CZ" dirty="0"/>
              <a:t> </a:t>
            </a:r>
            <a:r>
              <a:rPr lang="cs-CZ" dirty="0" err="1"/>
              <a:t>testis</a:t>
            </a:r>
            <a:r>
              <a:rPr lang="cs-CZ" dirty="0"/>
              <a:t> – lalůčky, 200-300</a:t>
            </a:r>
          </a:p>
          <a:p>
            <a:r>
              <a:rPr lang="cs-CZ" dirty="0" err="1"/>
              <a:t>Tubuli</a:t>
            </a:r>
            <a:r>
              <a:rPr lang="cs-CZ" dirty="0"/>
              <a:t> </a:t>
            </a:r>
            <a:r>
              <a:rPr lang="cs-CZ" dirty="0" err="1"/>
              <a:t>seminiferi</a:t>
            </a:r>
            <a:r>
              <a:rPr lang="cs-CZ" dirty="0"/>
              <a:t> </a:t>
            </a:r>
            <a:r>
              <a:rPr lang="cs-CZ" dirty="0" err="1"/>
              <a:t>contorti</a:t>
            </a:r>
            <a:r>
              <a:rPr lang="cs-CZ" dirty="0"/>
              <a:t>: stočené kanálky, spermiogeneze</a:t>
            </a:r>
          </a:p>
          <a:p>
            <a:pPr lvl="1"/>
            <a:r>
              <a:rPr lang="cs-CZ" dirty="0" err="1"/>
              <a:t>Sertoliho</a:t>
            </a:r>
            <a:r>
              <a:rPr lang="cs-CZ" dirty="0"/>
              <a:t> buňky: podpůrné</a:t>
            </a:r>
          </a:p>
          <a:p>
            <a:pPr lvl="1"/>
            <a:r>
              <a:rPr lang="cs-CZ" b="1" dirty="0" err="1"/>
              <a:t>Leidigovy</a:t>
            </a:r>
            <a:r>
              <a:rPr lang="cs-CZ" b="1" dirty="0"/>
              <a:t> buňky: testosteron</a:t>
            </a:r>
          </a:p>
          <a:p>
            <a:endParaRPr lang="cs-CZ" dirty="0"/>
          </a:p>
          <a:p>
            <a:r>
              <a:rPr lang="cs-CZ" dirty="0"/>
              <a:t>Rete </a:t>
            </a:r>
            <a:r>
              <a:rPr lang="cs-CZ" dirty="0" err="1"/>
              <a:t>testis</a:t>
            </a:r>
            <a:r>
              <a:rPr lang="cs-CZ" dirty="0"/>
              <a:t>: odvodné cesty varlete</a:t>
            </a:r>
          </a:p>
          <a:p>
            <a:r>
              <a:rPr lang="cs-CZ" dirty="0" err="1"/>
              <a:t>Ductuli</a:t>
            </a:r>
            <a:r>
              <a:rPr lang="cs-CZ" dirty="0"/>
              <a:t> </a:t>
            </a:r>
            <a:r>
              <a:rPr lang="cs-CZ" dirty="0" err="1"/>
              <a:t>efferentes</a:t>
            </a:r>
            <a:r>
              <a:rPr lang="cs-CZ" dirty="0"/>
              <a:t> </a:t>
            </a:r>
            <a:r>
              <a:rPr lang="cs-CZ" dirty="0" err="1"/>
              <a:t>testis</a:t>
            </a:r>
            <a:r>
              <a:rPr lang="cs-CZ" dirty="0"/>
              <a:t>: testikulární tekutina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3333" t="14800" r="30967" b="11281"/>
          <a:stretch>
            <a:fillRect/>
          </a:stretch>
        </p:blipFill>
        <p:spPr bwMode="auto">
          <a:xfrm>
            <a:off x="323528" y="188640"/>
            <a:ext cx="48965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3928" y="3549986"/>
            <a:ext cx="4762872" cy="324035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Haploidní</a:t>
            </a:r>
          </a:p>
          <a:p>
            <a:r>
              <a:rPr lang="cs-CZ" dirty="0"/>
              <a:t>50-60 mikrometrů</a:t>
            </a:r>
          </a:p>
          <a:p>
            <a:r>
              <a:rPr lang="cs-CZ" dirty="0" err="1"/>
              <a:t>Akrozomální</a:t>
            </a:r>
            <a:r>
              <a:rPr lang="cs-CZ" dirty="0"/>
              <a:t> váček</a:t>
            </a:r>
          </a:p>
          <a:p>
            <a:r>
              <a:rPr lang="cs-CZ" dirty="0"/>
              <a:t>Hlavička</a:t>
            </a:r>
          </a:p>
          <a:p>
            <a:r>
              <a:rPr lang="cs-CZ" dirty="0"/>
              <a:t>Krček</a:t>
            </a:r>
          </a:p>
          <a:p>
            <a:r>
              <a:rPr lang="cs-CZ" dirty="0"/>
              <a:t>bičík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2808" t="13120" r="32017" b="49080"/>
          <a:stretch>
            <a:fillRect/>
          </a:stretch>
        </p:blipFill>
        <p:spPr bwMode="auto">
          <a:xfrm>
            <a:off x="1043608" y="274638"/>
            <a:ext cx="68407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90px-Spermatogenez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1" y="308537"/>
            <a:ext cx="4248473" cy="6006463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12C9DBE-C1B1-488A-9D0E-937A626427A1}"/>
              </a:ext>
            </a:extLst>
          </p:cNvPr>
          <p:cNvSpPr txBox="1"/>
          <p:nvPr/>
        </p:nvSpPr>
        <p:spPr>
          <a:xfrm>
            <a:off x="4860032" y="1628800"/>
            <a:ext cx="3744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Spermiocytogenese</a:t>
            </a:r>
            <a:r>
              <a:rPr lang="cs-CZ" dirty="0"/>
              <a:t>: </a:t>
            </a:r>
            <a:r>
              <a:rPr lang="cs-CZ" dirty="0" err="1"/>
              <a:t>meiosa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Spermiohistogeneze</a:t>
            </a:r>
            <a:r>
              <a:rPr lang="cs-CZ" dirty="0"/>
              <a:t>: dozrávání, v nadvarleti, 72 dní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 puberty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Varle:  miliarda spermií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1-4 mm/min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Mitóza /meióza</a:t>
            </a:r>
          </a:p>
        </p:txBody>
      </p:sp>
      <p:pic>
        <p:nvPicPr>
          <p:cNvPr id="4" name="Zástupný symbol pro obsah 3" descr="Chromosomes_in_mitosis_and_meiosi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828409"/>
            <a:ext cx="4824536" cy="454432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Sestup varlete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cs-CZ" dirty="0"/>
              <a:t>Zakládá se L1-L2</a:t>
            </a:r>
          </a:p>
          <a:p>
            <a:r>
              <a:rPr lang="cs-CZ" dirty="0"/>
              <a:t>Při porodu už sestouplá v šourku</a:t>
            </a:r>
          </a:p>
          <a:p>
            <a:r>
              <a:rPr lang="cs-CZ" dirty="0"/>
              <a:t>Zadržení varlete – vázne spermiogeneze, tvorba hormonů normální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2283" t="13960" r="30442" b="20000"/>
          <a:stretch>
            <a:fillRect/>
          </a:stretch>
        </p:blipFill>
        <p:spPr bwMode="auto">
          <a:xfrm>
            <a:off x="4817610" y="1600199"/>
            <a:ext cx="4074869" cy="451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Nadvarle (</a:t>
            </a:r>
            <a:r>
              <a:rPr lang="cs-CZ" i="1" dirty="0" err="1">
                <a:solidFill>
                  <a:srgbClr val="00B0F0"/>
                </a:solidFill>
              </a:rPr>
              <a:t>epididymis</a:t>
            </a:r>
            <a:r>
              <a:rPr lang="cs-CZ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4" name="Zástupný symbol pro obsah 3" descr="vare-nadvarle-chamovo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3528392" cy="3528392"/>
          </a:xfrm>
        </p:spPr>
      </p:pic>
      <p:sp>
        <p:nvSpPr>
          <p:cNvPr id="5" name="TextovéPole 4"/>
          <p:cNvSpPr txBox="1"/>
          <p:nvPr/>
        </p:nvSpPr>
        <p:spPr>
          <a:xfrm>
            <a:off x="539552" y="1556792"/>
            <a:ext cx="475252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err="1"/>
              <a:t>Caput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dirty="0"/>
              <a:t> Corpus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err="1"/>
              <a:t>Cauda</a:t>
            </a:r>
            <a:r>
              <a:rPr lang="cs-CZ" sz="2800" dirty="0"/>
              <a:t>, zahýbá vzhůru v chámovod</a:t>
            </a:r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dirty="0"/>
              <a:t>U zadního okraje varlete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Stočené kanálky, spojují se v </a:t>
            </a:r>
            <a:r>
              <a:rPr lang="cs-CZ" sz="2800" dirty="0" err="1"/>
              <a:t>ductus</a:t>
            </a:r>
            <a:r>
              <a:rPr lang="cs-CZ" sz="2800" dirty="0"/>
              <a:t> </a:t>
            </a:r>
            <a:r>
              <a:rPr lang="cs-CZ" sz="2800" dirty="0" err="1"/>
              <a:t>epididymis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dirty="0"/>
              <a:t>Celá délka kanálků až 6 m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Pohyb – řasinky epitelu, peristaltika kanálků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Transport 8-17 dní</a:t>
            </a:r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509</Words>
  <Application>Microsoft Office PowerPoint</Application>
  <PresentationFormat>Předvádění na obrazovce (4:3)</PresentationFormat>
  <Paragraphs>161</Paragraphs>
  <Slides>21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Motiv sady Office</vt:lpstr>
      <vt:lpstr>Mužské pohlavní orgány</vt:lpstr>
      <vt:lpstr>Organa genitalia masculina</vt:lpstr>
      <vt:lpstr>Varle(testis)</vt:lpstr>
      <vt:lpstr>Prezentace aplikace PowerPoint</vt:lpstr>
      <vt:lpstr>Prezentace aplikace PowerPoint</vt:lpstr>
      <vt:lpstr>Prezentace aplikace PowerPoint</vt:lpstr>
      <vt:lpstr>Mitóza /meióza</vt:lpstr>
      <vt:lpstr>Sestup varlete</vt:lpstr>
      <vt:lpstr>Nadvarle (epididymis)</vt:lpstr>
      <vt:lpstr>Ductus deferens</vt:lpstr>
      <vt:lpstr>Chámovod</vt:lpstr>
      <vt:lpstr>Funiculus spermaticus</vt:lpstr>
      <vt:lpstr>Vesiculae seminales/ glandulae vasiculosae</vt:lpstr>
      <vt:lpstr>Prostata</vt:lpstr>
      <vt:lpstr>Urethra masculina</vt:lpstr>
      <vt:lpstr>Stavba stěny močové trubice</vt:lpstr>
      <vt:lpstr>Bulbotrubicové žlázy</vt:lpstr>
      <vt:lpstr>Penis</vt:lpstr>
      <vt:lpstr>Prezentace aplikace PowerPoint</vt:lpstr>
      <vt:lpstr>Mechanismus erekce</vt:lpstr>
      <vt:lpstr>Scrotum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Marta</dc:creator>
  <cp:lastModifiedBy>Marta Gimunová</cp:lastModifiedBy>
  <cp:revision>53</cp:revision>
  <dcterms:created xsi:type="dcterms:W3CDTF">2015-03-27T12:48:07Z</dcterms:created>
  <dcterms:modified xsi:type="dcterms:W3CDTF">2018-04-23T15:26:05Z</dcterms:modified>
</cp:coreProperties>
</file>