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7" r:id="rId3"/>
    <p:sldId id="257" r:id="rId4"/>
    <p:sldId id="323" r:id="rId5"/>
    <p:sldId id="258" r:id="rId6"/>
    <p:sldId id="324" r:id="rId7"/>
    <p:sldId id="259" r:id="rId8"/>
    <p:sldId id="326" r:id="rId9"/>
    <p:sldId id="316" r:id="rId10"/>
    <p:sldId id="260" r:id="rId11"/>
    <p:sldId id="292" r:id="rId12"/>
    <p:sldId id="289" r:id="rId13"/>
    <p:sldId id="293" r:id="rId14"/>
    <p:sldId id="268" r:id="rId15"/>
    <p:sldId id="315" r:id="rId16"/>
    <p:sldId id="291" r:id="rId17"/>
    <p:sldId id="275" r:id="rId18"/>
    <p:sldId id="279" r:id="rId19"/>
    <p:sldId id="329" r:id="rId20"/>
    <p:sldId id="330" r:id="rId21"/>
    <p:sldId id="327" r:id="rId22"/>
    <p:sldId id="328" r:id="rId23"/>
    <p:sldId id="331" r:id="rId24"/>
    <p:sldId id="332" r:id="rId25"/>
    <p:sldId id="303" r:id="rId26"/>
    <p:sldId id="333" r:id="rId27"/>
    <p:sldId id="334" r:id="rId28"/>
    <p:sldId id="280" r:id="rId29"/>
    <p:sldId id="281" r:id="rId30"/>
    <p:sldId id="285" r:id="rId31"/>
    <p:sldId id="318" r:id="rId32"/>
    <p:sldId id="319" r:id="rId33"/>
    <p:sldId id="320" r:id="rId34"/>
    <p:sldId id="321" r:id="rId35"/>
    <p:sldId id="322" r:id="rId36"/>
    <p:sldId id="32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5262" autoAdjust="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7F09A-5582-42A3-90FA-61BC5178EB23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1FF40-C582-4067-BBE7-D36693A8A28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75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195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87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528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942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60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949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41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2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08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10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96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5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813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54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99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79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68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93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78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9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6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12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29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8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63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06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B88FB-B4DB-4370-9C19-895E4D7D9A12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E4F7-C329-43EB-B69B-614DA44D06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51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Periferní nervový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29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Plexus </a:t>
            </a:r>
            <a:r>
              <a:rPr lang="cs-CZ" dirty="0" err="1">
                <a:solidFill>
                  <a:srgbClr val="00B0F0"/>
                </a:solidFill>
              </a:rPr>
              <a:t>cervicalis</a:t>
            </a:r>
            <a:r>
              <a:rPr lang="cs-CZ" dirty="0">
                <a:solidFill>
                  <a:srgbClr val="00B0F0"/>
                </a:solidFill>
              </a:rPr>
              <a:t> (C1-C4)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4708" t="16575" r="35550" b="13231"/>
          <a:stretch/>
        </p:blipFill>
        <p:spPr>
          <a:xfrm>
            <a:off x="5724827" y="2173073"/>
            <a:ext cx="3164049" cy="420045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34914" t="15659" r="35911" b="13872"/>
          <a:stretch/>
        </p:blipFill>
        <p:spPr>
          <a:xfrm>
            <a:off x="8996924" y="710259"/>
            <a:ext cx="2884656" cy="3919258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1825625"/>
            <a:ext cx="4800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 m.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sternocleidomastoideus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b="1" dirty="0"/>
              <a:t>senzitivní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N. </a:t>
            </a:r>
            <a:r>
              <a:rPr lang="cs-CZ" sz="2800" dirty="0" err="1"/>
              <a:t>occipitalis</a:t>
            </a:r>
            <a:r>
              <a:rPr lang="cs-CZ" sz="2800" dirty="0"/>
              <a:t> </a:t>
            </a:r>
            <a:r>
              <a:rPr lang="cs-CZ" sz="2800" dirty="0" err="1"/>
              <a:t>minor</a:t>
            </a:r>
            <a:endParaRPr lang="cs-CZ" sz="28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auricularis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N. </a:t>
            </a:r>
            <a:r>
              <a:rPr lang="cs-CZ" sz="2800" dirty="0" err="1"/>
              <a:t>transversus</a:t>
            </a:r>
            <a:r>
              <a:rPr lang="cs-CZ" sz="2800" dirty="0"/>
              <a:t> </a:t>
            </a:r>
            <a:r>
              <a:rPr lang="cs-CZ" sz="2800" dirty="0" err="1"/>
              <a:t>coli</a:t>
            </a:r>
            <a:endParaRPr lang="cs-CZ" sz="28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supraclaviculares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b="1" dirty="0"/>
              <a:t>motorické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Rami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musculares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(m.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longus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capitis</a:t>
            </a:r>
            <a:r>
              <a:rPr lang="cs-CZ" sz="2800" dirty="0"/>
              <a:t> et </a:t>
            </a:r>
            <a:r>
              <a:rPr lang="cs-CZ" sz="2800" dirty="0" err="1"/>
              <a:t>colli</a:t>
            </a:r>
            <a:r>
              <a:rPr lang="cs-CZ" sz="2800" dirty="0"/>
              <a:t>, m. </a:t>
            </a:r>
            <a:r>
              <a:rPr lang="cs-CZ" sz="2800" dirty="0" err="1"/>
              <a:t>rectus</a:t>
            </a:r>
            <a:r>
              <a:rPr lang="cs-CZ" sz="2800" dirty="0"/>
              <a:t> </a:t>
            </a:r>
            <a:r>
              <a:rPr lang="cs-CZ" sz="2800" dirty="0" err="1"/>
              <a:t>capitis</a:t>
            </a:r>
            <a:r>
              <a:rPr lang="cs-CZ" sz="2800" dirty="0"/>
              <a:t> ant et lat)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phrenicus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(mediastinum, thymus,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pericard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bránice)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Plexus </a:t>
            </a:r>
            <a:r>
              <a:rPr lang="cs-CZ" dirty="0" err="1">
                <a:solidFill>
                  <a:srgbClr val="00B0F0"/>
                </a:solidFill>
              </a:rPr>
              <a:t>brachialis</a:t>
            </a:r>
            <a:r>
              <a:rPr lang="cs-CZ" dirty="0">
                <a:solidFill>
                  <a:srgbClr val="00B0F0"/>
                </a:solidFill>
              </a:rPr>
              <a:t> (C4-Th1)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617191" cy="435133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truncus</a:t>
            </a:r>
            <a:r>
              <a:rPr lang="cs-CZ" b="1" dirty="0"/>
              <a:t> superior (C4-6)</a:t>
            </a:r>
          </a:p>
          <a:p>
            <a:r>
              <a:rPr lang="cs-CZ" b="1" dirty="0" err="1"/>
              <a:t>truncus</a:t>
            </a:r>
            <a:r>
              <a:rPr lang="cs-CZ" b="1" dirty="0"/>
              <a:t> </a:t>
            </a:r>
            <a:r>
              <a:rPr lang="cs-CZ" b="1" dirty="0" err="1"/>
              <a:t>medius</a:t>
            </a:r>
            <a:r>
              <a:rPr lang="cs-CZ" b="1" dirty="0"/>
              <a:t> (C7)</a:t>
            </a:r>
          </a:p>
          <a:p>
            <a:r>
              <a:rPr lang="cs-CZ" b="1" dirty="0" err="1"/>
              <a:t>truncus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b="1" dirty="0"/>
              <a:t> (C8-Th1)</a:t>
            </a:r>
          </a:p>
          <a:p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supraclavivularis</a:t>
            </a:r>
            <a:r>
              <a:rPr lang="cs-CZ" dirty="0"/>
              <a:t>, </a:t>
            </a:r>
            <a:r>
              <a:rPr lang="cs-CZ" dirty="0" err="1"/>
              <a:t>infraclavicularis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</a:p>
          <a:p>
            <a:r>
              <a:rPr lang="cs-CZ" dirty="0"/>
              <a:t>n. </a:t>
            </a:r>
            <a:r>
              <a:rPr lang="cs-CZ" dirty="0" err="1"/>
              <a:t>musculocutaneus</a:t>
            </a:r>
            <a:r>
              <a:rPr lang="cs-CZ" dirty="0"/>
              <a:t>, radix </a:t>
            </a:r>
            <a:r>
              <a:rPr lang="cs-CZ" dirty="0" err="1"/>
              <a:t>lateralis</a:t>
            </a:r>
            <a:r>
              <a:rPr lang="cs-CZ" dirty="0"/>
              <a:t> n. </a:t>
            </a:r>
            <a:r>
              <a:rPr lang="cs-CZ" dirty="0" err="1"/>
              <a:t>mediani</a:t>
            </a:r>
            <a:endParaRPr lang="cs-CZ" dirty="0"/>
          </a:p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medialis</a:t>
            </a:r>
            <a:r>
              <a:rPr lang="cs-CZ" b="1" dirty="0"/>
              <a:t> </a:t>
            </a:r>
          </a:p>
          <a:p>
            <a:r>
              <a:rPr lang="cs-CZ" dirty="0"/>
              <a:t>radix </a:t>
            </a:r>
            <a:r>
              <a:rPr lang="cs-CZ" dirty="0" err="1"/>
              <a:t>medialis</a:t>
            </a:r>
            <a:r>
              <a:rPr lang="cs-CZ" dirty="0"/>
              <a:t> n. </a:t>
            </a:r>
            <a:r>
              <a:rPr lang="cs-CZ" dirty="0" err="1"/>
              <a:t>mediani</a:t>
            </a:r>
            <a:r>
              <a:rPr lang="cs-CZ" dirty="0"/>
              <a:t>, n. </a:t>
            </a:r>
            <a:r>
              <a:rPr lang="cs-CZ" dirty="0" err="1"/>
              <a:t>cutaneus</a:t>
            </a:r>
            <a:r>
              <a:rPr lang="cs-CZ" dirty="0"/>
              <a:t>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antebrachii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, n. </a:t>
            </a:r>
            <a:r>
              <a:rPr lang="cs-CZ" dirty="0" err="1"/>
              <a:t>ulnaris</a:t>
            </a:r>
            <a:endParaRPr lang="cs-CZ" dirty="0"/>
          </a:p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posterior</a:t>
            </a:r>
            <a:r>
              <a:rPr lang="cs-CZ" b="1" dirty="0"/>
              <a:t> </a:t>
            </a:r>
          </a:p>
          <a:p>
            <a:r>
              <a:rPr lang="cs-CZ" dirty="0"/>
              <a:t>n. </a:t>
            </a:r>
            <a:r>
              <a:rPr lang="cs-CZ" dirty="0" err="1"/>
              <a:t>axillaris</a:t>
            </a:r>
            <a:r>
              <a:rPr lang="cs-CZ" dirty="0"/>
              <a:t>, n. </a:t>
            </a:r>
            <a:r>
              <a:rPr lang="cs-CZ" dirty="0" err="1"/>
              <a:t>radialis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2637" t="34070" r="45075" b="10846"/>
          <a:stretch>
            <a:fillRect/>
          </a:stretch>
        </p:blipFill>
        <p:spPr bwMode="auto">
          <a:xfrm>
            <a:off x="6622161" y="1610435"/>
            <a:ext cx="5196798" cy="423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04856" y="870857"/>
            <a:ext cx="5148943" cy="5306106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</a:p>
          <a:p>
            <a:r>
              <a:rPr lang="cs-CZ" dirty="0"/>
              <a:t>n. </a:t>
            </a:r>
            <a:r>
              <a:rPr lang="cs-CZ" dirty="0" err="1"/>
              <a:t>musculocutaneus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coracobrachialis</a:t>
            </a:r>
            <a:r>
              <a:rPr lang="cs-CZ" dirty="0"/>
              <a:t>, biceps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brachialis</a:t>
            </a:r>
            <a:endParaRPr lang="cs-CZ" dirty="0"/>
          </a:p>
          <a:p>
            <a:r>
              <a:rPr lang="cs-CZ" dirty="0"/>
              <a:t> radix </a:t>
            </a:r>
            <a:r>
              <a:rPr lang="cs-CZ" dirty="0" err="1"/>
              <a:t>lateralis</a:t>
            </a:r>
            <a:r>
              <a:rPr lang="cs-CZ" dirty="0"/>
              <a:t> n. </a:t>
            </a:r>
            <a:r>
              <a:rPr lang="cs-CZ" dirty="0" err="1"/>
              <a:t>mediani</a:t>
            </a:r>
            <a:endParaRPr lang="cs-CZ" dirty="0"/>
          </a:p>
          <a:p>
            <a:pPr lvl="1"/>
            <a:r>
              <a:rPr lang="cs-CZ" dirty="0"/>
              <a:t>m,. </a:t>
            </a:r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, 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, </a:t>
            </a:r>
            <a:r>
              <a:rPr lang="cs-CZ" dirty="0" err="1"/>
              <a:t>palmaris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, 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medialis</a:t>
            </a:r>
            <a:r>
              <a:rPr lang="cs-CZ" b="1" dirty="0"/>
              <a:t> </a:t>
            </a:r>
          </a:p>
          <a:p>
            <a:r>
              <a:rPr lang="cs-CZ" dirty="0"/>
              <a:t>radix </a:t>
            </a:r>
            <a:r>
              <a:rPr lang="cs-CZ" dirty="0" err="1"/>
              <a:t>medialis</a:t>
            </a:r>
            <a:r>
              <a:rPr lang="cs-CZ" dirty="0"/>
              <a:t> n. </a:t>
            </a:r>
            <a:r>
              <a:rPr lang="cs-CZ" dirty="0" err="1"/>
              <a:t>mediani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cutaneus</a:t>
            </a:r>
            <a:r>
              <a:rPr lang="cs-CZ" dirty="0"/>
              <a:t>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antebrachii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  <a:p>
            <a:r>
              <a:rPr lang="cs-CZ" dirty="0"/>
              <a:t> n. </a:t>
            </a:r>
            <a:r>
              <a:rPr lang="cs-CZ" dirty="0" err="1"/>
              <a:t>ulnaris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,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, flexor </a:t>
            </a:r>
            <a:r>
              <a:rPr lang="cs-CZ" dirty="0" err="1"/>
              <a:t>pollicis</a:t>
            </a:r>
            <a:r>
              <a:rPr lang="cs-CZ" dirty="0"/>
              <a:t> brevis, mm. </a:t>
            </a:r>
            <a:r>
              <a:rPr lang="cs-CZ" dirty="0" err="1"/>
              <a:t>interossei</a:t>
            </a:r>
            <a:endParaRPr lang="cs-CZ" dirty="0"/>
          </a:p>
          <a:p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posterior</a:t>
            </a:r>
            <a:r>
              <a:rPr lang="cs-CZ" b="1" dirty="0"/>
              <a:t> </a:t>
            </a:r>
          </a:p>
          <a:p>
            <a:r>
              <a:rPr lang="cs-CZ" dirty="0"/>
              <a:t>n. </a:t>
            </a:r>
            <a:r>
              <a:rPr lang="cs-CZ" dirty="0" err="1"/>
              <a:t>axillaris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deltoideus</a:t>
            </a:r>
            <a:r>
              <a:rPr lang="cs-CZ" dirty="0"/>
              <a:t>, </a:t>
            </a:r>
            <a:r>
              <a:rPr lang="cs-CZ" dirty="0" err="1"/>
              <a:t>teres</a:t>
            </a:r>
            <a:r>
              <a:rPr lang="cs-CZ" dirty="0"/>
              <a:t> minor</a:t>
            </a:r>
          </a:p>
          <a:p>
            <a:r>
              <a:rPr lang="cs-CZ" dirty="0"/>
              <a:t> n. </a:t>
            </a:r>
            <a:r>
              <a:rPr lang="cs-CZ" dirty="0" err="1"/>
              <a:t>radialis</a:t>
            </a:r>
            <a:endParaRPr lang="cs-CZ" dirty="0"/>
          </a:p>
          <a:p>
            <a:pPr lvl="1"/>
            <a:r>
              <a:rPr lang="cs-CZ" dirty="0"/>
              <a:t>Triceps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brachioradialis</a:t>
            </a:r>
            <a:r>
              <a:rPr lang="cs-CZ" dirty="0"/>
              <a:t>, 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et brevis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667" t="11869" r="23098" b="10610"/>
          <a:stretch>
            <a:fillRect/>
          </a:stretch>
        </p:blipFill>
        <p:spPr bwMode="auto">
          <a:xfrm>
            <a:off x="205040" y="176995"/>
            <a:ext cx="5675431" cy="599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nn</a:t>
            </a:r>
            <a:r>
              <a:rPr lang="cs-CZ" dirty="0">
                <a:solidFill>
                  <a:srgbClr val="00B0F0"/>
                </a:solidFill>
              </a:rPr>
              <a:t>. </a:t>
            </a:r>
            <a:r>
              <a:rPr lang="cs-CZ" dirty="0" err="1">
                <a:solidFill>
                  <a:srgbClr val="00B0F0"/>
                </a:solidFill>
              </a:rPr>
              <a:t>Thoracici</a:t>
            </a:r>
            <a:r>
              <a:rPr lang="cs-CZ" dirty="0">
                <a:solidFill>
                  <a:srgbClr val="00B0F0"/>
                </a:solidFill>
              </a:rPr>
              <a:t> (Th1-12)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37738" cy="4351338"/>
          </a:xfrm>
        </p:spPr>
        <p:txBody>
          <a:bodyPr/>
          <a:lstStyle/>
          <a:p>
            <a:r>
              <a:rPr lang="cs-CZ" dirty="0" err="1"/>
              <a:t>Segmentální</a:t>
            </a:r>
            <a:r>
              <a:rPr lang="cs-CZ" dirty="0"/>
              <a:t> úprava</a:t>
            </a:r>
          </a:p>
          <a:p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endParaRPr lang="cs-CZ" dirty="0"/>
          </a:p>
          <a:p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subcostales</a:t>
            </a:r>
            <a:endParaRPr lang="cs-CZ" dirty="0"/>
          </a:p>
          <a:p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</a:t>
            </a:r>
            <a:r>
              <a:rPr lang="cs-CZ" dirty="0" err="1"/>
              <a:t>thoracis</a:t>
            </a:r>
            <a:r>
              <a:rPr lang="cs-CZ" dirty="0"/>
              <a:t>, </a:t>
            </a:r>
            <a:r>
              <a:rPr lang="cs-CZ" dirty="0" err="1"/>
              <a:t>intercostales</a:t>
            </a:r>
            <a:r>
              <a:rPr lang="cs-CZ" dirty="0"/>
              <a:t>, VII: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et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</a:t>
            </a:r>
            <a:r>
              <a:rPr lang="cs-CZ" dirty="0" err="1"/>
              <a:t>pyramidalis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5326" t="15384" r="35859" b="13689"/>
          <a:stretch/>
        </p:blipFill>
        <p:spPr>
          <a:xfrm>
            <a:off x="7351623" y="588723"/>
            <a:ext cx="3721385" cy="51526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Plexus </a:t>
            </a:r>
            <a:r>
              <a:rPr lang="cs-CZ" dirty="0" err="1">
                <a:solidFill>
                  <a:srgbClr val="00B0F0"/>
                </a:solidFill>
              </a:rPr>
              <a:t>lumbalis</a:t>
            </a:r>
            <a:r>
              <a:rPr lang="cs-CZ" dirty="0">
                <a:solidFill>
                  <a:srgbClr val="00B0F0"/>
                </a:solidFill>
              </a:rPr>
              <a:t> (Th12-L4)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838173" cy="4351338"/>
          </a:xfrm>
        </p:spPr>
        <p:txBody>
          <a:bodyPr/>
          <a:lstStyle/>
          <a:p>
            <a:r>
              <a:rPr lang="cs-CZ" dirty="0"/>
              <a:t>Uložena v m. </a:t>
            </a:r>
            <a:r>
              <a:rPr lang="cs-CZ" dirty="0" err="1"/>
              <a:t>psoas</a:t>
            </a:r>
            <a:r>
              <a:rPr lang="cs-CZ" dirty="0"/>
              <a:t> major</a:t>
            </a:r>
          </a:p>
          <a:p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iliohypogastricus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ilioinguinalis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genitofemoralis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femoralis</a:t>
            </a:r>
            <a:r>
              <a:rPr lang="cs-CZ" dirty="0"/>
              <a:t> (L1/L2-L4; </a:t>
            </a:r>
            <a:r>
              <a:rPr lang="cs-CZ" dirty="0" err="1"/>
              <a:t>iliopsoas</a:t>
            </a:r>
            <a:r>
              <a:rPr lang="cs-CZ" dirty="0"/>
              <a:t>, </a:t>
            </a:r>
            <a:r>
              <a:rPr lang="cs-CZ" dirty="0" err="1"/>
              <a:t>quadriceps</a:t>
            </a:r>
            <a:r>
              <a:rPr lang="cs-CZ" dirty="0"/>
              <a:t>, </a:t>
            </a:r>
            <a:r>
              <a:rPr lang="cs-CZ" dirty="0" err="1"/>
              <a:t>sartorius</a:t>
            </a:r>
            <a:r>
              <a:rPr lang="cs-CZ" dirty="0"/>
              <a:t>) – n. </a:t>
            </a:r>
            <a:r>
              <a:rPr lang="cs-CZ" dirty="0" err="1"/>
              <a:t>saphenus</a:t>
            </a:r>
            <a:r>
              <a:rPr lang="cs-CZ" dirty="0"/>
              <a:t> (senzitivní nerv)</a:t>
            </a:r>
          </a:p>
          <a:p>
            <a:r>
              <a:rPr lang="cs-CZ" dirty="0"/>
              <a:t>N. </a:t>
            </a:r>
            <a:r>
              <a:rPr lang="cs-CZ" dirty="0" err="1"/>
              <a:t>obturatorius</a:t>
            </a:r>
            <a:r>
              <a:rPr lang="cs-CZ" dirty="0"/>
              <a:t> (L2-L4) – adduktory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5172" t="16117" r="35653" b="13414"/>
          <a:stretch/>
        </p:blipFill>
        <p:spPr>
          <a:xfrm>
            <a:off x="8016659" y="1632752"/>
            <a:ext cx="3308550" cy="44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Plexus </a:t>
            </a:r>
            <a:r>
              <a:rPr lang="cs-CZ" dirty="0" err="1">
                <a:solidFill>
                  <a:srgbClr val="00B0F0"/>
                </a:solidFill>
              </a:rPr>
              <a:t>sacralis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coccygei</a:t>
            </a:r>
            <a:r>
              <a:rPr lang="cs-CZ" dirty="0">
                <a:solidFill>
                  <a:srgbClr val="00B0F0"/>
                </a:solidFill>
              </a:rPr>
              <a:t> (L4-Co)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009263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N. </a:t>
            </a:r>
            <a:r>
              <a:rPr lang="cs-CZ" dirty="0" err="1"/>
              <a:t>gluteus</a:t>
            </a:r>
            <a:r>
              <a:rPr lang="cs-CZ" dirty="0"/>
              <a:t> superior </a:t>
            </a:r>
          </a:p>
          <a:p>
            <a:pPr lvl="1"/>
            <a:r>
              <a:rPr lang="cs-CZ" dirty="0"/>
              <a:t>(m.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minimus</a:t>
            </a:r>
            <a:r>
              <a:rPr lang="cs-CZ" dirty="0"/>
              <a:t>)</a:t>
            </a:r>
          </a:p>
          <a:p>
            <a:r>
              <a:rPr lang="cs-CZ" dirty="0"/>
              <a:t>N.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(m.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r>
              <a:rPr lang="cs-CZ" dirty="0"/>
              <a:t>)</a:t>
            </a:r>
          </a:p>
          <a:p>
            <a:r>
              <a:rPr lang="cs-CZ" dirty="0"/>
              <a:t>N. </a:t>
            </a:r>
            <a:r>
              <a:rPr lang="cs-CZ" dirty="0" err="1"/>
              <a:t>pudendus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(m. levator ani, </a:t>
            </a:r>
            <a:r>
              <a:rPr lang="cs-CZ" dirty="0" err="1"/>
              <a:t>coccygeus</a:t>
            </a:r>
            <a:r>
              <a:rPr lang="cs-CZ" dirty="0"/>
              <a:t>)</a:t>
            </a:r>
          </a:p>
          <a:p>
            <a:r>
              <a:rPr lang="cs-CZ" dirty="0"/>
              <a:t>N. </a:t>
            </a:r>
            <a:r>
              <a:rPr lang="cs-CZ" dirty="0" err="1"/>
              <a:t>ischiadicus</a:t>
            </a:r>
            <a:r>
              <a:rPr lang="cs-CZ" dirty="0"/>
              <a:t> (</a:t>
            </a:r>
            <a:r>
              <a:rPr lang="cs-CZ" dirty="0" err="1"/>
              <a:t>semimembranosus</a:t>
            </a:r>
            <a:r>
              <a:rPr lang="cs-CZ" dirty="0"/>
              <a:t>, </a:t>
            </a:r>
            <a:r>
              <a:rPr lang="cs-CZ" dirty="0" err="1"/>
              <a:t>semitendinosus</a:t>
            </a:r>
            <a:r>
              <a:rPr lang="cs-CZ" dirty="0"/>
              <a:t>) – n. </a:t>
            </a:r>
            <a:r>
              <a:rPr lang="cs-CZ" dirty="0" err="1"/>
              <a:t>tibialis</a:t>
            </a:r>
            <a:r>
              <a:rPr lang="cs-CZ" dirty="0"/>
              <a:t> (triceps </a:t>
            </a:r>
            <a:r>
              <a:rPr lang="cs-CZ" dirty="0" err="1"/>
              <a:t>surae</a:t>
            </a:r>
            <a:r>
              <a:rPr lang="cs-CZ" dirty="0"/>
              <a:t>, </a:t>
            </a:r>
            <a:r>
              <a:rPr lang="cs-CZ" dirty="0" err="1"/>
              <a:t>poplieus</a:t>
            </a:r>
            <a:r>
              <a:rPr lang="cs-CZ" dirty="0"/>
              <a:t>, 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) – n.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–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r>
              <a:rPr lang="cs-CZ" dirty="0"/>
              <a:t> et </a:t>
            </a:r>
            <a:r>
              <a:rPr lang="cs-CZ" dirty="0" err="1"/>
              <a:t>profundus</a:t>
            </a:r>
            <a:endParaRPr lang="cs-CZ" dirty="0"/>
          </a:p>
          <a:p>
            <a:endParaRPr lang="cs-CZ" dirty="0"/>
          </a:p>
          <a:p>
            <a:r>
              <a:rPr lang="cs-CZ" dirty="0"/>
              <a:t>Plexus </a:t>
            </a:r>
            <a:r>
              <a:rPr lang="cs-CZ" dirty="0" err="1"/>
              <a:t>coccygeus</a:t>
            </a:r>
            <a:r>
              <a:rPr lang="cs-CZ" dirty="0"/>
              <a:t>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anococcygei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3574" t="16208" r="36323" b="14055"/>
          <a:stretch/>
        </p:blipFill>
        <p:spPr>
          <a:xfrm>
            <a:off x="8037416" y="1700735"/>
            <a:ext cx="3502147" cy="456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3970" y="365125"/>
            <a:ext cx="5159829" cy="1325563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Inervace DK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3344" y="1825625"/>
            <a:ext cx="5290456" cy="4351338"/>
          </a:xfrm>
        </p:spPr>
        <p:txBody>
          <a:bodyPr/>
          <a:lstStyle/>
          <a:p>
            <a:r>
              <a:rPr lang="cs-CZ" dirty="0"/>
              <a:t>N. </a:t>
            </a:r>
            <a:r>
              <a:rPr lang="cs-CZ" dirty="0" err="1"/>
              <a:t>ischiadicus</a:t>
            </a:r>
            <a:r>
              <a:rPr lang="cs-CZ" dirty="0"/>
              <a:t> – n. </a:t>
            </a:r>
            <a:r>
              <a:rPr lang="cs-CZ" dirty="0" err="1"/>
              <a:t>tibialis</a:t>
            </a:r>
            <a:r>
              <a:rPr lang="cs-CZ" dirty="0"/>
              <a:t> – n.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communis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femoralis</a:t>
            </a:r>
            <a:r>
              <a:rPr lang="cs-CZ" dirty="0"/>
              <a:t> – n. </a:t>
            </a:r>
            <a:r>
              <a:rPr lang="cs-CZ" dirty="0" err="1"/>
              <a:t>saphenus</a:t>
            </a:r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obturatorius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568" t="29287" r="52778" b="13210"/>
          <a:stretch/>
        </p:blipFill>
        <p:spPr>
          <a:xfrm>
            <a:off x="838200" y="481691"/>
            <a:ext cx="5057422" cy="59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Hlavové nervy, </a:t>
            </a:r>
            <a:r>
              <a:rPr lang="cs-CZ" i="1" dirty="0" err="1">
                <a:solidFill>
                  <a:srgbClr val="00B0F0"/>
                </a:solidFill>
              </a:rPr>
              <a:t>nn</a:t>
            </a:r>
            <a:r>
              <a:rPr lang="cs-CZ" i="1" dirty="0">
                <a:solidFill>
                  <a:srgbClr val="00B0F0"/>
                </a:solidFill>
              </a:rPr>
              <a:t>. </a:t>
            </a:r>
            <a:r>
              <a:rPr lang="cs-CZ" i="1" dirty="0" err="1">
                <a:solidFill>
                  <a:srgbClr val="00B0F0"/>
                </a:solidFill>
              </a:rPr>
              <a:t>craniales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I. </a:t>
            </a:r>
            <a:r>
              <a:rPr lang="cs-CZ" dirty="0" err="1"/>
              <a:t>Telencephalon</a:t>
            </a:r>
            <a:endParaRPr lang="cs-CZ" dirty="0"/>
          </a:p>
          <a:p>
            <a:r>
              <a:rPr lang="cs-CZ" dirty="0"/>
              <a:t>II. </a:t>
            </a:r>
            <a:r>
              <a:rPr lang="cs-CZ" dirty="0" err="1"/>
              <a:t>Diencephalon</a:t>
            </a:r>
            <a:endParaRPr lang="cs-CZ" dirty="0"/>
          </a:p>
          <a:p>
            <a:r>
              <a:rPr lang="cs-CZ" dirty="0"/>
              <a:t>III. – XII – mozkový kmen</a:t>
            </a:r>
          </a:p>
          <a:p>
            <a:r>
              <a:rPr lang="cs-CZ" dirty="0"/>
              <a:t>IV. -  dorzálně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25352" t="9164" r="27580" b="5052"/>
          <a:stretch>
            <a:fillRect/>
          </a:stretch>
        </p:blipFill>
        <p:spPr bwMode="auto">
          <a:xfrm>
            <a:off x="7253050" y="784707"/>
            <a:ext cx="4733796" cy="539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20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Nn</a:t>
            </a:r>
            <a:r>
              <a:rPr lang="cs-CZ" dirty="0">
                <a:solidFill>
                  <a:srgbClr val="00B0F0"/>
                </a:solidFill>
              </a:rPr>
              <a:t>. </a:t>
            </a:r>
            <a:r>
              <a:rPr lang="cs-CZ" dirty="0" err="1">
                <a:solidFill>
                  <a:srgbClr val="00B0F0"/>
                </a:solidFill>
              </a:rPr>
              <a:t>craniales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901" t="25840" r="15681" b="17972"/>
          <a:stretch>
            <a:fillRect/>
          </a:stretch>
        </p:blipFill>
        <p:spPr bwMode="auto">
          <a:xfrm>
            <a:off x="915283" y="1754959"/>
            <a:ext cx="8880071" cy="46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1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B1D77-4E24-45B3-A3CC-2D56920C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N. </a:t>
            </a:r>
            <a:r>
              <a:rPr lang="cs-CZ" dirty="0" err="1">
                <a:solidFill>
                  <a:srgbClr val="00B0F0"/>
                </a:solidFill>
              </a:rPr>
              <a:t>olfactorius</a:t>
            </a:r>
            <a:r>
              <a:rPr lang="cs-CZ" dirty="0">
                <a:solidFill>
                  <a:srgbClr val="00B0F0"/>
                </a:solidFill>
              </a:rPr>
              <a:t> (čichový, I)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53DCBF-9395-41F5-B36E-DED06383E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Axony čichových buněk prostupují skrze lamina </a:t>
            </a:r>
            <a:r>
              <a:rPr lang="cs-CZ" dirty="0" err="1"/>
              <a:t>cribrosa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ethmoidalis</a:t>
            </a:r>
            <a:r>
              <a:rPr lang="cs-CZ" dirty="0"/>
              <a:t> do bulbus </a:t>
            </a:r>
            <a:r>
              <a:rPr lang="cs-CZ" dirty="0" err="1"/>
              <a:t>olfactorius</a:t>
            </a:r>
            <a:r>
              <a:rPr lang="cs-CZ" dirty="0"/>
              <a:t> (čichový mozek, </a:t>
            </a:r>
            <a:r>
              <a:rPr lang="cs-CZ" dirty="0" err="1"/>
              <a:t>součát</a:t>
            </a:r>
            <a:r>
              <a:rPr lang="cs-CZ" dirty="0"/>
              <a:t> koncového mozku)</a:t>
            </a:r>
          </a:p>
          <a:p>
            <a:r>
              <a:rPr lang="cs-CZ" dirty="0"/>
              <a:t>Čichová senzorická dráha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45F269-73E4-4DC9-BF22-A1A777406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31" y="2861534"/>
            <a:ext cx="3191608" cy="36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7845" y="1131571"/>
            <a:ext cx="7886700" cy="75438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Sylabus jarní semestr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2" y="2069362"/>
            <a:ext cx="6447501" cy="3318910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	Oběhová soustava</a:t>
            </a:r>
          </a:p>
          <a:p>
            <a:r>
              <a:rPr lang="cs-CZ" dirty="0"/>
              <a:t>	Cévní soustava</a:t>
            </a:r>
          </a:p>
          <a:p>
            <a:r>
              <a:rPr lang="cs-CZ" dirty="0"/>
              <a:t>             	Centrální nervová soustava</a:t>
            </a:r>
          </a:p>
          <a:p>
            <a:r>
              <a:rPr lang="cs-CZ" dirty="0"/>
              <a:t>	Periferní nervová soustava</a:t>
            </a:r>
          </a:p>
          <a:p>
            <a:r>
              <a:rPr lang="cs-CZ" dirty="0"/>
              <a:t>	Dýchací soustava</a:t>
            </a:r>
          </a:p>
          <a:p>
            <a:r>
              <a:rPr lang="cs-CZ" dirty="0"/>
              <a:t>	Trávicí soustava I</a:t>
            </a:r>
          </a:p>
          <a:p>
            <a:r>
              <a:rPr lang="cs-CZ" dirty="0"/>
              <a:t> 	Trávicí soustava II - játra, žlučník, slinivka břišní</a:t>
            </a:r>
          </a:p>
          <a:p>
            <a:r>
              <a:rPr lang="cs-CZ" dirty="0"/>
              <a:t>	Močová soustava</a:t>
            </a:r>
          </a:p>
          <a:p>
            <a:r>
              <a:rPr lang="cs-CZ" dirty="0"/>
              <a:t>	Pohlavní soustava mužská</a:t>
            </a:r>
          </a:p>
          <a:p>
            <a:r>
              <a:rPr lang="cs-CZ" dirty="0"/>
              <a:t>	Pohlavní soustava ženská</a:t>
            </a:r>
          </a:p>
          <a:p>
            <a:r>
              <a:rPr lang="cs-CZ" dirty="0"/>
              <a:t> 	Soustava žláz s vnitřní sekrecí</a:t>
            </a:r>
          </a:p>
          <a:p>
            <a:r>
              <a:rPr lang="cs-CZ" dirty="0"/>
              <a:t>	Lymfatický systém</a:t>
            </a:r>
          </a:p>
          <a:p>
            <a:r>
              <a:rPr lang="cs-CZ" dirty="0"/>
              <a:t>	Smyslové orgány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5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FD0B6-E5EF-415F-A5C4-EDD0F39A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N. </a:t>
            </a:r>
            <a:r>
              <a:rPr lang="cs-CZ" dirty="0" err="1">
                <a:solidFill>
                  <a:srgbClr val="00B0F0"/>
                </a:solidFill>
              </a:rPr>
              <a:t>opticus</a:t>
            </a:r>
            <a:r>
              <a:rPr lang="cs-CZ" dirty="0">
                <a:solidFill>
                  <a:srgbClr val="00B0F0"/>
                </a:solidFill>
              </a:rPr>
              <a:t> (zrakový, II)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6BBB51-1678-421B-9335-EB1517B6A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3985" cy="4351338"/>
          </a:xfrm>
        </p:spPr>
        <p:txBody>
          <a:bodyPr/>
          <a:lstStyle/>
          <a:p>
            <a:pPr lvl="1"/>
            <a:r>
              <a:rPr lang="cs-CZ" dirty="0"/>
              <a:t>Receptory: tyčinky a čípky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retinae</a:t>
            </a:r>
            <a:r>
              <a:rPr lang="cs-CZ" dirty="0"/>
              <a:t> (sítnice)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opticum</a:t>
            </a:r>
            <a:r>
              <a:rPr lang="cs-CZ" dirty="0"/>
              <a:t> – </a:t>
            </a:r>
            <a:r>
              <a:rPr lang="cs-CZ" dirty="0" err="1"/>
              <a:t>discus</a:t>
            </a:r>
            <a:r>
              <a:rPr lang="cs-CZ" dirty="0"/>
              <a:t> nervi optici – n. </a:t>
            </a:r>
            <a:r>
              <a:rPr lang="cs-CZ" dirty="0" err="1"/>
              <a:t>opticus</a:t>
            </a:r>
            <a:r>
              <a:rPr lang="cs-CZ" dirty="0"/>
              <a:t> (mozkové obaly, II. hlavový nerv, diencephalon) – chiasma </a:t>
            </a:r>
            <a:r>
              <a:rPr lang="cs-CZ" dirty="0" err="1"/>
              <a:t>opticum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FF888D-D8FB-4F12-8FF9-6BF7FAC1D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48" y="1554480"/>
            <a:ext cx="479755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0B1A3-42F0-48A5-B818-005F950A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Okohybné nervy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0FE718-36E9-4A6D-9D3C-A70BCEA7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2292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Okohybný nerv (</a:t>
            </a:r>
            <a:r>
              <a:rPr lang="cs-CZ" b="1" dirty="0" err="1"/>
              <a:t>oculomotorius</a:t>
            </a:r>
            <a:r>
              <a:rPr lang="cs-CZ" b="1" dirty="0"/>
              <a:t>, III): </a:t>
            </a:r>
            <a:r>
              <a:rPr lang="cs-CZ" dirty="0" err="1"/>
              <a:t>mesencephalon</a:t>
            </a:r>
            <a:r>
              <a:rPr lang="cs-CZ" dirty="0"/>
              <a:t>, motoricky okohybné svaly</a:t>
            </a:r>
          </a:p>
          <a:p>
            <a:pPr lvl="1"/>
            <a:r>
              <a:rPr lang="cs-CZ" dirty="0"/>
              <a:t> parasympatická vlákna k 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pupilae</a:t>
            </a:r>
            <a:r>
              <a:rPr lang="cs-CZ" dirty="0"/>
              <a:t> a m. </a:t>
            </a:r>
            <a:r>
              <a:rPr lang="cs-CZ" dirty="0" err="1"/>
              <a:t>cilliaris</a:t>
            </a:r>
            <a:endParaRPr lang="cs-CZ" dirty="0"/>
          </a:p>
          <a:p>
            <a:r>
              <a:rPr lang="cs-CZ" b="1" dirty="0"/>
              <a:t>Kladkový nerv (</a:t>
            </a:r>
            <a:r>
              <a:rPr lang="cs-CZ" b="1" dirty="0" err="1"/>
              <a:t>trochlearis</a:t>
            </a:r>
            <a:r>
              <a:rPr lang="cs-CZ" b="1" dirty="0"/>
              <a:t>, IV): </a:t>
            </a:r>
            <a:r>
              <a:rPr lang="cs-CZ" dirty="0" err="1"/>
              <a:t>mesencephalon</a:t>
            </a:r>
            <a:r>
              <a:rPr lang="cs-CZ" dirty="0"/>
              <a:t>, čistě motorický, m. </a:t>
            </a:r>
            <a:r>
              <a:rPr lang="cs-CZ" dirty="0" err="1"/>
              <a:t>obliquus</a:t>
            </a:r>
            <a:r>
              <a:rPr lang="cs-CZ" dirty="0"/>
              <a:t> superior</a:t>
            </a:r>
          </a:p>
          <a:p>
            <a:r>
              <a:rPr lang="cs-CZ" b="1" dirty="0"/>
              <a:t>Odtahovací nerv (</a:t>
            </a:r>
            <a:r>
              <a:rPr lang="cs-CZ" b="1" dirty="0" err="1"/>
              <a:t>abducens</a:t>
            </a:r>
            <a:r>
              <a:rPr lang="cs-CZ" b="1" dirty="0"/>
              <a:t>, VI): </a:t>
            </a:r>
            <a:r>
              <a:rPr lang="cs-CZ" dirty="0"/>
              <a:t>Varolův most,</a:t>
            </a:r>
            <a:r>
              <a:rPr lang="cs-CZ" b="1" dirty="0"/>
              <a:t> </a:t>
            </a:r>
            <a:r>
              <a:rPr lang="cs-CZ" dirty="0"/>
              <a:t>čistě motorický, 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3447D8-2EF3-42F5-84C9-DEBBA73BE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92" y="1690688"/>
            <a:ext cx="6201508" cy="42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2FE45-4C63-4D88-ACBE-01D77886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N. trigeminus, trojklaný nerv (V)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C85C6D-1DD7-47FF-9B1A-E245EA60C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5615" cy="4351338"/>
          </a:xfrm>
        </p:spPr>
        <p:txBody>
          <a:bodyPr/>
          <a:lstStyle/>
          <a:p>
            <a:r>
              <a:rPr lang="cs-CZ" dirty="0"/>
              <a:t>N. </a:t>
            </a:r>
            <a:r>
              <a:rPr lang="cs-CZ" dirty="0" err="1"/>
              <a:t>ophthalmicus</a:t>
            </a:r>
            <a:r>
              <a:rPr lang="cs-CZ" dirty="0"/>
              <a:t> - oční nerv (senzitivní)</a:t>
            </a:r>
          </a:p>
          <a:p>
            <a:r>
              <a:rPr lang="cs-CZ" dirty="0"/>
              <a:t>N. </a:t>
            </a:r>
            <a:r>
              <a:rPr lang="cs-CZ" dirty="0" err="1"/>
              <a:t>maxillaris</a:t>
            </a:r>
            <a:r>
              <a:rPr lang="cs-CZ" dirty="0"/>
              <a:t>  - čelistní nerv (senzitivní)</a:t>
            </a:r>
          </a:p>
          <a:p>
            <a:r>
              <a:rPr lang="cs-CZ" dirty="0"/>
              <a:t>N. </a:t>
            </a:r>
            <a:r>
              <a:rPr lang="cs-CZ" dirty="0" err="1"/>
              <a:t>mandibularis</a:t>
            </a:r>
            <a:r>
              <a:rPr lang="cs-CZ" dirty="0"/>
              <a:t> – </a:t>
            </a:r>
            <a:r>
              <a:rPr lang="cs-CZ" dirty="0" err="1"/>
              <a:t>sáňový</a:t>
            </a:r>
            <a:r>
              <a:rPr lang="cs-CZ" dirty="0"/>
              <a:t> nerv (smíšený), žvýkací svaly</a:t>
            </a:r>
          </a:p>
          <a:p>
            <a:endParaRPr lang="cs-CZ" dirty="0"/>
          </a:p>
          <a:p>
            <a:r>
              <a:rPr lang="cs-CZ" dirty="0"/>
              <a:t>Jádro ve Varolově mostu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ADB2D2-EEFC-431F-99D8-62BED8505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2" y="1690688"/>
            <a:ext cx="5099538" cy="38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2037C-2276-4ECD-B42C-6CC2E751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Lícní nerv, </a:t>
            </a:r>
            <a:r>
              <a:rPr lang="cs-CZ" dirty="0" err="1">
                <a:solidFill>
                  <a:srgbClr val="00B0F0"/>
                </a:solidFill>
              </a:rPr>
              <a:t>facialis</a:t>
            </a:r>
            <a:r>
              <a:rPr lang="cs-CZ" dirty="0">
                <a:solidFill>
                  <a:srgbClr val="00B0F0"/>
                </a:solidFill>
              </a:rPr>
              <a:t> VII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E03391-70BE-4D78-8B86-245A8079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3128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Smíšený</a:t>
            </a:r>
          </a:p>
          <a:p>
            <a:r>
              <a:rPr lang="cs-CZ" dirty="0"/>
              <a:t>Varolův most</a:t>
            </a:r>
          </a:p>
          <a:p>
            <a:r>
              <a:rPr lang="cs-CZ" dirty="0"/>
              <a:t>Motorická vlákna: mimické svaly; ochrnutí – ztráta mimiky</a:t>
            </a:r>
          </a:p>
          <a:p>
            <a:endParaRPr lang="cs-CZ" dirty="0"/>
          </a:p>
          <a:p>
            <a:r>
              <a:rPr lang="cs-CZ" dirty="0"/>
              <a:t>Chorda </a:t>
            </a:r>
            <a:r>
              <a:rPr lang="cs-CZ" dirty="0" err="1"/>
              <a:t>tympani</a:t>
            </a:r>
            <a:r>
              <a:rPr lang="cs-CZ" dirty="0"/>
              <a:t>: chuťová vlákna</a:t>
            </a:r>
          </a:p>
          <a:p>
            <a:endParaRPr lang="cs-CZ" dirty="0"/>
          </a:p>
          <a:p>
            <a:r>
              <a:rPr lang="cs-CZ" dirty="0"/>
              <a:t>Parasympatická vlákna: podjazyková a podčelistní žláza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F09B30-8CAC-4A72-A729-1A08FE88B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0" t="40711" r="54400" b="23733"/>
          <a:stretch/>
        </p:blipFill>
        <p:spPr>
          <a:xfrm>
            <a:off x="5291328" y="1605566"/>
            <a:ext cx="6779910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9E9E8-4F6E-4526-A189-6011EF14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VIII </a:t>
            </a:r>
            <a:r>
              <a:rPr lang="cs-CZ" dirty="0" err="1">
                <a:solidFill>
                  <a:srgbClr val="00B0F0"/>
                </a:solidFill>
              </a:rPr>
              <a:t>sluchověrovnovážný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B0F0"/>
                </a:solidFill>
              </a:rPr>
              <a:t>vestibulocochlearis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D1828A-87E4-41AE-A17B-D218DA09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Senzitivní</a:t>
            </a:r>
          </a:p>
          <a:p>
            <a:r>
              <a:rPr lang="cs-CZ" dirty="0"/>
              <a:t>Varolův most</a:t>
            </a:r>
          </a:p>
          <a:p>
            <a:endParaRPr lang="cs-CZ" dirty="0"/>
          </a:p>
          <a:p>
            <a:r>
              <a:rPr lang="cs-CZ" dirty="0"/>
              <a:t>N. </a:t>
            </a:r>
            <a:r>
              <a:rPr lang="cs-CZ" dirty="0" err="1"/>
              <a:t>cochlearis</a:t>
            </a:r>
            <a:r>
              <a:rPr lang="cs-CZ" dirty="0"/>
              <a:t>: sluchové signály</a:t>
            </a:r>
          </a:p>
          <a:p>
            <a:r>
              <a:rPr lang="cs-CZ" dirty="0"/>
              <a:t>N. </a:t>
            </a:r>
            <a:r>
              <a:rPr lang="cs-CZ" dirty="0" err="1"/>
              <a:t>vestibularis</a:t>
            </a:r>
            <a:r>
              <a:rPr lang="cs-CZ" dirty="0"/>
              <a:t>: zrychlení, poloha hlavy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286F7-15E4-4561-9394-D7B393733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/>
          <a:stretch/>
        </p:blipFill>
        <p:spPr>
          <a:xfrm>
            <a:off x="6096000" y="1825625"/>
            <a:ext cx="5842201" cy="3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Glossopharyngeus</a:t>
            </a:r>
            <a:r>
              <a:rPr lang="cs-CZ" dirty="0">
                <a:solidFill>
                  <a:srgbClr val="00B0F0"/>
                </a:solidFill>
              </a:rPr>
              <a:t> (jazykohltanový, IX)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46785" cy="4351338"/>
          </a:xfrm>
        </p:spPr>
        <p:txBody>
          <a:bodyPr/>
          <a:lstStyle/>
          <a:p>
            <a:r>
              <a:rPr lang="cs-CZ" dirty="0"/>
              <a:t>Prodloužená mícha</a:t>
            </a:r>
          </a:p>
          <a:p>
            <a:r>
              <a:rPr lang="cs-CZ" dirty="0"/>
              <a:t>Smíšený</a:t>
            </a:r>
          </a:p>
          <a:p>
            <a:r>
              <a:rPr lang="cs-CZ" dirty="0"/>
              <a:t>Senzitivní: chuť (1/3 jazyka), Eustachova trubice</a:t>
            </a:r>
          </a:p>
          <a:p>
            <a:r>
              <a:rPr lang="cs-CZ" dirty="0"/>
              <a:t>Motoricky: hltan (-polykání), měkké patro</a:t>
            </a:r>
          </a:p>
          <a:p>
            <a:endParaRPr lang="cs-CZ" dirty="0"/>
          </a:p>
          <a:p>
            <a:r>
              <a:rPr lang="cs-CZ" dirty="0"/>
              <a:t>Autonomně: Parasympatická jádra, příušní žláza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E3E4B4-C5C9-45FB-A3BA-5B84AE96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30256" r="52500" b="27180"/>
          <a:stretch/>
        </p:blipFill>
        <p:spPr>
          <a:xfrm>
            <a:off x="6096000" y="1654100"/>
            <a:ext cx="5498123" cy="43879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B1233-A467-4F33-B42E-AD6C9343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N. vagus (bloudivý, X) a </a:t>
            </a:r>
            <a:r>
              <a:rPr lang="cs-CZ" dirty="0" err="1">
                <a:solidFill>
                  <a:srgbClr val="00B0F0"/>
                </a:solidFill>
              </a:rPr>
              <a:t>accesorius</a:t>
            </a:r>
            <a:r>
              <a:rPr lang="cs-CZ" dirty="0">
                <a:solidFill>
                  <a:srgbClr val="00B0F0"/>
                </a:solidFill>
              </a:rPr>
              <a:t> (přídatný, XI)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0B235-0684-418F-802E-7CC366491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Vagus: bloudivý nerv</a:t>
            </a:r>
            <a:r>
              <a:rPr lang="cs-CZ" dirty="0"/>
              <a:t>, smíšený</a:t>
            </a:r>
          </a:p>
          <a:p>
            <a:pPr lvl="1"/>
            <a:r>
              <a:rPr lang="cs-CZ" dirty="0"/>
              <a:t>Dlouhý, podél krkavice do hrudníku</a:t>
            </a:r>
          </a:p>
          <a:p>
            <a:pPr lvl="1"/>
            <a:r>
              <a:rPr lang="cs-CZ" dirty="0"/>
              <a:t>Podél jícnu do břišní dutiny</a:t>
            </a:r>
          </a:p>
          <a:p>
            <a:pPr lvl="1"/>
            <a:r>
              <a:rPr lang="cs-CZ" dirty="0"/>
              <a:t>Dýchací a trávicí systém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Parasympatická jádra (TS, srdce)</a:t>
            </a:r>
          </a:p>
          <a:p>
            <a:endParaRPr lang="cs-CZ" dirty="0"/>
          </a:p>
          <a:p>
            <a:r>
              <a:rPr lang="cs-CZ" b="1" dirty="0" err="1"/>
              <a:t>Accesorius</a:t>
            </a:r>
            <a:r>
              <a:rPr lang="cs-CZ" b="1" dirty="0"/>
              <a:t>: přídatný nerv</a:t>
            </a:r>
            <a:r>
              <a:rPr lang="cs-CZ" dirty="0"/>
              <a:t>, motorický</a:t>
            </a:r>
          </a:p>
          <a:p>
            <a:pPr lvl="1"/>
            <a:r>
              <a:rPr lang="cs-CZ" dirty="0" err="1"/>
              <a:t>Trapezius</a:t>
            </a:r>
            <a:endParaRPr lang="cs-CZ" dirty="0"/>
          </a:p>
          <a:p>
            <a:pPr lvl="1"/>
            <a:r>
              <a:rPr lang="cs-CZ" dirty="0"/>
              <a:t>Sternocleidomastoideus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Prodloužená mícha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6F187C-0500-4DBA-8817-C6148EAA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20" y="1825625"/>
            <a:ext cx="51571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55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E4157-AEE0-4DF2-A45B-8A061DDD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Hypoglossus</a:t>
            </a:r>
            <a:r>
              <a:rPr lang="cs-CZ" dirty="0">
                <a:solidFill>
                  <a:srgbClr val="00B0F0"/>
                </a:solidFill>
              </a:rPr>
              <a:t> (XII, podjazykový)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543D3E-FF9D-4E9A-A11F-C5B698ED5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Prodloužená mícha</a:t>
            </a:r>
          </a:p>
          <a:p>
            <a:r>
              <a:rPr lang="cs-CZ" dirty="0"/>
              <a:t>Motorický</a:t>
            </a:r>
          </a:p>
          <a:p>
            <a:r>
              <a:rPr lang="cs-CZ" dirty="0"/>
              <a:t>Svaly jazyka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D75336-5BDD-42E6-94D4-8CE57403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38" y="1287401"/>
            <a:ext cx="5035062" cy="50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Autonomní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6339213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periferní</a:t>
            </a:r>
          </a:p>
          <a:p>
            <a:pPr lvl="2"/>
            <a:r>
              <a:rPr lang="cs-CZ" dirty="0" err="1"/>
              <a:t>adrenergní</a:t>
            </a:r>
            <a:r>
              <a:rPr lang="cs-CZ" dirty="0"/>
              <a:t>-</a:t>
            </a:r>
            <a:r>
              <a:rPr lang="cs-CZ" dirty="0" err="1"/>
              <a:t>sympaticus</a:t>
            </a:r>
            <a:r>
              <a:rPr lang="cs-CZ" dirty="0"/>
              <a:t>, noradrenalin, </a:t>
            </a:r>
            <a:r>
              <a:rPr lang="cs-CZ" dirty="0" err="1"/>
              <a:t>thorakolumbální</a:t>
            </a:r>
            <a:r>
              <a:rPr lang="cs-CZ" dirty="0"/>
              <a:t> (C8-L3)</a:t>
            </a:r>
          </a:p>
          <a:p>
            <a:pPr lvl="2"/>
            <a:r>
              <a:rPr lang="cs-CZ" dirty="0" err="1"/>
              <a:t>cholinergní</a:t>
            </a:r>
            <a:r>
              <a:rPr lang="cs-CZ" dirty="0"/>
              <a:t> – </a:t>
            </a:r>
            <a:r>
              <a:rPr lang="cs-CZ" dirty="0" err="1"/>
              <a:t>parasympaticus</a:t>
            </a:r>
            <a:r>
              <a:rPr lang="cs-CZ" dirty="0"/>
              <a:t>, acetylcholin, </a:t>
            </a:r>
            <a:r>
              <a:rPr lang="cs-CZ" dirty="0" err="1"/>
              <a:t>kraniosakrální</a:t>
            </a:r>
            <a:r>
              <a:rPr lang="cs-CZ" dirty="0"/>
              <a:t> (u jader hlavových nervů (okohybný, lícní, jazykohltanový, bloudivý nerv), S2-S4)</a:t>
            </a:r>
          </a:p>
          <a:p>
            <a:r>
              <a:rPr lang="cs-CZ" dirty="0" err="1"/>
              <a:t>Enterický</a:t>
            </a:r>
            <a:r>
              <a:rPr lang="cs-CZ" dirty="0"/>
              <a:t> (intramurální) systém - TS</a:t>
            </a:r>
          </a:p>
          <a:p>
            <a:endParaRPr lang="cs-CZ" dirty="0"/>
          </a:p>
          <a:p>
            <a:pPr lvl="1"/>
            <a:r>
              <a:rPr lang="cs-CZ" dirty="0" err="1"/>
              <a:t>pregangliová</a:t>
            </a:r>
            <a:r>
              <a:rPr lang="cs-CZ" dirty="0"/>
              <a:t> – myelinová pochva</a:t>
            </a:r>
          </a:p>
          <a:p>
            <a:pPr lvl="1"/>
            <a:r>
              <a:rPr lang="cs-CZ" dirty="0" err="1"/>
              <a:t>postgangliová</a:t>
            </a:r>
            <a:r>
              <a:rPr lang="cs-CZ" dirty="0"/>
              <a:t> – bez</a:t>
            </a:r>
          </a:p>
          <a:p>
            <a:r>
              <a:rPr lang="cs-CZ" dirty="0"/>
              <a:t>Cévy – pouze </a:t>
            </a:r>
            <a:r>
              <a:rPr lang="cs-CZ" dirty="0" err="1"/>
              <a:t>sympaticus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5305" t="22535" r="36338" b="17521"/>
          <a:stretch>
            <a:fillRect/>
          </a:stretch>
        </p:blipFill>
        <p:spPr bwMode="auto">
          <a:xfrm>
            <a:off x="7097142" y="278394"/>
            <a:ext cx="4664798" cy="616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593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Autonomní systém, centrální část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62090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spinalis</a:t>
            </a:r>
            <a:endParaRPr lang="cs-CZ" dirty="0"/>
          </a:p>
          <a:p>
            <a:r>
              <a:rPr lang="cs-CZ" dirty="0"/>
              <a:t>Mozkový kmen – retikulární formace</a:t>
            </a:r>
          </a:p>
          <a:p>
            <a:r>
              <a:rPr lang="cs-CZ" dirty="0" err="1"/>
              <a:t>Hypothalamus</a:t>
            </a:r>
            <a:endParaRPr lang="cs-CZ" dirty="0"/>
          </a:p>
          <a:p>
            <a:r>
              <a:rPr lang="cs-CZ" dirty="0"/>
              <a:t>Mozková kůra</a:t>
            </a:r>
          </a:p>
          <a:p>
            <a:endParaRPr lang="cs-CZ" dirty="0"/>
          </a:p>
          <a:p>
            <a:r>
              <a:rPr lang="cs-CZ" dirty="0"/>
              <a:t>Sympatikus:</a:t>
            </a:r>
          </a:p>
          <a:p>
            <a:pPr lvl="1"/>
            <a:r>
              <a:rPr lang="cs-CZ" dirty="0" err="1"/>
              <a:t>Paravertebrální</a:t>
            </a:r>
            <a:r>
              <a:rPr lang="cs-CZ" dirty="0"/>
              <a:t> ganglia</a:t>
            </a:r>
          </a:p>
          <a:p>
            <a:pPr lvl="1"/>
            <a:r>
              <a:rPr lang="cs-CZ" dirty="0" err="1"/>
              <a:t>Prevertebrální</a:t>
            </a:r>
            <a:r>
              <a:rPr lang="cs-CZ" dirty="0"/>
              <a:t> ganglia</a:t>
            </a:r>
          </a:p>
          <a:p>
            <a:r>
              <a:rPr lang="cs-CZ" dirty="0"/>
              <a:t>Parasympatikus:</a:t>
            </a:r>
          </a:p>
          <a:p>
            <a:pPr lvl="1"/>
            <a:r>
              <a:rPr lang="cs-CZ" dirty="0"/>
              <a:t>Ganglia poblíž cílových orgánů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891" t="14328" r="22089" b="5433"/>
          <a:stretch>
            <a:fillRect/>
          </a:stretch>
        </p:blipFill>
        <p:spPr bwMode="auto">
          <a:xfrm>
            <a:off x="5762469" y="1521725"/>
            <a:ext cx="5960958" cy="533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14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40972" cy="4351338"/>
          </a:xfrm>
        </p:spPr>
        <p:txBody>
          <a:bodyPr/>
          <a:lstStyle/>
          <a:p>
            <a:r>
              <a:rPr lang="cs-CZ" dirty="0"/>
              <a:t>Míšní nervy</a:t>
            </a:r>
          </a:p>
          <a:p>
            <a:r>
              <a:rPr lang="cs-CZ" dirty="0"/>
              <a:t>Hlavové nervy</a:t>
            </a:r>
          </a:p>
          <a:p>
            <a:r>
              <a:rPr lang="cs-CZ" dirty="0"/>
              <a:t>Autonomní nervový systém (vegetativní nervy)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601" y="736710"/>
            <a:ext cx="36385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08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8732" t="22085" r="30141" b="16469"/>
          <a:stretch>
            <a:fillRect/>
          </a:stretch>
        </p:blipFill>
        <p:spPr bwMode="auto">
          <a:xfrm>
            <a:off x="558908" y="104568"/>
            <a:ext cx="7232281" cy="675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682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Senzorické dráhy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Senzitivní dostředivé</a:t>
            </a:r>
          </a:p>
          <a:p>
            <a:r>
              <a:rPr lang="cs-CZ" dirty="0"/>
              <a:t>Vstupují přímo do vyšších etáží CNS</a:t>
            </a:r>
          </a:p>
          <a:p>
            <a:endParaRPr lang="cs-CZ" dirty="0"/>
          </a:p>
          <a:p>
            <a:r>
              <a:rPr lang="cs-CZ" dirty="0"/>
              <a:t>Zraková</a:t>
            </a:r>
          </a:p>
          <a:p>
            <a:r>
              <a:rPr lang="cs-CZ" dirty="0"/>
              <a:t>Sluchová</a:t>
            </a:r>
          </a:p>
          <a:p>
            <a:r>
              <a:rPr lang="cs-CZ" dirty="0"/>
              <a:t>Chuťová</a:t>
            </a:r>
          </a:p>
          <a:p>
            <a:r>
              <a:rPr lang="cs-CZ" dirty="0"/>
              <a:t>Čichová</a:t>
            </a:r>
          </a:p>
        </p:txBody>
      </p:sp>
    </p:spTree>
    <p:extLst>
      <p:ext uri="{BB962C8B-B14F-4D97-AF65-F5344CB8AC3E}">
        <p14:creationId xmlns:p14="http://schemas.microsoft.com/office/powerpoint/2010/main" val="11015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Zraková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63706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4 neuronová</a:t>
            </a:r>
          </a:p>
          <a:p>
            <a:pPr lvl="1"/>
            <a:r>
              <a:rPr lang="cs-CZ" dirty="0"/>
              <a:t>Receptory: tyčinky a čípky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retinae</a:t>
            </a:r>
            <a:r>
              <a:rPr lang="cs-CZ" dirty="0"/>
              <a:t> (sítnice)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opticum</a:t>
            </a:r>
            <a:r>
              <a:rPr lang="cs-CZ" dirty="0"/>
              <a:t> – </a:t>
            </a:r>
            <a:r>
              <a:rPr lang="cs-CZ" dirty="0" err="1"/>
              <a:t>discus</a:t>
            </a:r>
            <a:r>
              <a:rPr lang="cs-CZ" dirty="0"/>
              <a:t> nervi optici – n. </a:t>
            </a:r>
            <a:r>
              <a:rPr lang="cs-CZ" dirty="0" err="1"/>
              <a:t>opticus</a:t>
            </a:r>
            <a:r>
              <a:rPr lang="cs-CZ" dirty="0"/>
              <a:t> (mozkové obaly, II. hlavový nerv, </a:t>
            </a:r>
            <a:r>
              <a:rPr lang="cs-CZ" dirty="0" err="1"/>
              <a:t>diencephalon</a:t>
            </a:r>
            <a:r>
              <a:rPr lang="cs-CZ" dirty="0"/>
              <a:t>) – chiasma </a:t>
            </a:r>
            <a:r>
              <a:rPr lang="cs-CZ" dirty="0" err="1"/>
              <a:t>opticum</a:t>
            </a:r>
            <a:r>
              <a:rPr lang="cs-CZ" dirty="0"/>
              <a:t> –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opticus</a:t>
            </a:r>
            <a:endParaRPr lang="cs-CZ" dirty="0"/>
          </a:p>
          <a:p>
            <a:pPr lvl="3"/>
            <a:r>
              <a:rPr lang="cs-CZ" dirty="0"/>
              <a:t>Corpus </a:t>
            </a:r>
            <a:r>
              <a:rPr lang="cs-CZ" dirty="0" err="1"/>
              <a:t>geniculatum</a:t>
            </a:r>
            <a:r>
              <a:rPr lang="cs-CZ" dirty="0"/>
              <a:t> </a:t>
            </a:r>
            <a:r>
              <a:rPr lang="cs-CZ" dirty="0" err="1"/>
              <a:t>laterale</a:t>
            </a:r>
            <a:r>
              <a:rPr lang="cs-CZ" dirty="0"/>
              <a:t> (thalamus)</a:t>
            </a:r>
          </a:p>
          <a:p>
            <a:pPr lvl="3"/>
            <a:r>
              <a:rPr lang="cs-CZ" dirty="0"/>
              <a:t>Radix </a:t>
            </a:r>
            <a:r>
              <a:rPr lang="cs-CZ" dirty="0" err="1"/>
              <a:t>optica</a:t>
            </a:r>
            <a:r>
              <a:rPr lang="cs-CZ" dirty="0"/>
              <a:t> </a:t>
            </a:r>
            <a:r>
              <a:rPr lang="cs-CZ" dirty="0" err="1"/>
              <a:t>mesencephalica</a:t>
            </a:r>
            <a:r>
              <a:rPr lang="cs-CZ" dirty="0"/>
              <a:t> – </a:t>
            </a:r>
            <a:r>
              <a:rPr lang="cs-CZ" dirty="0" err="1"/>
              <a:t>coliculi</a:t>
            </a:r>
            <a:r>
              <a:rPr lang="cs-CZ" dirty="0"/>
              <a:t> </a:t>
            </a:r>
            <a:r>
              <a:rPr lang="cs-CZ" dirty="0" err="1"/>
              <a:t>superiores</a:t>
            </a:r>
            <a:endParaRPr lang="cs-CZ" dirty="0"/>
          </a:p>
          <a:p>
            <a:pPr lvl="3"/>
            <a:r>
              <a:rPr lang="cs-CZ" dirty="0"/>
              <a:t>Radix </a:t>
            </a:r>
            <a:r>
              <a:rPr lang="cs-CZ" dirty="0" err="1"/>
              <a:t>optica</a:t>
            </a:r>
            <a:r>
              <a:rPr lang="cs-CZ" dirty="0"/>
              <a:t> </a:t>
            </a:r>
            <a:r>
              <a:rPr lang="cs-CZ" dirty="0" err="1"/>
              <a:t>hypothalamica</a:t>
            </a:r>
            <a:endParaRPr lang="cs-CZ" dirty="0"/>
          </a:p>
          <a:p>
            <a:pPr lvl="1"/>
            <a:r>
              <a:rPr lang="cs-CZ" dirty="0"/>
              <a:t>Corpus </a:t>
            </a:r>
            <a:r>
              <a:rPr lang="cs-CZ" dirty="0" err="1"/>
              <a:t>geniculatum</a:t>
            </a:r>
            <a:r>
              <a:rPr lang="cs-CZ" dirty="0"/>
              <a:t> </a:t>
            </a:r>
            <a:r>
              <a:rPr lang="cs-CZ" dirty="0" err="1"/>
              <a:t>laterale</a:t>
            </a:r>
            <a:r>
              <a:rPr lang="cs-CZ" dirty="0"/>
              <a:t> –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geniculocorticalis</a:t>
            </a:r>
            <a:r>
              <a:rPr lang="cs-CZ" dirty="0"/>
              <a:t> – zrakové korové centrum</a:t>
            </a:r>
          </a:p>
          <a:p>
            <a:pPr lvl="1"/>
            <a:endParaRPr lang="cs-CZ" dirty="0"/>
          </a:p>
          <a:p>
            <a:pPr lvl="1">
              <a:buNone/>
            </a:pPr>
            <a:r>
              <a:rPr lang="cs-CZ" dirty="0"/>
              <a:t>Další spoje: pupilární reflex, akomodace, volní pohyby očí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985" t="33274" r="56418" b="11483"/>
          <a:stretch>
            <a:fillRect/>
          </a:stretch>
        </p:blipFill>
        <p:spPr bwMode="auto">
          <a:xfrm>
            <a:off x="8536027" y="586854"/>
            <a:ext cx="3419412" cy="573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6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Sluchová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149454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receptory: vláskové b., blanitý hlemýžď</a:t>
            </a:r>
          </a:p>
          <a:p>
            <a:r>
              <a:rPr lang="cs-CZ" dirty="0"/>
              <a:t>4 neurony</a:t>
            </a:r>
          </a:p>
          <a:p>
            <a:pPr lvl="2"/>
            <a:r>
              <a:rPr lang="cs-CZ" dirty="0"/>
              <a:t>Ganglion </a:t>
            </a:r>
            <a:r>
              <a:rPr lang="cs-CZ" dirty="0" err="1"/>
              <a:t>cochleare</a:t>
            </a:r>
            <a:r>
              <a:rPr lang="cs-CZ" dirty="0"/>
              <a:t> - </a:t>
            </a:r>
            <a:r>
              <a:rPr lang="cs-CZ" b="1" dirty="0"/>
              <a:t>n. </a:t>
            </a:r>
            <a:r>
              <a:rPr lang="cs-CZ" b="1" dirty="0" err="1"/>
              <a:t>vestibulocochlearis</a:t>
            </a:r>
            <a:r>
              <a:rPr lang="cs-CZ" b="1" dirty="0"/>
              <a:t> </a:t>
            </a:r>
            <a:r>
              <a:rPr lang="cs-CZ" dirty="0"/>
              <a:t>(VIII, kostěný hlemýžď) skrze </a:t>
            </a:r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, mozkový kmen</a:t>
            </a:r>
          </a:p>
          <a:p>
            <a:pPr lvl="2"/>
            <a:r>
              <a:rPr lang="cs-CZ" dirty="0" err="1"/>
              <a:t>Lemniscus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, mozkový kmen, </a:t>
            </a:r>
            <a:r>
              <a:rPr lang="cs-CZ" dirty="0" err="1"/>
              <a:t>coliculi</a:t>
            </a:r>
            <a:r>
              <a:rPr lang="cs-CZ" dirty="0"/>
              <a:t> </a:t>
            </a:r>
            <a:r>
              <a:rPr lang="cs-CZ" dirty="0" err="1"/>
              <a:t>inferiores</a:t>
            </a:r>
            <a:r>
              <a:rPr lang="cs-CZ" dirty="0"/>
              <a:t> </a:t>
            </a:r>
            <a:r>
              <a:rPr lang="cs-CZ" dirty="0" err="1"/>
              <a:t>tekta</a:t>
            </a:r>
            <a:r>
              <a:rPr lang="cs-CZ" dirty="0"/>
              <a:t> </a:t>
            </a:r>
            <a:r>
              <a:rPr lang="cs-CZ" dirty="0" err="1"/>
              <a:t>mesencephalonu</a:t>
            </a:r>
            <a:r>
              <a:rPr lang="cs-CZ" dirty="0"/>
              <a:t> (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cochlearis</a:t>
            </a:r>
            <a:r>
              <a:rPr lang="cs-CZ" dirty="0"/>
              <a:t> </a:t>
            </a:r>
            <a:r>
              <a:rPr lang="cs-CZ" dirty="0" err="1"/>
              <a:t>ventralis</a:t>
            </a:r>
            <a:r>
              <a:rPr lang="cs-CZ" dirty="0"/>
              <a:t>,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trapezoideum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Z </a:t>
            </a:r>
            <a:r>
              <a:rPr lang="cs-CZ" dirty="0" err="1"/>
              <a:t>tecta</a:t>
            </a:r>
            <a:r>
              <a:rPr lang="cs-CZ" dirty="0"/>
              <a:t> do corpus </a:t>
            </a:r>
            <a:r>
              <a:rPr lang="cs-CZ" dirty="0" err="1"/>
              <a:t>geniculatum</a:t>
            </a:r>
            <a:r>
              <a:rPr lang="cs-CZ" dirty="0"/>
              <a:t> </a:t>
            </a:r>
            <a:r>
              <a:rPr lang="cs-CZ" dirty="0" err="1"/>
              <a:t>mediale</a:t>
            </a:r>
            <a:r>
              <a:rPr lang="cs-CZ" dirty="0"/>
              <a:t> thalamu</a:t>
            </a:r>
          </a:p>
          <a:p>
            <a:pPr lvl="2"/>
            <a:r>
              <a:rPr lang="cs-CZ" dirty="0"/>
              <a:t>Do kůry –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temporalis</a:t>
            </a:r>
            <a:endParaRPr lang="cs-CZ" dirty="0"/>
          </a:p>
          <a:p>
            <a:r>
              <a:rPr lang="cs-CZ" dirty="0"/>
              <a:t>Odbočky: motorické odpovědi na slyšené zvuky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925" t="35900" r="48159" b="14428"/>
          <a:stretch>
            <a:fillRect/>
          </a:stretch>
        </p:blipFill>
        <p:spPr bwMode="auto">
          <a:xfrm>
            <a:off x="6910316" y="1733265"/>
            <a:ext cx="5063320" cy="425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09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Chuťová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497286" cy="4351338"/>
          </a:xfrm>
        </p:spPr>
        <p:txBody>
          <a:bodyPr/>
          <a:lstStyle/>
          <a:p>
            <a:r>
              <a:rPr lang="cs-CZ" dirty="0"/>
              <a:t>Receptory: chuťové pohárky jazyka</a:t>
            </a:r>
          </a:p>
          <a:p>
            <a:r>
              <a:rPr lang="cs-CZ" dirty="0"/>
              <a:t>3 neurony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geniculi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N. </a:t>
            </a:r>
            <a:r>
              <a:rPr lang="cs-CZ" dirty="0" err="1"/>
              <a:t>facialis</a:t>
            </a:r>
            <a:r>
              <a:rPr lang="cs-CZ" dirty="0"/>
              <a:t>, 2/3, n. </a:t>
            </a:r>
            <a:r>
              <a:rPr lang="cs-CZ" dirty="0" err="1"/>
              <a:t>lingualis</a:t>
            </a:r>
            <a:r>
              <a:rPr lang="cs-CZ" dirty="0"/>
              <a:t>, chorda </a:t>
            </a:r>
            <a:r>
              <a:rPr lang="cs-CZ" dirty="0" err="1"/>
              <a:t>tympani</a:t>
            </a:r>
            <a:endParaRPr lang="cs-CZ" dirty="0"/>
          </a:p>
          <a:p>
            <a:pPr lvl="2"/>
            <a:r>
              <a:rPr lang="cs-CZ" dirty="0"/>
              <a:t>N. </a:t>
            </a:r>
            <a:r>
              <a:rPr lang="cs-CZ" dirty="0" err="1"/>
              <a:t>glossopharyngeus</a:t>
            </a:r>
            <a:r>
              <a:rPr lang="cs-CZ" dirty="0"/>
              <a:t>, zadní 1/3 jazyka</a:t>
            </a:r>
          </a:p>
          <a:p>
            <a:pPr lvl="2"/>
            <a:r>
              <a:rPr lang="cs-CZ" dirty="0"/>
              <a:t>N. vagus, oblast epiglottis</a:t>
            </a:r>
          </a:p>
          <a:p>
            <a:pPr lvl="2"/>
            <a:r>
              <a:rPr lang="cs-CZ" dirty="0"/>
              <a:t>→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gustatorius</a:t>
            </a:r>
            <a:endParaRPr lang="cs-CZ" dirty="0"/>
          </a:p>
          <a:p>
            <a:pPr lvl="1"/>
            <a:r>
              <a:rPr lang="cs-CZ" dirty="0" err="1"/>
              <a:t>Lemniscus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, thalamus</a:t>
            </a:r>
          </a:p>
          <a:p>
            <a:pPr lvl="1"/>
            <a:r>
              <a:rPr lang="cs-CZ" dirty="0"/>
              <a:t>Thalamus –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frontalis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3234" t="28657" r="29851" b="21672"/>
          <a:stretch>
            <a:fillRect/>
          </a:stretch>
        </p:blipFill>
        <p:spPr bwMode="auto">
          <a:xfrm>
            <a:off x="6096000" y="2886311"/>
            <a:ext cx="5829869" cy="342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5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Čichová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316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2 neurony</a:t>
            </a:r>
          </a:p>
          <a:p>
            <a:pPr lvl="2"/>
            <a:r>
              <a:rPr lang="cs-CZ" dirty="0"/>
              <a:t>Čichové </a:t>
            </a:r>
            <a:r>
              <a:rPr lang="cs-CZ" dirty="0" err="1"/>
              <a:t>b</a:t>
            </a:r>
            <a:r>
              <a:rPr lang="cs-CZ" dirty="0"/>
              <a:t>., dendrity – epitel sliznice, axony skrze lamina </a:t>
            </a:r>
            <a:r>
              <a:rPr lang="cs-CZ" dirty="0" err="1"/>
              <a:t>cribrosa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ethmoidalis</a:t>
            </a:r>
            <a:r>
              <a:rPr lang="cs-CZ" dirty="0"/>
              <a:t>, </a:t>
            </a:r>
            <a:r>
              <a:rPr lang="cs-CZ" dirty="0" err="1"/>
              <a:t>bulbus</a:t>
            </a:r>
            <a:r>
              <a:rPr lang="cs-CZ" dirty="0"/>
              <a:t> </a:t>
            </a:r>
            <a:r>
              <a:rPr lang="cs-CZ" dirty="0" err="1"/>
              <a:t>olfactorius</a:t>
            </a:r>
            <a:endParaRPr lang="cs-CZ" dirty="0"/>
          </a:p>
          <a:p>
            <a:pPr lvl="2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olfactorius</a:t>
            </a:r>
            <a:r>
              <a:rPr lang="cs-CZ" dirty="0"/>
              <a:t>, </a:t>
            </a:r>
            <a:r>
              <a:rPr lang="cs-CZ" dirty="0" err="1"/>
              <a:t>paleokortikální</a:t>
            </a:r>
            <a:r>
              <a:rPr lang="cs-CZ" dirty="0"/>
              <a:t> korové oblasti, corpus </a:t>
            </a:r>
            <a:r>
              <a:rPr lang="cs-CZ" dirty="0" err="1"/>
              <a:t>amygdaloideum</a:t>
            </a:r>
            <a:r>
              <a:rPr lang="cs-CZ" dirty="0"/>
              <a:t>, limbický systém</a:t>
            </a:r>
          </a:p>
          <a:p>
            <a:r>
              <a:rPr lang="cs-CZ" dirty="0"/>
              <a:t>Receptory: 1. neurony, </a:t>
            </a:r>
            <a:r>
              <a:rPr lang="cs-CZ" dirty="0" err="1"/>
              <a:t>regio</a:t>
            </a:r>
            <a:r>
              <a:rPr lang="cs-CZ" dirty="0"/>
              <a:t> </a:t>
            </a:r>
            <a:r>
              <a:rPr lang="cs-CZ" dirty="0" err="1"/>
              <a:t>olfactoria</a:t>
            </a:r>
            <a:r>
              <a:rPr lang="cs-CZ" dirty="0"/>
              <a:t> nosní sliznice, chemické signály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758" t="52219" r="56219" b="29632"/>
          <a:stretch>
            <a:fillRect/>
          </a:stretch>
        </p:blipFill>
        <p:spPr bwMode="auto">
          <a:xfrm>
            <a:off x="2934269" y="3929790"/>
            <a:ext cx="5022376" cy="270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19D57-8761-4D77-B417-A9735052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892914-39A4-4EE9-9DB4-DC49D7936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https://www.google.cz/</a:t>
            </a:r>
            <a:r>
              <a:rPr lang="cs-CZ" dirty="0" err="1"/>
              <a:t>search?biw</a:t>
            </a:r>
            <a:r>
              <a:rPr lang="cs-CZ" dirty="0"/>
              <a:t>=1536&amp;bih=747&amp;tbm=</a:t>
            </a:r>
            <a:r>
              <a:rPr lang="cs-CZ" dirty="0" err="1"/>
              <a:t>isch&amp;sa</a:t>
            </a:r>
            <a:r>
              <a:rPr lang="cs-CZ" dirty="0"/>
              <a:t>=1&amp;ei=S0atWov9G8OrswHz6aSwDQ&amp;q=motorick%C3%A1+jednotka&amp;oq=motorick%C3%A1+jednotka&amp;gs_l=psy-ab.3..0j0i24k1l2.123086.124865.0.125227.8.2.0.6.6.0.216.400.0j1j1.2.0....0...1c.1.64.psy-ab..0.8.873....0.A7coCDoWB-c#imgrc=uXWmjr4hBKqkcM:</a:t>
            </a:r>
          </a:p>
          <a:p>
            <a:r>
              <a:rPr lang="cs-CZ" dirty="0"/>
              <a:t>http://pomucky.ssposbrno.cz/Dokumenty/VY_32_INOVACE_CH_22_3-13/VY_32_INOVACE_CH22_3_13.pdf</a:t>
            </a:r>
          </a:p>
          <a:p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ČIHÁK, Radomír, 2016. </a:t>
            </a:r>
            <a:r>
              <a:rPr lang="cs-CZ" altLang="cs-CZ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Anatomie 3: Centrální nervový systém.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Třetí, upravené a doplněné vydání. Praha: </a:t>
            </a:r>
            <a:r>
              <a:rPr lang="cs-CZ" alt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Grada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Publishing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ISBN 978-80-247-5636-3.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/>
              <a:t>https://is.muni.cz/auth/do/fsps/e-learning/zaklady_anatomie/zakl_anatomie_IV/index.html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956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21567-83AF-4978-AD4C-915FD89B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Míšní nervy, </a:t>
            </a:r>
            <a:r>
              <a:rPr lang="cs-CZ" i="1" dirty="0" err="1">
                <a:solidFill>
                  <a:srgbClr val="00B0F0"/>
                </a:solidFill>
              </a:rPr>
              <a:t>nn</a:t>
            </a:r>
            <a:r>
              <a:rPr lang="cs-CZ" i="1" dirty="0">
                <a:solidFill>
                  <a:srgbClr val="00B0F0"/>
                </a:solidFill>
              </a:rPr>
              <a:t>. </a:t>
            </a:r>
            <a:r>
              <a:rPr lang="cs-CZ" i="1" dirty="0" err="1">
                <a:solidFill>
                  <a:srgbClr val="00B0F0"/>
                </a:solidFill>
              </a:rPr>
              <a:t>spinales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A5BAB3-5652-4C8E-A7CD-3D0A1791F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31 párů</a:t>
            </a:r>
          </a:p>
          <a:p>
            <a:pPr lvl="1"/>
            <a:r>
              <a:rPr lang="cs-CZ" dirty="0"/>
              <a:t>8 krčních: </a:t>
            </a:r>
            <a:r>
              <a:rPr lang="cs-CZ" dirty="0" err="1"/>
              <a:t>cervicales</a:t>
            </a:r>
            <a:r>
              <a:rPr lang="cs-CZ" dirty="0"/>
              <a:t> C1-C8</a:t>
            </a:r>
          </a:p>
          <a:p>
            <a:pPr lvl="1"/>
            <a:r>
              <a:rPr lang="cs-CZ" dirty="0"/>
              <a:t>12 hrudních: </a:t>
            </a:r>
            <a:r>
              <a:rPr lang="cs-CZ" dirty="0" err="1"/>
              <a:t>thoracici</a:t>
            </a:r>
            <a:r>
              <a:rPr lang="cs-CZ" dirty="0"/>
              <a:t> Th1-Th12</a:t>
            </a:r>
          </a:p>
          <a:p>
            <a:pPr lvl="1"/>
            <a:r>
              <a:rPr lang="cs-CZ" dirty="0"/>
              <a:t>5 bederních: </a:t>
            </a:r>
            <a:r>
              <a:rPr lang="cs-CZ" dirty="0" err="1"/>
              <a:t>lumbales</a:t>
            </a:r>
            <a:r>
              <a:rPr lang="cs-CZ" dirty="0"/>
              <a:t> L1-L5</a:t>
            </a:r>
          </a:p>
          <a:p>
            <a:pPr lvl="1"/>
            <a:r>
              <a:rPr lang="cs-CZ" dirty="0"/>
              <a:t>5 křížových: </a:t>
            </a:r>
            <a:r>
              <a:rPr lang="cs-CZ" dirty="0" err="1"/>
              <a:t>sacrales</a:t>
            </a:r>
            <a:r>
              <a:rPr lang="cs-CZ" dirty="0"/>
              <a:t> S1-S5</a:t>
            </a:r>
          </a:p>
          <a:p>
            <a:pPr lvl="1"/>
            <a:r>
              <a:rPr lang="cs-CZ" dirty="0"/>
              <a:t>1 kostrční: </a:t>
            </a:r>
            <a:r>
              <a:rPr lang="cs-CZ" dirty="0" err="1"/>
              <a:t>coccygeus</a:t>
            </a:r>
            <a:r>
              <a:rPr lang="cs-CZ" dirty="0"/>
              <a:t> Co1</a:t>
            </a:r>
          </a:p>
          <a:p>
            <a:pPr lvl="1"/>
            <a:endParaRPr lang="cs-CZ" dirty="0"/>
          </a:p>
          <a:p>
            <a:r>
              <a:rPr lang="cs-CZ" dirty="0"/>
              <a:t>Vychází z meziobratlových otvorů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43D66B-A6AE-4A87-810F-148A6E0DC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95" y="1301262"/>
            <a:ext cx="4232536" cy="45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67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Míšní nervy, </a:t>
            </a:r>
            <a:r>
              <a:rPr lang="cs-CZ" i="1" dirty="0" err="1">
                <a:solidFill>
                  <a:srgbClr val="00B0F0"/>
                </a:solidFill>
              </a:rPr>
              <a:t>nn</a:t>
            </a:r>
            <a:r>
              <a:rPr lang="cs-CZ" i="1" dirty="0">
                <a:solidFill>
                  <a:srgbClr val="00B0F0"/>
                </a:solidFill>
              </a:rPr>
              <a:t>. </a:t>
            </a:r>
            <a:r>
              <a:rPr lang="cs-CZ" i="1" dirty="0" err="1">
                <a:solidFill>
                  <a:srgbClr val="00B0F0"/>
                </a:solidFill>
              </a:rPr>
              <a:t>spinales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73424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Reflexní oblouk</a:t>
            </a:r>
          </a:p>
          <a:p>
            <a:r>
              <a:rPr lang="cs-CZ" b="1" dirty="0" err="1"/>
              <a:t>radices</a:t>
            </a:r>
            <a:r>
              <a:rPr lang="cs-CZ" b="1" dirty="0"/>
              <a:t> </a:t>
            </a:r>
            <a:r>
              <a:rPr lang="cs-CZ" b="1" dirty="0" err="1"/>
              <a:t>posteriores</a:t>
            </a:r>
            <a:r>
              <a:rPr lang="cs-CZ" b="1" dirty="0"/>
              <a:t> (zadní kořeny míšních nervů): </a:t>
            </a:r>
            <a:r>
              <a:rPr lang="cs-CZ" dirty="0"/>
              <a:t>dendrity neuronů senzitivních drah; zakončení: receptor: exteroreceptory, </a:t>
            </a:r>
            <a:r>
              <a:rPr lang="cs-CZ" dirty="0" err="1"/>
              <a:t>interoreceptry</a:t>
            </a:r>
            <a:r>
              <a:rPr lang="cs-CZ" dirty="0"/>
              <a:t>, proprioreceptory (pohyb)</a:t>
            </a:r>
          </a:p>
          <a:p>
            <a:r>
              <a:rPr lang="cs-CZ" b="1" dirty="0" err="1"/>
              <a:t>radices</a:t>
            </a:r>
            <a:r>
              <a:rPr lang="cs-CZ" b="1" dirty="0"/>
              <a:t> </a:t>
            </a:r>
            <a:r>
              <a:rPr lang="cs-CZ" b="1" dirty="0" err="1"/>
              <a:t>anteriores</a:t>
            </a:r>
            <a:r>
              <a:rPr lang="cs-CZ" b="1" dirty="0"/>
              <a:t> (přední kořeny míšních nervů): </a:t>
            </a:r>
            <a:r>
              <a:rPr lang="cs-CZ" dirty="0"/>
              <a:t>axony neuronů motorických drah; zakončení: motorická ploténka</a:t>
            </a:r>
          </a:p>
          <a:p>
            <a:endParaRPr lang="cs-CZ" dirty="0"/>
          </a:p>
          <a:p>
            <a:r>
              <a:rPr lang="cs-CZ" dirty="0"/>
              <a:t>Míšní nervy: smíšené (aferentní i eferentní vlákna)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1924" t="16299" r="22561" b="13597"/>
          <a:stretch/>
        </p:blipFill>
        <p:spPr>
          <a:xfrm>
            <a:off x="6111624" y="1590825"/>
            <a:ext cx="5632897" cy="40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5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B5E6E-5512-488D-90AC-028CB4AD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Motorická ploténka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3E111B-93F4-4A7E-AAA6-572AC0A1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1154" cy="4351338"/>
          </a:xfrm>
        </p:spPr>
        <p:txBody>
          <a:bodyPr/>
          <a:lstStyle/>
          <a:p>
            <a:r>
              <a:rPr lang="cs-CZ" dirty="0"/>
              <a:t>Svalová vlákna – axony motoneuronů</a:t>
            </a:r>
          </a:p>
          <a:p>
            <a:r>
              <a:rPr lang="cs-CZ" dirty="0"/>
              <a:t>Motorická jednotka: počet vláken svalu inervovaných 1 neuronem (5 až 150)</a:t>
            </a:r>
          </a:p>
          <a:p>
            <a:r>
              <a:rPr lang="cs-CZ" dirty="0"/>
              <a:t>Mediátor: acetylcholin</a:t>
            </a:r>
          </a:p>
          <a:p>
            <a:endParaRPr lang="cs-CZ" dirty="0"/>
          </a:p>
          <a:p>
            <a:r>
              <a:rPr lang="cs-CZ" i="1" dirty="0"/>
              <a:t>Každý sval je inervován motoneurony z více sousedních míšních segmentů</a:t>
            </a:r>
          </a:p>
          <a:p>
            <a:r>
              <a:rPr lang="cs-CZ" i="1" dirty="0"/>
              <a:t>Každý míšní segment inervuje několik svalů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AE9D1F-3CE4-4D7F-9C1C-011006FC0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1" t="36551" r="66058" b="18290"/>
          <a:stretch/>
        </p:blipFill>
        <p:spPr>
          <a:xfrm>
            <a:off x="6916616" y="266271"/>
            <a:ext cx="4947138" cy="57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2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Míšní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208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foramina</a:t>
            </a:r>
            <a:r>
              <a:rPr lang="cs-CZ" dirty="0"/>
              <a:t> </a:t>
            </a:r>
            <a:r>
              <a:rPr lang="cs-CZ" dirty="0" err="1"/>
              <a:t>intervertebralia</a:t>
            </a:r>
            <a:r>
              <a:rPr lang="cs-CZ" dirty="0"/>
              <a:t>: meziobratlové otvory</a:t>
            </a:r>
          </a:p>
          <a:p>
            <a:r>
              <a:rPr lang="cs-CZ" dirty="0"/>
              <a:t>4 větve</a:t>
            </a:r>
          </a:p>
          <a:p>
            <a:pPr lvl="1"/>
            <a:r>
              <a:rPr lang="cs-CZ" dirty="0"/>
              <a:t>R. </a:t>
            </a:r>
            <a:r>
              <a:rPr lang="cs-CZ" dirty="0" err="1"/>
              <a:t>meningeus</a:t>
            </a:r>
            <a:r>
              <a:rPr lang="cs-CZ" dirty="0"/>
              <a:t> (inervují páteřní kanál, obaly, obratle, ploténky)</a:t>
            </a:r>
          </a:p>
          <a:p>
            <a:pPr lvl="1"/>
            <a:r>
              <a:rPr lang="cs-CZ" dirty="0" err="1"/>
              <a:t>Rr</a:t>
            </a:r>
            <a:r>
              <a:rPr lang="cs-CZ" dirty="0"/>
              <a:t>. </a:t>
            </a:r>
            <a:r>
              <a:rPr lang="cs-CZ" dirty="0" err="1"/>
              <a:t>communicantes</a:t>
            </a:r>
            <a:r>
              <a:rPr lang="cs-CZ" dirty="0"/>
              <a:t> (k sympatickým gangliím)</a:t>
            </a:r>
          </a:p>
          <a:p>
            <a:pPr lvl="1"/>
            <a:r>
              <a:rPr lang="cs-CZ" dirty="0"/>
              <a:t>R. dorsalis (segmentová úprava)</a:t>
            </a:r>
          </a:p>
          <a:p>
            <a:pPr lvl="1"/>
            <a:r>
              <a:rPr lang="cs-CZ" dirty="0"/>
              <a:t>R. </a:t>
            </a:r>
            <a:r>
              <a:rPr lang="cs-CZ" dirty="0" err="1"/>
              <a:t>ventralis</a:t>
            </a:r>
            <a:r>
              <a:rPr lang="cs-CZ" dirty="0"/>
              <a:t> (segmentová úprava v hrudní oblasti: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intercostales</a:t>
            </a:r>
            <a:r>
              <a:rPr lang="cs-CZ" dirty="0"/>
              <a:t>; plexus: pleteň)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1466" t="64125" r="22794" b="6692"/>
          <a:stretch/>
        </p:blipFill>
        <p:spPr>
          <a:xfrm>
            <a:off x="838200" y="4162651"/>
            <a:ext cx="8242904" cy="24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89D80-242C-431E-AA69-00DAE47C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Segmentová inervace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B1A588-C812-42AB-A2D2-F5DF08DF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Oblasti inervované z jednoho míšního segmentu</a:t>
            </a:r>
          </a:p>
          <a:p>
            <a:endParaRPr lang="cs-CZ" dirty="0"/>
          </a:p>
          <a:p>
            <a:r>
              <a:rPr lang="cs-CZ" dirty="0"/>
              <a:t>Kořenové okrsky kůže</a:t>
            </a:r>
          </a:p>
        </p:txBody>
      </p:sp>
    </p:spTree>
    <p:extLst>
      <p:ext uri="{BB962C8B-B14F-4D97-AF65-F5344CB8AC3E}">
        <p14:creationId xmlns:p14="http://schemas.microsoft.com/office/powerpoint/2010/main" val="49087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Ventrální větve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1139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1441</Words>
  <Application>Microsoft Office PowerPoint</Application>
  <PresentationFormat>Širokoúhlá obrazovka</PresentationFormat>
  <Paragraphs>269</Paragraphs>
  <Slides>36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Periferní nervový systém</vt:lpstr>
      <vt:lpstr>Sylabus jarní semestr</vt:lpstr>
      <vt:lpstr>PNS</vt:lpstr>
      <vt:lpstr>Míšní nervy, nn. spinales</vt:lpstr>
      <vt:lpstr>Míšní nervy, nn. spinales</vt:lpstr>
      <vt:lpstr>Motorická ploténka</vt:lpstr>
      <vt:lpstr>Míšní nervy</vt:lpstr>
      <vt:lpstr>Segmentová inervace těla</vt:lpstr>
      <vt:lpstr>Ventrální větve</vt:lpstr>
      <vt:lpstr>Plexus cervicalis (C1-C4)</vt:lpstr>
      <vt:lpstr>Plexus brachialis (C4-Th1)</vt:lpstr>
      <vt:lpstr>2</vt:lpstr>
      <vt:lpstr>nn. Thoracici (Th1-12)</vt:lpstr>
      <vt:lpstr>Plexus lumbalis (Th12-L4)</vt:lpstr>
      <vt:lpstr>Plexus sacralis et coccygei (L4-Co)</vt:lpstr>
      <vt:lpstr>Inervace DK</vt:lpstr>
      <vt:lpstr>Hlavové nervy, nn. craniales</vt:lpstr>
      <vt:lpstr>Nn. craniales</vt:lpstr>
      <vt:lpstr>N. olfactorius (čichový, I)</vt:lpstr>
      <vt:lpstr>N. opticus (zrakový, II)</vt:lpstr>
      <vt:lpstr>Okohybné nervy</vt:lpstr>
      <vt:lpstr>N. trigeminus, trojklaný nerv (V)</vt:lpstr>
      <vt:lpstr>Lícní nerv, facialis VII</vt:lpstr>
      <vt:lpstr>VIII sluchověrovnovážný, vestibulocochlearis</vt:lpstr>
      <vt:lpstr>Glossopharyngeus (jazykohltanový, IX)</vt:lpstr>
      <vt:lpstr>N. vagus (bloudivý, X) a accesorius (přídatný, XI)</vt:lpstr>
      <vt:lpstr>Hypoglossus (XII, podjazykový)</vt:lpstr>
      <vt:lpstr>Autonomní systém</vt:lpstr>
      <vt:lpstr>Autonomní systém, centrální část</vt:lpstr>
      <vt:lpstr>Prezentace aplikace PowerPoint</vt:lpstr>
      <vt:lpstr>Senzorické dráhy</vt:lpstr>
      <vt:lpstr>Zraková dráha</vt:lpstr>
      <vt:lpstr>Sluchová dráha</vt:lpstr>
      <vt:lpstr>Chuťová dráha</vt:lpstr>
      <vt:lpstr>Čichová dráha</vt:lpstr>
      <vt:lpstr>Zdroje: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Periferní nervový systém</dc:title>
  <dc:creator>Marta Gimunová</dc:creator>
  <cp:lastModifiedBy>marta gimunová</cp:lastModifiedBy>
  <cp:revision>69</cp:revision>
  <dcterms:created xsi:type="dcterms:W3CDTF">2015-04-30T10:07:43Z</dcterms:created>
  <dcterms:modified xsi:type="dcterms:W3CDTF">2018-03-23T13:09:40Z</dcterms:modified>
</cp:coreProperties>
</file>