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7" r:id="rId3"/>
    <p:sldId id="257" r:id="rId4"/>
    <p:sldId id="258" r:id="rId5"/>
    <p:sldId id="293" r:id="rId6"/>
    <p:sldId id="259" r:id="rId7"/>
    <p:sldId id="290" r:id="rId8"/>
    <p:sldId id="289" r:id="rId9"/>
    <p:sldId id="260" r:id="rId10"/>
    <p:sldId id="288" r:id="rId11"/>
    <p:sldId id="261" r:id="rId12"/>
    <p:sldId id="262" r:id="rId13"/>
    <p:sldId id="263" r:id="rId14"/>
    <p:sldId id="264" r:id="rId15"/>
    <p:sldId id="287" r:id="rId16"/>
    <p:sldId id="265" r:id="rId17"/>
    <p:sldId id="266" r:id="rId18"/>
    <p:sldId id="270" r:id="rId19"/>
    <p:sldId id="267" r:id="rId20"/>
    <p:sldId id="269" r:id="rId21"/>
    <p:sldId id="268" r:id="rId22"/>
    <p:sldId id="291" r:id="rId23"/>
    <p:sldId id="271" r:id="rId24"/>
    <p:sldId id="272" r:id="rId25"/>
    <p:sldId id="286" r:id="rId26"/>
    <p:sldId id="273" r:id="rId27"/>
    <p:sldId id="296" r:id="rId28"/>
    <p:sldId id="275" r:id="rId29"/>
    <p:sldId id="276" r:id="rId30"/>
    <p:sldId id="294" r:id="rId31"/>
    <p:sldId id="278" r:id="rId32"/>
    <p:sldId id="277" r:id="rId33"/>
    <p:sldId id="295" r:id="rId34"/>
    <p:sldId id="279" r:id="rId35"/>
    <p:sldId id="280" r:id="rId36"/>
    <p:sldId id="281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74" autoAdjust="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BFE37-7D13-4E9C-A98F-53A2191C5E73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B0DCD-2DEB-4474-96C9-F7E825F98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36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919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390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1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99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5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139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970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137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4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53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68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262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378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486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188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034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113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93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265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Colon</a:t>
            </a:r>
            <a:r>
              <a:rPr lang="cs-CZ" dirty="0"/>
              <a:t> </a:t>
            </a:r>
            <a:r>
              <a:rPr lang="cs-CZ" dirty="0" err="1"/>
              <a:t>ascendens</a:t>
            </a:r>
            <a:r>
              <a:rPr lang="cs-CZ" dirty="0"/>
              <a:t> – </a:t>
            </a:r>
            <a:r>
              <a:rPr lang="cs-CZ" dirty="0" err="1"/>
              <a:t>flexura</a:t>
            </a:r>
            <a:r>
              <a:rPr lang="cs-CZ" dirty="0"/>
              <a:t> </a:t>
            </a:r>
            <a:r>
              <a:rPr lang="cs-CZ" dirty="0" err="1"/>
              <a:t>coli</a:t>
            </a:r>
            <a:r>
              <a:rPr lang="cs-CZ" dirty="0"/>
              <a:t> </a:t>
            </a:r>
            <a:r>
              <a:rPr lang="cs-CZ" dirty="0" err="1"/>
              <a:t>dextra</a:t>
            </a:r>
            <a:r>
              <a:rPr lang="cs-CZ" dirty="0"/>
              <a:t> – </a:t>
            </a:r>
            <a:r>
              <a:rPr lang="cs-CZ" dirty="0" err="1"/>
              <a:t>colon</a:t>
            </a:r>
            <a:r>
              <a:rPr lang="cs-CZ" dirty="0"/>
              <a:t> </a:t>
            </a:r>
            <a:r>
              <a:rPr lang="cs-CZ" dirty="0" err="1"/>
              <a:t>transversum</a:t>
            </a:r>
            <a:r>
              <a:rPr lang="cs-CZ" dirty="0"/>
              <a:t> – </a:t>
            </a:r>
            <a:r>
              <a:rPr lang="cs-CZ" dirty="0" err="1"/>
              <a:t>flexura</a:t>
            </a:r>
            <a:r>
              <a:rPr lang="cs-CZ" dirty="0"/>
              <a:t> </a:t>
            </a:r>
            <a:r>
              <a:rPr lang="cs-CZ" dirty="0" err="1"/>
              <a:t>coli</a:t>
            </a:r>
            <a:r>
              <a:rPr lang="cs-CZ" dirty="0"/>
              <a:t> </a:t>
            </a:r>
            <a:r>
              <a:rPr lang="cs-CZ" dirty="0" err="1"/>
              <a:t>sinistra</a:t>
            </a:r>
            <a:r>
              <a:rPr lang="cs-CZ" dirty="0"/>
              <a:t> – </a:t>
            </a:r>
            <a:r>
              <a:rPr lang="cs-CZ" dirty="0" err="1"/>
              <a:t>colon</a:t>
            </a:r>
            <a:r>
              <a:rPr lang="cs-CZ" dirty="0"/>
              <a:t> </a:t>
            </a:r>
            <a:r>
              <a:rPr lang="cs-CZ" dirty="0" err="1"/>
              <a:t>descendens</a:t>
            </a:r>
            <a:r>
              <a:rPr lang="cs-CZ" dirty="0"/>
              <a:t> – </a:t>
            </a:r>
            <a:r>
              <a:rPr lang="cs-CZ" dirty="0" err="1"/>
              <a:t>colon</a:t>
            </a:r>
            <a:r>
              <a:rPr lang="cs-CZ" dirty="0"/>
              <a:t> </a:t>
            </a:r>
            <a:r>
              <a:rPr lang="cs-CZ" dirty="0" err="1"/>
              <a:t>sigmoideum</a:t>
            </a:r>
            <a:r>
              <a:rPr lang="cs-CZ" dirty="0"/>
              <a:t> </a:t>
            </a:r>
            <a:r>
              <a:rPr lang="cs-CZ" dirty="0" err="1"/>
              <a:t>rectum</a:t>
            </a:r>
            <a:endParaRPr lang="cs-CZ" dirty="0"/>
          </a:p>
          <a:p>
            <a:r>
              <a:rPr lang="cs-CZ" dirty="0" err="1"/>
              <a:t>Mesocolon</a:t>
            </a:r>
            <a:r>
              <a:rPr lang="cs-CZ" baseline="0" dirty="0"/>
              <a:t> (závěs)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47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52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342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858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Denně </a:t>
            </a:r>
            <a:r>
              <a:rPr lang="cs-CZ"/>
              <a:t>60-180g stolice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39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41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85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171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374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913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0DCD-2DEB-4474-96C9-F7E825F98485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03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8BEE1-7AFA-4D3B-929D-7C359C3E6F56}" type="datetimeFigureOut">
              <a:rPr lang="cs-CZ" smtClean="0"/>
              <a:pPr/>
              <a:t>06.04.2018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A463-3D50-4B41-B4E4-5A5B3476054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Trávicí soustava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3678"/>
            <a:ext cx="8229600" cy="1143000"/>
          </a:xfrm>
        </p:spPr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Dentogingivální</a:t>
            </a:r>
            <a:r>
              <a:rPr lang="cs-CZ" dirty="0">
                <a:solidFill>
                  <a:srgbClr val="00B0F0"/>
                </a:solidFill>
              </a:rPr>
              <a:t> uzávěr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096" t="11769" r="31107" b="7090"/>
          <a:stretch>
            <a:fillRect/>
          </a:stretch>
        </p:blipFill>
        <p:spPr bwMode="auto">
          <a:xfrm>
            <a:off x="4860032" y="992163"/>
            <a:ext cx="3960440" cy="561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E5C1C4-216F-4339-B347-A334324DAA37}"/>
              </a:ext>
            </a:extLst>
          </p:cNvPr>
          <p:cNvSpPr txBox="1"/>
          <p:nvPr/>
        </p:nvSpPr>
        <p:spPr>
          <a:xfrm>
            <a:off x="827584" y="1916832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Dáseň, pevně srůstá s periostem,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systém vláken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Dospělý chrup</a:t>
            </a:r>
          </a:p>
          <a:p>
            <a:r>
              <a:rPr lang="cs-CZ" dirty="0"/>
              <a:t>32 zubů</a:t>
            </a:r>
          </a:p>
          <a:p>
            <a:r>
              <a:rPr lang="cs-CZ" dirty="0"/>
              <a:t>M a I typ prořezávání</a:t>
            </a:r>
          </a:p>
          <a:p>
            <a:pPr lvl="1"/>
            <a:r>
              <a:rPr lang="cs-CZ" dirty="0"/>
              <a:t>6-13 let</a:t>
            </a:r>
          </a:p>
          <a:p>
            <a:pPr lvl="1"/>
            <a:r>
              <a:rPr lang="cs-CZ" dirty="0"/>
              <a:t>M3: 17-21 let</a:t>
            </a:r>
          </a:p>
          <a:p>
            <a:r>
              <a:rPr lang="cs-CZ" dirty="0" err="1"/>
              <a:t>Incisivi</a:t>
            </a:r>
            <a:r>
              <a:rPr lang="cs-CZ" dirty="0"/>
              <a:t>: řezáky, 2</a:t>
            </a:r>
          </a:p>
          <a:p>
            <a:r>
              <a:rPr lang="cs-CZ" dirty="0" err="1"/>
              <a:t>Canini</a:t>
            </a:r>
            <a:r>
              <a:rPr lang="cs-CZ" dirty="0"/>
              <a:t>: špičák, 1</a:t>
            </a:r>
          </a:p>
          <a:p>
            <a:r>
              <a:rPr lang="cs-CZ" dirty="0" err="1"/>
              <a:t>Premolares</a:t>
            </a:r>
            <a:r>
              <a:rPr lang="cs-CZ" dirty="0"/>
              <a:t>: třenové zuby, 2</a:t>
            </a:r>
          </a:p>
          <a:p>
            <a:r>
              <a:rPr lang="cs-CZ" dirty="0" err="1"/>
              <a:t>Molares</a:t>
            </a:r>
            <a:r>
              <a:rPr lang="cs-CZ" dirty="0"/>
              <a:t>: stoličky, 3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3858" t="13120" r="33333" b="20000"/>
          <a:stretch>
            <a:fillRect/>
          </a:stretch>
        </p:blipFill>
        <p:spPr bwMode="auto">
          <a:xfrm>
            <a:off x="4716016" y="980728"/>
            <a:ext cx="4162722" cy="530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718248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Dětský chrup</a:t>
            </a:r>
          </a:p>
          <a:p>
            <a:r>
              <a:rPr lang="cs-CZ" dirty="0"/>
              <a:t>20 zubů</a:t>
            </a:r>
          </a:p>
          <a:p>
            <a:r>
              <a:rPr lang="cs-CZ" dirty="0"/>
              <a:t>6 (řezáky) -30 měsíců (druhá stolička)</a:t>
            </a:r>
          </a:p>
          <a:p>
            <a:r>
              <a:rPr lang="cs-CZ" dirty="0" err="1"/>
              <a:t>Incisivi</a:t>
            </a:r>
            <a:r>
              <a:rPr lang="cs-CZ" dirty="0"/>
              <a:t>: 2</a:t>
            </a:r>
          </a:p>
          <a:p>
            <a:r>
              <a:rPr lang="cs-CZ" dirty="0" err="1"/>
              <a:t>Canini</a:t>
            </a:r>
            <a:r>
              <a:rPr lang="cs-CZ" dirty="0"/>
              <a:t>: 1</a:t>
            </a:r>
          </a:p>
          <a:p>
            <a:r>
              <a:rPr lang="cs-CZ" dirty="0" err="1"/>
              <a:t>Molares</a:t>
            </a:r>
            <a:r>
              <a:rPr lang="cs-CZ" dirty="0"/>
              <a:t>: 2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3333" t="13960" r="30442" b="23881"/>
          <a:stretch>
            <a:fillRect/>
          </a:stretch>
        </p:blipFill>
        <p:spPr bwMode="auto">
          <a:xfrm>
            <a:off x="4175448" y="548680"/>
            <a:ext cx="49685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Skus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8024" y="1600201"/>
            <a:ext cx="3898776" cy="2116832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Psalidontie</a:t>
            </a:r>
            <a:endParaRPr lang="cs-CZ" dirty="0"/>
          </a:p>
          <a:p>
            <a:r>
              <a:rPr lang="cs-CZ" dirty="0" err="1"/>
              <a:t>Labiodontie</a:t>
            </a:r>
            <a:r>
              <a:rPr lang="cs-CZ" dirty="0"/>
              <a:t>: klešťovitý</a:t>
            </a:r>
          </a:p>
          <a:p>
            <a:r>
              <a:rPr lang="cs-CZ" dirty="0" err="1"/>
              <a:t>Prognatie</a:t>
            </a:r>
            <a:r>
              <a:rPr lang="cs-CZ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120" r="31492" b="55800"/>
          <a:stretch>
            <a:fillRect/>
          </a:stretch>
        </p:blipFill>
        <p:spPr bwMode="auto">
          <a:xfrm>
            <a:off x="4716016" y="3717032"/>
            <a:ext cx="417451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33725" t="13881" r="33725" b="32360"/>
          <a:stretch>
            <a:fillRect/>
          </a:stretch>
        </p:blipFill>
        <p:spPr bwMode="auto">
          <a:xfrm>
            <a:off x="251520" y="1484784"/>
            <a:ext cx="44644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Lingua,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355976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Radix, corpus, apex</a:t>
            </a:r>
          </a:p>
          <a:p>
            <a:r>
              <a:rPr lang="cs-CZ" dirty="0" err="1"/>
              <a:t>Papillae</a:t>
            </a:r>
            <a:r>
              <a:rPr lang="cs-CZ" dirty="0"/>
              <a:t> </a:t>
            </a:r>
            <a:r>
              <a:rPr lang="cs-CZ" dirty="0" err="1"/>
              <a:t>filiformes</a:t>
            </a:r>
            <a:r>
              <a:rPr lang="cs-CZ" dirty="0"/>
              <a:t>: nitkovité papily</a:t>
            </a:r>
          </a:p>
          <a:p>
            <a:r>
              <a:rPr lang="cs-CZ" dirty="0" err="1"/>
              <a:t>Papillae</a:t>
            </a:r>
            <a:r>
              <a:rPr lang="cs-CZ" dirty="0"/>
              <a:t> </a:t>
            </a:r>
            <a:r>
              <a:rPr lang="cs-CZ" dirty="0" err="1"/>
              <a:t>fungiformes</a:t>
            </a:r>
            <a:r>
              <a:rPr lang="cs-CZ" dirty="0"/>
              <a:t>: houbovité</a:t>
            </a:r>
          </a:p>
          <a:p>
            <a:r>
              <a:rPr lang="cs-CZ" dirty="0" err="1"/>
              <a:t>Papillae</a:t>
            </a:r>
            <a:r>
              <a:rPr lang="cs-CZ" dirty="0"/>
              <a:t> </a:t>
            </a:r>
            <a:r>
              <a:rPr lang="cs-CZ" dirty="0" err="1"/>
              <a:t>foliate</a:t>
            </a:r>
            <a:r>
              <a:rPr lang="cs-CZ" dirty="0"/>
              <a:t>: listovité</a:t>
            </a:r>
          </a:p>
          <a:p>
            <a:r>
              <a:rPr lang="cs-CZ" dirty="0" err="1"/>
              <a:t>Papillae</a:t>
            </a:r>
            <a:r>
              <a:rPr lang="cs-CZ" dirty="0"/>
              <a:t> </a:t>
            </a:r>
            <a:r>
              <a:rPr lang="cs-CZ" dirty="0" err="1"/>
              <a:t>valatae</a:t>
            </a:r>
            <a:r>
              <a:rPr lang="cs-CZ" dirty="0"/>
              <a:t>: hrazené</a:t>
            </a:r>
          </a:p>
          <a:p>
            <a:endParaRPr lang="cs-CZ" dirty="0"/>
          </a:p>
          <a:p>
            <a:r>
              <a:rPr lang="cs-CZ" dirty="0"/>
              <a:t>Chuť: sladká, slaná, kyselá, </a:t>
            </a:r>
            <a:r>
              <a:rPr lang="cs-CZ" dirty="0" err="1"/>
              <a:t>hořka</a:t>
            </a:r>
            <a:r>
              <a:rPr lang="cs-CZ" dirty="0"/>
              <a:t> a </a:t>
            </a:r>
            <a:r>
              <a:rPr lang="cs-CZ" dirty="0" err="1"/>
              <a:t>umami</a:t>
            </a:r>
            <a:r>
              <a:rPr lang="cs-CZ" dirty="0"/>
              <a:t> (glutamáty)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13120" r="33333" b="18001"/>
          <a:stretch>
            <a:fillRect/>
          </a:stretch>
        </p:blipFill>
        <p:spPr bwMode="auto">
          <a:xfrm>
            <a:off x="4788024" y="188640"/>
            <a:ext cx="435597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Vlastní svaly jazyka</a:t>
            </a:r>
          </a:p>
          <a:p>
            <a:r>
              <a:rPr lang="cs-CZ" dirty="0"/>
              <a:t>Horní/dolní podélný (m. </a:t>
            </a:r>
            <a:r>
              <a:rPr lang="cs-CZ" dirty="0" err="1"/>
              <a:t>longitudinalis</a:t>
            </a:r>
            <a:r>
              <a:rPr lang="cs-CZ" dirty="0"/>
              <a:t> linguae), příčný (m. </a:t>
            </a:r>
            <a:r>
              <a:rPr lang="cs-CZ" dirty="0" err="1"/>
              <a:t>transversus</a:t>
            </a:r>
            <a:r>
              <a:rPr lang="cs-CZ" dirty="0"/>
              <a:t> linguae) a svislý (m. </a:t>
            </a:r>
            <a:r>
              <a:rPr lang="cs-CZ" dirty="0" err="1"/>
              <a:t>verticalis</a:t>
            </a:r>
            <a:r>
              <a:rPr lang="cs-CZ" dirty="0"/>
              <a:t> linguae)</a:t>
            </a:r>
          </a:p>
          <a:p>
            <a:r>
              <a:rPr lang="cs-CZ" dirty="0"/>
              <a:t>mění tvar jazyka</a:t>
            </a:r>
          </a:p>
          <a:p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960" r="31492" b="29761"/>
          <a:stretch>
            <a:fillRect/>
          </a:stretch>
        </p:blipFill>
        <p:spPr bwMode="auto">
          <a:xfrm>
            <a:off x="4812773" y="332656"/>
            <a:ext cx="433122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34775" t="13881" r="31625" b="35720"/>
          <a:stretch>
            <a:fillRect/>
          </a:stretch>
        </p:blipFill>
        <p:spPr bwMode="auto">
          <a:xfrm>
            <a:off x="467544" y="404664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Extraglosální</a:t>
            </a:r>
            <a:r>
              <a:rPr lang="cs-CZ" dirty="0"/>
              <a:t> svaly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genioglossus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hyoglossus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styloglossus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palatoglosus</a:t>
            </a:r>
            <a:endParaRPr lang="cs-CZ" dirty="0"/>
          </a:p>
          <a:p>
            <a:endParaRPr lang="cs-CZ" dirty="0"/>
          </a:p>
          <a:p>
            <a:r>
              <a:rPr lang="cs-CZ" dirty="0"/>
              <a:t>Poloha jazyka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120" r="34642" b="39000"/>
          <a:stretch>
            <a:fillRect/>
          </a:stretch>
        </p:blipFill>
        <p:spPr bwMode="auto">
          <a:xfrm>
            <a:off x="4716016" y="1124744"/>
            <a:ext cx="42484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18031" cy="1143000"/>
          </a:xfrm>
        </p:spPr>
        <p:txBody>
          <a:bodyPr/>
          <a:lstStyle/>
          <a:p>
            <a:r>
              <a:rPr lang="cs-CZ" dirty="0"/>
              <a:t>Slinné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parotis</a:t>
            </a:r>
            <a:r>
              <a:rPr lang="cs-CZ" dirty="0"/>
              <a:t>, příušní, ústí do předsíně</a:t>
            </a:r>
          </a:p>
          <a:p>
            <a:r>
              <a:rPr lang="cs-CZ" dirty="0"/>
              <a:t>G. </a:t>
            </a:r>
            <a:r>
              <a:rPr lang="cs-CZ" dirty="0" err="1"/>
              <a:t>sublingualis</a:t>
            </a:r>
            <a:r>
              <a:rPr lang="cs-CZ" dirty="0"/>
              <a:t>, podjazyková spodní </a:t>
            </a:r>
            <a:r>
              <a:rPr lang="cs-CZ" dirty="0" err="1"/>
              <a:t>str</a:t>
            </a:r>
            <a:r>
              <a:rPr lang="cs-CZ" dirty="0"/>
              <a:t> jazyka</a:t>
            </a:r>
          </a:p>
          <a:p>
            <a:r>
              <a:rPr lang="cs-CZ" dirty="0"/>
              <a:t>G. </a:t>
            </a:r>
            <a:r>
              <a:rPr lang="cs-CZ" dirty="0" err="1"/>
              <a:t>submandibularis</a:t>
            </a:r>
            <a:r>
              <a:rPr lang="cs-CZ" dirty="0"/>
              <a:t>, podčelistní spodní </a:t>
            </a:r>
            <a:r>
              <a:rPr lang="cs-CZ" dirty="0" err="1"/>
              <a:t>str</a:t>
            </a:r>
            <a:r>
              <a:rPr lang="cs-CZ" dirty="0"/>
              <a:t> jazyka</a:t>
            </a:r>
          </a:p>
          <a:p>
            <a:endParaRPr lang="cs-CZ" dirty="0"/>
          </a:p>
          <a:p>
            <a:r>
              <a:rPr lang="cs-CZ" dirty="0"/>
              <a:t>Zvlhčování, slepení soust, počátek trávení</a:t>
            </a:r>
          </a:p>
          <a:p>
            <a:pPr lvl="1"/>
            <a:r>
              <a:rPr lang="cs-CZ" dirty="0"/>
              <a:t>Malé – nepřetržitě, </a:t>
            </a:r>
          </a:p>
          <a:p>
            <a:pPr lvl="1"/>
            <a:r>
              <a:rPr lang="cs-CZ" dirty="0"/>
              <a:t>Velké – přetržitě, </a:t>
            </a:r>
            <a:r>
              <a:rPr lang="cs-CZ" dirty="0" err="1"/>
              <a:t>serozní</a:t>
            </a:r>
            <a:r>
              <a:rPr lang="cs-CZ" dirty="0"/>
              <a:t> (voda) </a:t>
            </a:r>
            <a:r>
              <a:rPr lang="cs-CZ" dirty="0" err="1"/>
              <a:t>mucinozní</a:t>
            </a:r>
            <a:r>
              <a:rPr lang="cs-CZ" dirty="0"/>
              <a:t> (hlen)</a:t>
            </a:r>
          </a:p>
          <a:p>
            <a:r>
              <a:rPr lang="cs-CZ" dirty="0"/>
              <a:t>Sliny 1-1,5l – parasympatikus </a:t>
            </a:r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3858" t="13120" r="30967" b="20000"/>
          <a:stretch>
            <a:fillRect/>
          </a:stretch>
        </p:blipFill>
        <p:spPr bwMode="auto">
          <a:xfrm>
            <a:off x="4526717" y="274638"/>
            <a:ext cx="4593428" cy="545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33333" t="13960" r="30967" b="31441"/>
          <a:stretch>
            <a:fillRect/>
          </a:stretch>
        </p:blipFill>
        <p:spPr bwMode="auto">
          <a:xfrm>
            <a:off x="899592" y="214055"/>
            <a:ext cx="6408712" cy="612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Nosohltan (choany, Eustachova trubice)</a:t>
            </a:r>
          </a:p>
          <a:p>
            <a:r>
              <a:rPr lang="cs-CZ" dirty="0"/>
              <a:t>Ústní část (hrdelní úžina, patrová mandle)</a:t>
            </a:r>
          </a:p>
          <a:p>
            <a:r>
              <a:rPr lang="cs-CZ" dirty="0"/>
              <a:t>Hrtanová část (epiglottis)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2808" t="13120" r="32017" b="8761"/>
          <a:stretch>
            <a:fillRect/>
          </a:stretch>
        </p:blipFill>
        <p:spPr bwMode="auto">
          <a:xfrm>
            <a:off x="323528" y="0"/>
            <a:ext cx="4824536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8384" y="1705928"/>
            <a:ext cx="5915025" cy="56578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Sylabus jarní semestr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2" y="2409271"/>
            <a:ext cx="4835626" cy="2489183"/>
          </a:xfrm>
        </p:spPr>
        <p:txBody>
          <a:bodyPr>
            <a:normAutofit fontScale="32500" lnSpcReduction="20000"/>
          </a:bodyPr>
          <a:lstStyle/>
          <a:p>
            <a:r>
              <a:rPr lang="cs-CZ" dirty="0"/>
              <a:t>	Oběhová soustava</a:t>
            </a:r>
          </a:p>
          <a:p>
            <a:r>
              <a:rPr lang="cs-CZ" dirty="0"/>
              <a:t>	Cévní soustava</a:t>
            </a:r>
          </a:p>
          <a:p>
            <a:r>
              <a:rPr lang="cs-CZ" dirty="0"/>
              <a:t>             	Centrální nervová soustava</a:t>
            </a:r>
          </a:p>
          <a:p>
            <a:r>
              <a:rPr lang="cs-CZ" dirty="0"/>
              <a:t>	Periferní nervová soustava</a:t>
            </a:r>
          </a:p>
          <a:p>
            <a:r>
              <a:rPr lang="cs-CZ" dirty="0"/>
              <a:t>	Dýchací soustava</a:t>
            </a:r>
          </a:p>
          <a:p>
            <a:r>
              <a:rPr lang="cs-CZ" dirty="0"/>
              <a:t>	Trávicí soustava I</a:t>
            </a:r>
          </a:p>
          <a:p>
            <a:r>
              <a:rPr lang="cs-CZ" dirty="0"/>
              <a:t> 	Trávicí soustava II - játra, žlučník, slinivka břišní</a:t>
            </a:r>
          </a:p>
          <a:p>
            <a:r>
              <a:rPr lang="cs-CZ" dirty="0"/>
              <a:t>	Močová soustava</a:t>
            </a:r>
          </a:p>
          <a:p>
            <a:r>
              <a:rPr lang="cs-CZ" dirty="0"/>
              <a:t>	Pohlavní soustava mužská</a:t>
            </a:r>
          </a:p>
          <a:p>
            <a:r>
              <a:rPr lang="cs-CZ" dirty="0"/>
              <a:t>	Pohlavní soustava ženská</a:t>
            </a:r>
          </a:p>
          <a:p>
            <a:r>
              <a:rPr lang="cs-CZ" dirty="0"/>
              <a:t> 	Soustava žláz s vnitřní sekrecí</a:t>
            </a:r>
          </a:p>
          <a:p>
            <a:r>
              <a:rPr lang="cs-CZ" dirty="0"/>
              <a:t>	Lymfatický systém</a:t>
            </a:r>
          </a:p>
          <a:p>
            <a:r>
              <a:rPr lang="cs-CZ" dirty="0"/>
              <a:t>	Smyslové orgány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5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M. </a:t>
            </a:r>
            <a:r>
              <a:rPr lang="cs-CZ" dirty="0" err="1"/>
              <a:t>constrictor</a:t>
            </a:r>
            <a:r>
              <a:rPr lang="cs-CZ" dirty="0"/>
              <a:t> superior, </a:t>
            </a:r>
            <a:r>
              <a:rPr lang="cs-CZ" dirty="0" err="1"/>
              <a:t>medius</a:t>
            </a:r>
            <a:r>
              <a:rPr lang="cs-CZ" dirty="0"/>
              <a:t>, </a:t>
            </a:r>
            <a:r>
              <a:rPr lang="cs-CZ" dirty="0" err="1"/>
              <a:t>inferior</a:t>
            </a:r>
            <a:r>
              <a:rPr lang="cs-CZ" dirty="0"/>
              <a:t>: Tři svěrače nálevkovitě do sebe zapadající</a:t>
            </a:r>
          </a:p>
          <a:p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levatores</a:t>
            </a:r>
            <a:r>
              <a:rPr lang="cs-CZ" dirty="0"/>
              <a:t> </a:t>
            </a:r>
            <a:r>
              <a:rPr lang="cs-CZ" dirty="0" err="1"/>
              <a:t>pharyngis</a:t>
            </a:r>
            <a:r>
              <a:rPr lang="cs-CZ" dirty="0"/>
              <a:t> (</a:t>
            </a:r>
            <a:r>
              <a:rPr lang="cs-CZ" dirty="0" err="1"/>
              <a:t>stylopharyngeus</a:t>
            </a:r>
            <a:r>
              <a:rPr lang="cs-CZ" dirty="0"/>
              <a:t>, </a:t>
            </a:r>
            <a:r>
              <a:rPr lang="cs-CZ" dirty="0" err="1"/>
              <a:t>palatopharyngeus</a:t>
            </a:r>
            <a:r>
              <a:rPr lang="cs-CZ" dirty="0"/>
              <a:t>): zvedač hltanu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32808" t="13960" r="32017" b="9601"/>
          <a:stretch>
            <a:fillRect/>
          </a:stretch>
        </p:blipFill>
        <p:spPr bwMode="auto">
          <a:xfrm>
            <a:off x="4319464" y="0"/>
            <a:ext cx="4824536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33858" t="13120" r="34642" b="12121"/>
          <a:stretch>
            <a:fillRect/>
          </a:stretch>
        </p:blipFill>
        <p:spPr bwMode="auto">
          <a:xfrm>
            <a:off x="467544" y="188640"/>
            <a:ext cx="432048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Jícen (</a:t>
            </a:r>
            <a:r>
              <a:rPr lang="cs-CZ" i="1" dirty="0" err="1">
                <a:solidFill>
                  <a:srgbClr val="00B0F0"/>
                </a:solidFill>
              </a:rPr>
              <a:t>oesophagus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i="1" dirty="0" err="1"/>
              <a:t>Hiatus</a:t>
            </a:r>
            <a:r>
              <a:rPr lang="cs-CZ" i="1" dirty="0"/>
              <a:t> </a:t>
            </a:r>
            <a:r>
              <a:rPr lang="cs-CZ" i="1" dirty="0" err="1"/>
              <a:t>oesophageus</a:t>
            </a:r>
            <a:endParaRPr lang="cs-CZ" i="1" dirty="0"/>
          </a:p>
          <a:p>
            <a:r>
              <a:rPr lang="cs-CZ" i="1" dirty="0"/>
              <a:t>Ostium </a:t>
            </a:r>
            <a:r>
              <a:rPr lang="cs-CZ" i="1" dirty="0" err="1"/>
              <a:t>cardiacum</a:t>
            </a:r>
            <a:endParaRPr lang="cs-CZ" i="1" dirty="0"/>
          </a:p>
          <a:p>
            <a:endParaRPr lang="cs-CZ" i="1" dirty="0"/>
          </a:p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cervicalis</a:t>
            </a:r>
            <a:endParaRPr lang="cs-CZ" i="1" dirty="0"/>
          </a:p>
          <a:p>
            <a:r>
              <a:rPr lang="cs-CZ" i="1" dirty="0" err="1"/>
              <a:t>Thoracica</a:t>
            </a:r>
            <a:endParaRPr lang="cs-CZ" i="1" dirty="0"/>
          </a:p>
          <a:p>
            <a:r>
              <a:rPr lang="cs-CZ" i="1" dirty="0" err="1"/>
              <a:t>Abdominalis</a:t>
            </a:r>
            <a:endParaRPr lang="cs-CZ" i="1" dirty="0"/>
          </a:p>
          <a:p>
            <a:endParaRPr lang="cs-CZ" i="1" dirty="0"/>
          </a:p>
          <a:p>
            <a:r>
              <a:rPr lang="cs-CZ" dirty="0"/>
              <a:t>Průřez, hvězdicovitý tvar, 25-28 cm, 1,5 cm průměr</a:t>
            </a:r>
          </a:p>
          <a:p>
            <a:r>
              <a:rPr lang="cs-CZ" dirty="0"/>
              <a:t>Prochází bránicí</a:t>
            </a:r>
          </a:p>
          <a:p>
            <a:r>
              <a:rPr lang="cs-CZ" dirty="0"/>
              <a:t>Ústí do žaludku: česlo</a:t>
            </a:r>
          </a:p>
          <a:p>
            <a:r>
              <a:rPr lang="cs-CZ" dirty="0"/>
              <a:t>2/3mnohovrstevný dlaždicový epitel + příčně pruhovaná svalovina</a:t>
            </a:r>
          </a:p>
          <a:p>
            <a:r>
              <a:rPr lang="cs-CZ" dirty="0"/>
              <a:t>Poté epitel žlázový, </a:t>
            </a:r>
            <a:r>
              <a:rPr lang="cs-CZ" dirty="0" err="1"/>
              <a:t>mucinózní</a:t>
            </a:r>
            <a:r>
              <a:rPr lang="cs-CZ" dirty="0"/>
              <a:t> sekret, hladká svalovina</a:t>
            </a:r>
          </a:p>
          <a:p>
            <a:r>
              <a:rPr lang="cs-CZ" dirty="0"/>
              <a:t>Svaly v cirkulární, spirálovité a longitudinální vrstvě</a:t>
            </a:r>
          </a:p>
          <a:p>
            <a:r>
              <a:rPr lang="cs-CZ" dirty="0"/>
              <a:t>Polykání aktivní – i hlavou dolů – opačně dávení, zvracení</a:t>
            </a:r>
          </a:p>
          <a:p>
            <a:r>
              <a:rPr lang="cs-CZ" dirty="0"/>
              <a:t>3 zúžení – v místě prstencové chrupavky, přechod za levostranným bronchem, průchod bránicí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27E2AD-AC5B-4BF7-BB10-C6043A9C1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8" t="10671" r="53050" b="13251"/>
          <a:stretch/>
        </p:blipFill>
        <p:spPr>
          <a:xfrm>
            <a:off x="6526555" y="1268760"/>
            <a:ext cx="2151929" cy="288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/>
          <a:lstStyle/>
          <a:p>
            <a:r>
              <a:rPr lang="cs-CZ" dirty="0"/>
              <a:t>Žaludek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1,5 – 2l, pod levou klenbou brániční</a:t>
            </a:r>
          </a:p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cardiaca</a:t>
            </a:r>
            <a:r>
              <a:rPr lang="cs-CZ" i="1" dirty="0"/>
              <a:t>: česlo</a:t>
            </a:r>
          </a:p>
          <a:p>
            <a:r>
              <a:rPr lang="cs-CZ" i="1" dirty="0"/>
              <a:t>Fundus </a:t>
            </a:r>
            <a:r>
              <a:rPr lang="cs-CZ" i="1" dirty="0" err="1"/>
              <a:t>gastricus</a:t>
            </a:r>
            <a:r>
              <a:rPr lang="cs-CZ" i="1" dirty="0"/>
              <a:t>: plní se vzduchem</a:t>
            </a:r>
          </a:p>
          <a:p>
            <a:r>
              <a:rPr lang="cs-CZ" i="1" dirty="0"/>
              <a:t>Corpus</a:t>
            </a:r>
          </a:p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pylorica</a:t>
            </a:r>
            <a:r>
              <a:rPr lang="cs-CZ" i="1" dirty="0"/>
              <a:t>: vrátník</a:t>
            </a:r>
          </a:p>
          <a:p>
            <a:endParaRPr lang="cs-CZ" i="1" dirty="0"/>
          </a:p>
          <a:p>
            <a:r>
              <a:rPr lang="cs-CZ" i="1" dirty="0" err="1"/>
              <a:t>Curvatura</a:t>
            </a:r>
            <a:r>
              <a:rPr lang="cs-CZ" i="1" dirty="0"/>
              <a:t> major </a:t>
            </a:r>
            <a:r>
              <a:rPr lang="cs-CZ" i="1" dirty="0" err="1"/>
              <a:t>et</a:t>
            </a:r>
            <a:r>
              <a:rPr lang="cs-CZ" i="1" dirty="0"/>
              <a:t> </a:t>
            </a:r>
            <a:r>
              <a:rPr lang="cs-CZ" i="1" dirty="0" err="1"/>
              <a:t>minor</a:t>
            </a:r>
            <a:endParaRPr lang="cs-CZ" i="1" dirty="0"/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salivarius</a:t>
            </a:r>
            <a:r>
              <a:rPr lang="cs-CZ" i="1" dirty="0"/>
              <a:t>: slinný žlábek</a:t>
            </a:r>
          </a:p>
          <a:p>
            <a:endParaRPr lang="cs-CZ" i="1" dirty="0"/>
          </a:p>
          <a:p>
            <a:r>
              <a:rPr lang="cs-CZ" dirty="0"/>
              <a:t>Závěsný aparát: omentum minus et </a:t>
            </a:r>
            <a:r>
              <a:rPr lang="cs-CZ" dirty="0" err="1"/>
              <a:t>majus</a:t>
            </a:r>
            <a:r>
              <a:rPr lang="cs-CZ" dirty="0"/>
              <a:t> (malá a velká předstěra): list pobřišnice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600" t="13120" r="32276" b="14641"/>
          <a:stretch>
            <a:fillRect/>
          </a:stretch>
        </p:blipFill>
        <p:spPr bwMode="auto">
          <a:xfrm>
            <a:off x="4139952" y="188640"/>
            <a:ext cx="46805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Žaludek, </a:t>
            </a:r>
            <a:r>
              <a:rPr lang="cs-CZ" dirty="0" err="1"/>
              <a:t>gaster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46853"/>
            <a:ext cx="4258816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Podélné řasy, </a:t>
            </a:r>
            <a:r>
              <a:rPr lang="cs-CZ" dirty="0" err="1"/>
              <a:t>plicae</a:t>
            </a:r>
            <a:r>
              <a:rPr lang="cs-CZ" dirty="0"/>
              <a:t> </a:t>
            </a:r>
            <a:r>
              <a:rPr lang="cs-CZ" dirty="0" err="1"/>
              <a:t>gastricae</a:t>
            </a:r>
            <a:r>
              <a:rPr lang="cs-CZ" dirty="0"/>
              <a:t> – při malém zakřivení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salivarius</a:t>
            </a:r>
            <a:r>
              <a:rPr lang="cs-CZ" dirty="0"/>
              <a:t> slinná rýha</a:t>
            </a:r>
          </a:p>
          <a:p>
            <a:r>
              <a:rPr lang="cs-CZ" dirty="0" err="1"/>
              <a:t>Glandulae</a:t>
            </a:r>
            <a:r>
              <a:rPr lang="cs-CZ" dirty="0"/>
              <a:t> </a:t>
            </a:r>
            <a:r>
              <a:rPr lang="cs-CZ" dirty="0" err="1"/>
              <a:t>gastricae</a:t>
            </a:r>
            <a:r>
              <a:rPr lang="cs-CZ" dirty="0"/>
              <a:t>, žlázy žaludku, </a:t>
            </a:r>
            <a:r>
              <a:rPr lang="cs-CZ" dirty="0" err="1"/>
              <a:t>HCl</a:t>
            </a:r>
            <a:r>
              <a:rPr lang="cs-CZ" dirty="0"/>
              <a:t>, pepsinogen (štěpí bílkoviny na polypeptidy),  pomocí </a:t>
            </a:r>
            <a:r>
              <a:rPr lang="cs-CZ" dirty="0" err="1"/>
              <a:t>HCl</a:t>
            </a:r>
            <a:r>
              <a:rPr lang="cs-CZ" dirty="0"/>
              <a:t> na </a:t>
            </a:r>
            <a:r>
              <a:rPr lang="cs-CZ" dirty="0" err="1"/>
              <a:t>pepsi</a:t>
            </a:r>
            <a:r>
              <a:rPr lang="cs-CZ" dirty="0"/>
              <a:t>, lipáza</a:t>
            </a:r>
          </a:p>
          <a:p>
            <a:r>
              <a:rPr lang="cs-CZ" dirty="0"/>
              <a:t>gastrin – sekrece žalud. </a:t>
            </a:r>
            <a:r>
              <a:rPr lang="cs-CZ" dirty="0" err="1"/>
              <a:t>štávy</a:t>
            </a:r>
            <a:r>
              <a:rPr lang="cs-CZ" dirty="0"/>
              <a:t>, histamin – sekrece </a:t>
            </a:r>
            <a:r>
              <a:rPr lang="cs-CZ" dirty="0" err="1"/>
              <a:t>hcl</a:t>
            </a:r>
            <a:endParaRPr lang="cs-CZ" dirty="0"/>
          </a:p>
          <a:p>
            <a:r>
              <a:rPr lang="cs-CZ" dirty="0"/>
              <a:t>Chymus: trávenina</a:t>
            </a:r>
          </a:p>
          <a:p>
            <a:r>
              <a:rPr lang="cs-CZ" dirty="0"/>
              <a:t>1 mm </a:t>
            </a:r>
            <a:r>
              <a:rPr lang="cs-CZ" dirty="0" err="1"/>
              <a:t>zásaditeho</a:t>
            </a:r>
            <a:r>
              <a:rPr lang="cs-CZ" dirty="0"/>
              <a:t> hlenu HCO3 – zabránění natrávení stěny žaludku</a:t>
            </a:r>
          </a:p>
          <a:p>
            <a:r>
              <a:rPr lang="cs-CZ" dirty="0"/>
              <a:t>Samonatrávení – vřed, </a:t>
            </a:r>
            <a:r>
              <a:rPr lang="cs-CZ" dirty="0" err="1"/>
              <a:t>ulcus</a:t>
            </a:r>
            <a:endParaRPr lang="cs-CZ" dirty="0"/>
          </a:p>
          <a:p>
            <a:r>
              <a:rPr lang="cs-CZ" dirty="0"/>
              <a:t>Svalovina: vnitřní šikmá, střední kruhová vrstva (m.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pylori</a:t>
            </a:r>
            <a:r>
              <a:rPr lang="cs-CZ" dirty="0"/>
              <a:t>) a zevní podélná</a:t>
            </a:r>
          </a:p>
          <a:p>
            <a:r>
              <a:rPr lang="cs-CZ" dirty="0"/>
              <a:t>Pobřišnice, peritoneum</a:t>
            </a:r>
          </a:p>
          <a:p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13120" r="32017" b="38160"/>
          <a:stretch>
            <a:fillRect/>
          </a:stretch>
        </p:blipFill>
        <p:spPr bwMode="auto">
          <a:xfrm>
            <a:off x="4887646" y="1417638"/>
            <a:ext cx="4289858" cy="394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1758" t="13960" r="31492" b="44040"/>
          <a:stretch>
            <a:fillRect/>
          </a:stretch>
        </p:blipFill>
        <p:spPr bwMode="auto">
          <a:xfrm>
            <a:off x="1403648" y="1700808"/>
            <a:ext cx="50405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r>
              <a:rPr lang="cs-CZ" dirty="0"/>
              <a:t>Tepny: z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coeliacus</a:t>
            </a:r>
            <a:r>
              <a:rPr lang="cs-CZ" dirty="0"/>
              <a:t>, břišní aorta</a:t>
            </a:r>
          </a:p>
          <a:p>
            <a:r>
              <a:rPr lang="cs-CZ" dirty="0"/>
              <a:t>Žíly do </a:t>
            </a:r>
            <a:r>
              <a:rPr lang="cs-CZ" dirty="0" err="1"/>
              <a:t>vena</a:t>
            </a:r>
            <a:r>
              <a:rPr lang="cs-CZ" dirty="0"/>
              <a:t> </a:t>
            </a:r>
            <a:r>
              <a:rPr lang="cs-CZ" dirty="0" err="1"/>
              <a:t>portae</a:t>
            </a:r>
            <a:endParaRPr lang="cs-CZ" dirty="0"/>
          </a:p>
          <a:p>
            <a:endParaRPr lang="cs-CZ" dirty="0"/>
          </a:p>
          <a:p>
            <a:r>
              <a:rPr lang="cs-CZ" dirty="0"/>
              <a:t>N. vagus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33858" t="13120" r="30967" b="20000"/>
          <a:stretch>
            <a:fillRect/>
          </a:stretch>
        </p:blipFill>
        <p:spPr bwMode="auto">
          <a:xfrm>
            <a:off x="6220528" y="146005"/>
            <a:ext cx="2647608" cy="31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2808" t="13960" r="29918" b="8761"/>
          <a:stretch>
            <a:fillRect/>
          </a:stretch>
        </p:blipFill>
        <p:spPr bwMode="auto">
          <a:xfrm>
            <a:off x="6190456" y="3266372"/>
            <a:ext cx="2771800" cy="359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Omentum minus </a:t>
            </a:r>
            <a:r>
              <a:rPr lang="cs-CZ" dirty="0" err="1">
                <a:solidFill>
                  <a:srgbClr val="00B0F0"/>
                </a:solidFill>
              </a:rPr>
              <a:t>et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majus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009" t="43679" r="47242" b="16841"/>
          <a:stretch>
            <a:fillRect/>
          </a:stretch>
        </p:blipFill>
        <p:spPr bwMode="auto">
          <a:xfrm>
            <a:off x="1619672" y="1988840"/>
            <a:ext cx="557679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Tenké střevo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Duodenum</a:t>
            </a:r>
          </a:p>
          <a:p>
            <a:r>
              <a:rPr lang="cs-CZ" dirty="0"/>
              <a:t>Jejunum</a:t>
            </a:r>
          </a:p>
          <a:p>
            <a:r>
              <a:rPr lang="cs-CZ" dirty="0"/>
              <a:t>Ileum </a:t>
            </a:r>
          </a:p>
          <a:p>
            <a:endParaRPr lang="cs-CZ" dirty="0"/>
          </a:p>
          <a:p>
            <a:r>
              <a:rPr lang="cs-CZ" dirty="0"/>
              <a:t>Cylindrický resorpční epitel</a:t>
            </a:r>
          </a:p>
          <a:p>
            <a:r>
              <a:rPr lang="cs-CZ" dirty="0"/>
              <a:t>příčné kruhové řasy, </a:t>
            </a:r>
            <a:r>
              <a:rPr lang="cs-CZ" dirty="0" err="1"/>
              <a:t>placae</a:t>
            </a:r>
            <a:r>
              <a:rPr lang="cs-CZ" dirty="0"/>
              <a:t> </a:t>
            </a:r>
            <a:r>
              <a:rPr lang="cs-CZ" dirty="0" err="1"/>
              <a:t>circulares</a:t>
            </a:r>
            <a:endParaRPr lang="cs-CZ" dirty="0"/>
          </a:p>
          <a:p>
            <a:r>
              <a:rPr lang="cs-CZ" dirty="0"/>
              <a:t>prstovité klky: </a:t>
            </a:r>
            <a:r>
              <a:rPr lang="cs-CZ" dirty="0" err="1"/>
              <a:t>villi</a:t>
            </a:r>
            <a:r>
              <a:rPr lang="cs-CZ" dirty="0"/>
              <a:t> </a:t>
            </a:r>
            <a:r>
              <a:rPr lang="cs-CZ" dirty="0" err="1"/>
              <a:t>intestinales</a:t>
            </a:r>
            <a:r>
              <a:rPr lang="cs-CZ" dirty="0"/>
              <a:t> – 0,3 až 1 mm</a:t>
            </a:r>
          </a:p>
          <a:p>
            <a:r>
              <a:rPr lang="cs-CZ" dirty="0"/>
              <a:t>40-50m2 vstřebávací plochy</a:t>
            </a:r>
          </a:p>
          <a:p>
            <a:r>
              <a:rPr lang="cs-CZ" dirty="0"/>
              <a:t>Peristaltika</a:t>
            </a:r>
          </a:p>
          <a:p>
            <a:r>
              <a:rPr lang="cs-CZ" dirty="0"/>
              <a:t>svalovina vnitřní cirkulární, vnější podélná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13120" r="32017" b="45720"/>
          <a:stretch>
            <a:fillRect/>
          </a:stretch>
        </p:blipFill>
        <p:spPr bwMode="auto">
          <a:xfrm>
            <a:off x="4107816" y="1600200"/>
            <a:ext cx="5036184" cy="39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Duodenum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4048" y="1600200"/>
            <a:ext cx="3682752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i="1" dirty="0" err="1"/>
              <a:t>Pars</a:t>
            </a:r>
            <a:r>
              <a:rPr lang="cs-CZ" i="1" dirty="0"/>
              <a:t>:</a:t>
            </a:r>
          </a:p>
          <a:p>
            <a:r>
              <a:rPr lang="cs-CZ" i="1" dirty="0"/>
              <a:t>Superior</a:t>
            </a:r>
          </a:p>
          <a:p>
            <a:r>
              <a:rPr lang="cs-CZ" i="1" dirty="0" err="1"/>
              <a:t>Descendens</a:t>
            </a:r>
            <a:endParaRPr lang="cs-CZ" i="1" dirty="0"/>
          </a:p>
          <a:p>
            <a:r>
              <a:rPr lang="cs-CZ" i="1" dirty="0" err="1"/>
              <a:t>Horizontalis</a:t>
            </a:r>
            <a:endParaRPr lang="cs-CZ" i="1" dirty="0"/>
          </a:p>
          <a:p>
            <a:r>
              <a:rPr lang="cs-CZ" i="1" dirty="0" err="1"/>
              <a:t>Ascendens</a:t>
            </a:r>
            <a:endParaRPr lang="cs-CZ" i="1" dirty="0"/>
          </a:p>
          <a:p>
            <a:endParaRPr lang="cs-CZ" i="1" dirty="0"/>
          </a:p>
          <a:p>
            <a:r>
              <a:rPr lang="cs-CZ" dirty="0"/>
              <a:t>Sestupná část: vývod žlučovodu a vývodu ze slinivky (emulgace tuků, lipázy)</a:t>
            </a:r>
          </a:p>
          <a:p>
            <a:r>
              <a:rPr lang="cs-CZ" dirty="0" err="1"/>
              <a:t>Fce</a:t>
            </a:r>
            <a:r>
              <a:rPr lang="cs-CZ" dirty="0"/>
              <a:t>: trávení a vstřebávání</a:t>
            </a:r>
          </a:p>
          <a:p>
            <a:endParaRPr lang="cs-CZ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120" r="31492" b="18001"/>
          <a:stretch>
            <a:fillRect/>
          </a:stretch>
        </p:blipFill>
        <p:spPr bwMode="auto">
          <a:xfrm>
            <a:off x="467544" y="404664"/>
            <a:ext cx="445220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Apparatus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digestorius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Digesce: trávení </a:t>
            </a:r>
          </a:p>
          <a:p>
            <a:pPr lvl="1"/>
            <a:r>
              <a:rPr lang="cs-CZ" dirty="0"/>
              <a:t>Mechanické a chemické</a:t>
            </a:r>
          </a:p>
          <a:p>
            <a:r>
              <a:rPr lang="cs-CZ" dirty="0"/>
              <a:t>Vstřebávání (voda, živiny)</a:t>
            </a:r>
          </a:p>
          <a:p>
            <a:r>
              <a:rPr lang="cs-CZ" dirty="0"/>
              <a:t>Odstraňovaní nepotřebných látek</a:t>
            </a:r>
          </a:p>
          <a:p>
            <a:endParaRPr lang="cs-CZ" dirty="0"/>
          </a:p>
          <a:p>
            <a:r>
              <a:rPr lang="cs-CZ" dirty="0"/>
              <a:t>Trávicí trubice a žlázy</a:t>
            </a:r>
          </a:p>
          <a:p>
            <a:pPr lvl="2"/>
            <a:r>
              <a:rPr lang="cs-CZ" dirty="0"/>
              <a:t>6,5-7 m</a:t>
            </a:r>
          </a:p>
          <a:p>
            <a:pPr lvl="2"/>
            <a:r>
              <a:rPr lang="cs-CZ" dirty="0"/>
              <a:t>24-72 h</a:t>
            </a:r>
          </a:p>
          <a:p>
            <a:pPr lvl="1"/>
            <a:r>
              <a:rPr lang="cs-CZ" dirty="0"/>
              <a:t>Dutina ústní, hltan, jícen, žaludek, tenké střevo, tlusté střevo, konečník</a:t>
            </a:r>
          </a:p>
          <a:p>
            <a:pPr lvl="1"/>
            <a:r>
              <a:rPr lang="cs-CZ" dirty="0"/>
              <a:t>Slinné žlázy, slinivka břišní, játra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3725" t="17240" r="32675" b="6321"/>
          <a:stretch>
            <a:fillRect/>
          </a:stretch>
        </p:blipFill>
        <p:spPr bwMode="auto">
          <a:xfrm>
            <a:off x="5004048" y="1340768"/>
            <a:ext cx="3600400" cy="511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Intestinum </a:t>
            </a:r>
            <a:r>
              <a:rPr lang="cs-CZ" dirty="0" err="1">
                <a:solidFill>
                  <a:srgbClr val="00B0F0"/>
                </a:solidFill>
              </a:rPr>
              <a:t>tenue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92500"/>
          </a:bodyPr>
          <a:lstStyle/>
          <a:p>
            <a:r>
              <a:rPr lang="cs-CZ" dirty="0"/>
              <a:t>Jejunum: lačník 2/5, více řas a klků, bohatěji prokrvené</a:t>
            </a:r>
          </a:p>
          <a:p>
            <a:r>
              <a:rPr lang="cs-CZ" dirty="0"/>
              <a:t>Ileum: kyčelník 3/5, více lymfatické tkáně</a:t>
            </a:r>
          </a:p>
          <a:p>
            <a:endParaRPr lang="cs-CZ" dirty="0"/>
          </a:p>
          <a:p>
            <a:r>
              <a:rPr lang="cs-CZ" dirty="0" err="1"/>
              <a:t>Folliculi</a:t>
            </a:r>
            <a:r>
              <a:rPr lang="cs-CZ" dirty="0"/>
              <a:t> </a:t>
            </a:r>
            <a:r>
              <a:rPr lang="cs-CZ" dirty="0" err="1"/>
              <a:t>lymphatici</a:t>
            </a:r>
            <a:r>
              <a:rPr lang="cs-CZ" dirty="0"/>
              <a:t> </a:t>
            </a:r>
            <a:r>
              <a:rPr lang="cs-CZ" dirty="0" err="1"/>
              <a:t>solitarii</a:t>
            </a:r>
            <a:r>
              <a:rPr lang="cs-CZ" dirty="0"/>
              <a:t>/</a:t>
            </a:r>
            <a:r>
              <a:rPr lang="cs-CZ" dirty="0" err="1"/>
              <a:t>agregati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209" t="50399" r="50917" b="15161"/>
          <a:stretch>
            <a:fillRect/>
          </a:stretch>
        </p:blipFill>
        <p:spPr bwMode="auto">
          <a:xfrm>
            <a:off x="4139952" y="1844824"/>
            <a:ext cx="473320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Intestinum </a:t>
            </a:r>
            <a:r>
              <a:rPr lang="cs-CZ" dirty="0" err="1">
                <a:solidFill>
                  <a:srgbClr val="00B0F0"/>
                </a:solidFill>
              </a:rPr>
              <a:t>crassum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Coecum</a:t>
            </a:r>
            <a:r>
              <a:rPr lang="cs-CZ" dirty="0"/>
              <a:t> + apendix </a:t>
            </a:r>
            <a:r>
              <a:rPr lang="cs-CZ" dirty="0" err="1"/>
              <a:t>vermiformis</a:t>
            </a:r>
            <a:r>
              <a:rPr lang="cs-CZ" dirty="0"/>
              <a:t>: slepé střevo v pravé jámě kyčelní, </a:t>
            </a:r>
            <a:r>
              <a:rPr lang="cs-CZ" dirty="0" err="1"/>
              <a:t>appendix</a:t>
            </a:r>
            <a:r>
              <a:rPr lang="cs-CZ" dirty="0"/>
              <a:t> – tonsila </a:t>
            </a:r>
            <a:r>
              <a:rPr lang="cs-CZ" dirty="0" err="1"/>
              <a:t>abdominalis</a:t>
            </a:r>
            <a:r>
              <a:rPr lang="cs-CZ" dirty="0"/>
              <a:t>, lymfatická tkáň, </a:t>
            </a:r>
          </a:p>
          <a:p>
            <a:r>
              <a:rPr lang="cs-CZ" dirty="0" err="1"/>
              <a:t>Colon</a:t>
            </a:r>
            <a:r>
              <a:rPr lang="cs-CZ" dirty="0"/>
              <a:t> : tračník</a:t>
            </a:r>
          </a:p>
          <a:p>
            <a:pPr lvl="1"/>
            <a:r>
              <a:rPr lang="cs-CZ" dirty="0" err="1"/>
              <a:t>Ascendens</a:t>
            </a:r>
            <a:endParaRPr lang="cs-CZ" dirty="0"/>
          </a:p>
          <a:p>
            <a:pPr lvl="1"/>
            <a:r>
              <a:rPr lang="cs-CZ" dirty="0" err="1"/>
              <a:t>Transversum</a:t>
            </a:r>
            <a:endParaRPr lang="cs-CZ" dirty="0"/>
          </a:p>
          <a:p>
            <a:pPr lvl="1"/>
            <a:r>
              <a:rPr lang="cs-CZ" dirty="0" err="1"/>
              <a:t>Descendens</a:t>
            </a:r>
            <a:endParaRPr lang="cs-CZ" dirty="0"/>
          </a:p>
          <a:p>
            <a:pPr lvl="1"/>
            <a:r>
              <a:rPr lang="cs-CZ" dirty="0" err="1"/>
              <a:t>Sigmoideum</a:t>
            </a:r>
            <a:endParaRPr lang="cs-CZ" dirty="0"/>
          </a:p>
          <a:p>
            <a:r>
              <a:rPr lang="cs-CZ" dirty="0" err="1"/>
              <a:t>Flexura</a:t>
            </a:r>
            <a:r>
              <a:rPr lang="cs-CZ" dirty="0"/>
              <a:t> coli </a:t>
            </a:r>
            <a:r>
              <a:rPr lang="cs-CZ" dirty="0" err="1"/>
              <a:t>dextra</a:t>
            </a:r>
            <a:r>
              <a:rPr lang="cs-CZ" dirty="0"/>
              <a:t> et </a:t>
            </a:r>
            <a:r>
              <a:rPr lang="cs-CZ" dirty="0" err="1"/>
              <a:t>sinistra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resorbce</a:t>
            </a:r>
            <a:r>
              <a:rPr lang="cs-CZ" dirty="0"/>
              <a:t> vody a elektrolytů</a:t>
            </a:r>
          </a:p>
          <a:p>
            <a:r>
              <a:rPr lang="cs-CZ" dirty="0"/>
              <a:t>1,5 m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32808" t="12280" r="32017" b="8761"/>
          <a:stretch>
            <a:fillRect/>
          </a:stretch>
        </p:blipFill>
        <p:spPr bwMode="auto">
          <a:xfrm>
            <a:off x="4067944" y="89248"/>
            <a:ext cx="4824536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33333" t="13120" r="30967" b="9601"/>
          <a:stretch>
            <a:fillRect/>
          </a:stretch>
        </p:blipFill>
        <p:spPr bwMode="auto">
          <a:xfrm>
            <a:off x="1763688" y="0"/>
            <a:ext cx="4968552" cy="672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Mesocolon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r>
              <a:rPr lang="cs-CZ" dirty="0"/>
              <a:t>Pobřišnice (peritoneum)</a:t>
            </a:r>
          </a:p>
          <a:p>
            <a:r>
              <a:rPr lang="cs-CZ" dirty="0"/>
              <a:t>Závěs k břišní stěně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933" t="49559" r="58267" b="31121"/>
          <a:stretch>
            <a:fillRect/>
          </a:stretch>
        </p:blipFill>
        <p:spPr bwMode="auto">
          <a:xfrm>
            <a:off x="4499992" y="1628800"/>
            <a:ext cx="400740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Intestinum </a:t>
            </a:r>
            <a:r>
              <a:rPr lang="cs-CZ" dirty="0" err="1"/>
              <a:t>crassum</a:t>
            </a:r>
            <a:r>
              <a:rPr lang="cs-CZ" dirty="0"/>
              <a:t>, tlusté střevo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r>
              <a:rPr lang="cs-CZ" dirty="0" err="1"/>
              <a:t>Haustra</a:t>
            </a:r>
            <a:r>
              <a:rPr lang="cs-CZ" dirty="0"/>
              <a:t>: výpuky, chybí klky</a:t>
            </a:r>
          </a:p>
          <a:p>
            <a:r>
              <a:rPr lang="cs-CZ" dirty="0" err="1"/>
              <a:t>Mikroflora</a:t>
            </a:r>
            <a:r>
              <a:rPr lang="cs-CZ" dirty="0"/>
              <a:t>: proteus, e. coli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3333" t="12280" r="31492" b="30601"/>
          <a:stretch>
            <a:fillRect/>
          </a:stretch>
        </p:blipFill>
        <p:spPr bwMode="auto">
          <a:xfrm>
            <a:off x="4319464" y="1268760"/>
            <a:ext cx="48245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/>
          <a:lstStyle/>
          <a:p>
            <a:r>
              <a:rPr lang="cs-CZ" dirty="0"/>
              <a:t>Konečník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Před kostí křížovou, 12 cm dlouhý, 4 cm široky, kromě defekace prázdný</a:t>
            </a:r>
          </a:p>
          <a:p>
            <a:endParaRPr lang="cs-CZ" dirty="0"/>
          </a:p>
          <a:p>
            <a:r>
              <a:rPr lang="cs-CZ" dirty="0" err="1"/>
              <a:t>Ampula</a:t>
            </a:r>
            <a:r>
              <a:rPr lang="cs-CZ" dirty="0"/>
              <a:t> </a:t>
            </a:r>
            <a:r>
              <a:rPr lang="cs-CZ" dirty="0" err="1"/>
              <a:t>recti</a:t>
            </a:r>
            <a:r>
              <a:rPr lang="cs-CZ" dirty="0"/>
              <a:t>: (konečníková baňka) – 3 příčné řasy, prostřední </a:t>
            </a:r>
            <a:r>
              <a:rPr lang="cs-CZ" dirty="0" err="1"/>
              <a:t>kolhrausova</a:t>
            </a:r>
            <a:r>
              <a:rPr lang="cs-CZ" dirty="0"/>
              <a:t>, cylindrický epitel</a:t>
            </a:r>
          </a:p>
          <a:p>
            <a:pPr lvl="2"/>
            <a:r>
              <a:rPr lang="cs-CZ" dirty="0" err="1"/>
              <a:t>Plicae</a:t>
            </a:r>
            <a:r>
              <a:rPr lang="cs-CZ" dirty="0"/>
              <a:t> </a:t>
            </a:r>
            <a:r>
              <a:rPr lang="cs-CZ" dirty="0" err="1"/>
              <a:t>horizontales</a:t>
            </a:r>
            <a:r>
              <a:rPr lang="cs-CZ" dirty="0"/>
              <a:t> </a:t>
            </a:r>
            <a:r>
              <a:rPr lang="cs-CZ" dirty="0" err="1"/>
              <a:t>transversae</a:t>
            </a:r>
            <a:endParaRPr lang="cs-CZ" dirty="0"/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analis</a:t>
            </a:r>
            <a:r>
              <a:rPr lang="cs-CZ" dirty="0"/>
              <a:t>: řitní kanál, podélné řasy, </a:t>
            </a:r>
            <a:r>
              <a:rPr lang="cs-CZ" dirty="0" err="1"/>
              <a:t>dlaždicovitý</a:t>
            </a:r>
            <a:r>
              <a:rPr lang="cs-CZ" dirty="0"/>
              <a:t> epitel, m. </a:t>
            </a:r>
            <a:r>
              <a:rPr lang="cs-CZ" dirty="0" err="1"/>
              <a:t>sphincter</a:t>
            </a:r>
            <a:r>
              <a:rPr lang="cs-CZ" dirty="0"/>
              <a:t> ani </a:t>
            </a:r>
            <a:r>
              <a:rPr lang="cs-CZ" dirty="0" err="1"/>
              <a:t>interius</a:t>
            </a:r>
            <a:r>
              <a:rPr lang="cs-CZ" dirty="0"/>
              <a:t> et </a:t>
            </a:r>
            <a:r>
              <a:rPr lang="cs-CZ" dirty="0" err="1"/>
              <a:t>tercius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ani </a:t>
            </a:r>
            <a:r>
              <a:rPr lang="cs-CZ" dirty="0" err="1"/>
              <a:t>externus</a:t>
            </a:r>
            <a:r>
              <a:rPr lang="cs-CZ" dirty="0"/>
              <a:t>: příčně pruhovaná svalovina</a:t>
            </a:r>
          </a:p>
          <a:p>
            <a:r>
              <a:rPr lang="cs-CZ" dirty="0" err="1"/>
              <a:t>Anus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120" r="30442" b="25561"/>
          <a:stretch>
            <a:fillRect/>
          </a:stretch>
        </p:blipFill>
        <p:spPr bwMode="auto">
          <a:xfrm>
            <a:off x="3989016" y="332656"/>
            <a:ext cx="51549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35958" t="13960" r="33333" b="20000"/>
          <a:stretch>
            <a:fillRect/>
          </a:stretch>
        </p:blipFill>
        <p:spPr bwMode="auto">
          <a:xfrm>
            <a:off x="2123728" y="211093"/>
            <a:ext cx="4752528" cy="638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090" t="13360" r="34090" b="27773"/>
          <a:stretch>
            <a:fillRect/>
          </a:stretch>
        </p:blipFill>
        <p:spPr bwMode="auto">
          <a:xfrm>
            <a:off x="3995936" y="534620"/>
            <a:ext cx="4840659" cy="55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57200" y="1052736"/>
            <a:ext cx="3888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/>
              <a:t>Mnohovrstevný dlaždicový nerohovatějící epitel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Resorpční epitel</a:t>
            </a:r>
          </a:p>
          <a:p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Tunica </a:t>
            </a:r>
            <a:r>
              <a:rPr lang="cs-CZ" sz="2400" dirty="0" err="1"/>
              <a:t>submucosa</a:t>
            </a:r>
            <a:r>
              <a:rPr lang="cs-CZ" sz="2400" dirty="0"/>
              <a:t>: podslizniční vazivo, lymfatická tkáň, nervové pleteně (</a:t>
            </a:r>
            <a:r>
              <a:rPr lang="cs-CZ" sz="2400" i="1" dirty="0"/>
              <a:t>plexus </a:t>
            </a:r>
            <a:r>
              <a:rPr lang="cs-CZ" sz="2400" i="1" dirty="0" err="1"/>
              <a:t>submucosus</a:t>
            </a:r>
            <a:r>
              <a:rPr lang="cs-CZ" sz="2400" i="1" dirty="0"/>
              <a:t> </a:t>
            </a:r>
            <a:r>
              <a:rPr lang="cs-CZ" sz="2400" i="1" dirty="0" err="1"/>
              <a:t>meissneri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Svalovina: tunica </a:t>
            </a:r>
            <a:r>
              <a:rPr lang="cs-CZ" sz="2400" dirty="0" err="1"/>
              <a:t>muscularis</a:t>
            </a:r>
            <a:r>
              <a:rPr lang="cs-CZ" sz="2400" dirty="0"/>
              <a:t>, nervová pleteň (</a:t>
            </a:r>
            <a:r>
              <a:rPr lang="cs-CZ" sz="2400" i="1" dirty="0"/>
              <a:t>plexus </a:t>
            </a:r>
            <a:r>
              <a:rPr lang="cs-CZ" sz="2400" i="1" dirty="0" err="1"/>
              <a:t>myentericus</a:t>
            </a:r>
            <a:r>
              <a:rPr lang="cs-CZ" sz="2400" i="1" dirty="0"/>
              <a:t> </a:t>
            </a:r>
            <a:r>
              <a:rPr lang="cs-CZ" sz="2400" i="1" dirty="0" err="1"/>
              <a:t>Auerbachi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Zevní vazivová vrstva: seróza, </a:t>
            </a:r>
            <a:r>
              <a:rPr lang="cs-CZ" sz="2400" dirty="0" err="1"/>
              <a:t>adventicie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Rty, labia </a:t>
            </a:r>
            <a:r>
              <a:rPr lang="cs-CZ" dirty="0" err="1">
                <a:solidFill>
                  <a:srgbClr val="00B0F0"/>
                </a:solidFill>
              </a:rPr>
              <a:t>oris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Frenulum</a:t>
            </a:r>
            <a:endParaRPr lang="cs-CZ" dirty="0"/>
          </a:p>
          <a:p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  <a:p>
            <a:r>
              <a:rPr lang="cs-CZ" dirty="0" err="1"/>
              <a:t>Philtrum</a:t>
            </a:r>
            <a:endParaRPr lang="cs-CZ" dirty="0"/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mentolabialis</a:t>
            </a:r>
            <a:endParaRPr lang="cs-CZ" dirty="0"/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nasolabialis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buccinator</a:t>
            </a:r>
            <a:endParaRPr lang="cs-CZ" dirty="0"/>
          </a:p>
          <a:p>
            <a:r>
              <a:rPr lang="cs-CZ" dirty="0"/>
              <a:t>Corpus </a:t>
            </a:r>
            <a:r>
              <a:rPr lang="cs-CZ" dirty="0" err="1"/>
              <a:t>adiposum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0759" t="34960" r="62992" b="31121"/>
          <a:stretch>
            <a:fillRect/>
          </a:stretch>
        </p:blipFill>
        <p:spPr bwMode="auto">
          <a:xfrm>
            <a:off x="4067944" y="1772816"/>
            <a:ext cx="472560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Cavitas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oris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090" t="11769" r="32101" b="5499"/>
          <a:stretch>
            <a:fillRect/>
          </a:stretch>
        </p:blipFill>
        <p:spPr bwMode="auto">
          <a:xfrm>
            <a:off x="4572000" y="1188279"/>
            <a:ext cx="3456384" cy="528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67544" y="1772816"/>
            <a:ext cx="41044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/>
              <a:t>Vestibulum </a:t>
            </a:r>
            <a:r>
              <a:rPr lang="cs-CZ" sz="2400" dirty="0" err="1"/>
              <a:t>oris</a:t>
            </a:r>
            <a:r>
              <a:rPr lang="cs-CZ" sz="2400" dirty="0"/>
              <a:t>: předsíň (</a:t>
            </a:r>
            <a:r>
              <a:rPr lang="cs-CZ" sz="2400" i="1" dirty="0"/>
              <a:t>tremata, </a:t>
            </a:r>
            <a:r>
              <a:rPr lang="cs-CZ" sz="2400" i="1" dirty="0" err="1"/>
              <a:t>trigonum</a:t>
            </a:r>
            <a:r>
              <a:rPr lang="cs-CZ" sz="2400" i="1" dirty="0"/>
              <a:t> </a:t>
            </a:r>
            <a:r>
              <a:rPr lang="cs-CZ" sz="2400" i="1" dirty="0" err="1"/>
              <a:t>retromolare</a:t>
            </a:r>
            <a:r>
              <a:rPr lang="cs-CZ" sz="24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Labium </a:t>
            </a:r>
            <a:r>
              <a:rPr lang="cs-CZ" sz="2400" dirty="0" err="1"/>
              <a:t>superius</a:t>
            </a:r>
            <a:r>
              <a:rPr lang="cs-CZ" sz="2400" dirty="0"/>
              <a:t>, </a:t>
            </a:r>
            <a:r>
              <a:rPr lang="cs-CZ" sz="2400" dirty="0" err="1"/>
              <a:t>inferius</a:t>
            </a:r>
            <a:r>
              <a:rPr lang="cs-CZ" sz="2400" dirty="0"/>
              <a:t>: horní a dolní ret (</a:t>
            </a:r>
            <a:r>
              <a:rPr lang="cs-CZ" sz="2400" i="1" dirty="0" err="1"/>
              <a:t>rima</a:t>
            </a:r>
            <a:r>
              <a:rPr lang="cs-CZ" sz="2400" i="1" dirty="0"/>
              <a:t> </a:t>
            </a:r>
            <a:r>
              <a:rPr lang="cs-CZ" sz="2400" i="1" dirty="0" err="1"/>
              <a:t>oris</a:t>
            </a:r>
            <a:r>
              <a:rPr lang="cs-CZ" sz="2400" i="1" dirty="0"/>
              <a:t>, </a:t>
            </a:r>
            <a:r>
              <a:rPr lang="cs-CZ" sz="2400" i="1" dirty="0" err="1"/>
              <a:t>frenulum</a:t>
            </a:r>
            <a:r>
              <a:rPr lang="cs-CZ" sz="2400" i="1" dirty="0"/>
              <a:t> labii</a:t>
            </a:r>
            <a:r>
              <a:rPr lang="cs-CZ" sz="24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err="1"/>
              <a:t>Buccae</a:t>
            </a:r>
            <a:r>
              <a:rPr lang="cs-CZ" sz="2400" dirty="0"/>
              <a:t>: tváře (</a:t>
            </a:r>
            <a:r>
              <a:rPr lang="cs-CZ" sz="2400" i="1" dirty="0" err="1"/>
              <a:t>glandulae</a:t>
            </a:r>
            <a:r>
              <a:rPr lang="cs-CZ" sz="2400" i="1" dirty="0"/>
              <a:t> </a:t>
            </a:r>
            <a:r>
              <a:rPr lang="cs-CZ" sz="2400" i="1" dirty="0" err="1"/>
              <a:t>buccales</a:t>
            </a:r>
            <a:r>
              <a:rPr lang="cs-CZ" sz="2400" i="1" dirty="0"/>
              <a:t>, corpus </a:t>
            </a:r>
            <a:r>
              <a:rPr lang="cs-CZ" sz="2400" i="1" dirty="0" err="1"/>
              <a:t>adiposum</a:t>
            </a:r>
            <a:r>
              <a:rPr lang="cs-CZ" sz="2400" i="1" dirty="0"/>
              <a:t> </a:t>
            </a:r>
            <a:r>
              <a:rPr lang="cs-CZ" sz="2400" i="1" dirty="0" err="1"/>
              <a:t>buccae</a:t>
            </a:r>
            <a:r>
              <a:rPr lang="cs-CZ" sz="2400" i="1" dirty="0"/>
              <a:t>, M2 </a:t>
            </a:r>
            <a:r>
              <a:rPr lang="cs-CZ" sz="2400" i="1" dirty="0" err="1"/>
              <a:t>glandula</a:t>
            </a:r>
            <a:r>
              <a:rPr lang="cs-CZ" sz="2400" i="1" dirty="0"/>
              <a:t> </a:t>
            </a:r>
            <a:r>
              <a:rPr lang="cs-CZ" sz="2400" i="1" dirty="0" err="1"/>
              <a:t>parotis</a:t>
            </a:r>
            <a:r>
              <a:rPr lang="cs-CZ" sz="24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err="1"/>
              <a:t>Cavitas</a:t>
            </a:r>
            <a:r>
              <a:rPr lang="cs-CZ" sz="2400" dirty="0"/>
              <a:t> </a:t>
            </a:r>
            <a:r>
              <a:rPr lang="cs-CZ" sz="2400" dirty="0" err="1"/>
              <a:t>oris</a:t>
            </a:r>
            <a:r>
              <a:rPr lang="cs-CZ" sz="2400" dirty="0"/>
              <a:t> propria (</a:t>
            </a:r>
            <a:r>
              <a:rPr lang="cs-CZ" sz="2400" i="1" dirty="0"/>
              <a:t>palatum </a:t>
            </a:r>
            <a:r>
              <a:rPr lang="cs-CZ" sz="2400" i="1" dirty="0" err="1"/>
              <a:t>durum</a:t>
            </a:r>
            <a:r>
              <a:rPr lang="cs-CZ" sz="2400" i="1" dirty="0"/>
              <a:t>, </a:t>
            </a:r>
            <a:r>
              <a:rPr lang="cs-CZ" sz="2400" i="1" dirty="0" err="1"/>
              <a:t>molle</a:t>
            </a:r>
            <a:r>
              <a:rPr lang="cs-CZ" sz="24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Tvrdé patro: horní čelist a patrová kost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Svaly měkkého patra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i="1" dirty="0"/>
              <a:t>M. </a:t>
            </a:r>
            <a:r>
              <a:rPr lang="cs-CZ" i="1" dirty="0" err="1"/>
              <a:t>levator</a:t>
            </a:r>
            <a:r>
              <a:rPr lang="cs-CZ" i="1" dirty="0"/>
              <a:t> </a:t>
            </a:r>
            <a:r>
              <a:rPr lang="cs-CZ" i="1" dirty="0" err="1"/>
              <a:t>veli</a:t>
            </a:r>
            <a:r>
              <a:rPr lang="cs-CZ" i="1" dirty="0"/>
              <a:t> </a:t>
            </a:r>
            <a:r>
              <a:rPr lang="cs-CZ" i="1" dirty="0" err="1"/>
              <a:t>palatini</a:t>
            </a:r>
            <a:endParaRPr lang="cs-CZ" i="1" dirty="0"/>
          </a:p>
          <a:p>
            <a:r>
              <a:rPr lang="cs-CZ" i="1" dirty="0"/>
              <a:t>M. tensor </a:t>
            </a:r>
            <a:r>
              <a:rPr lang="cs-CZ" i="1" dirty="0" err="1"/>
              <a:t>veli</a:t>
            </a:r>
            <a:r>
              <a:rPr lang="cs-CZ" i="1" dirty="0"/>
              <a:t> </a:t>
            </a:r>
            <a:r>
              <a:rPr lang="cs-CZ" i="1" dirty="0" err="1"/>
              <a:t>palatini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uvulae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palatoglossus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palatopharyngeus</a:t>
            </a:r>
            <a:endParaRPr lang="cs-CZ" i="1" dirty="0"/>
          </a:p>
          <a:p>
            <a:endParaRPr lang="cs-CZ" i="1" dirty="0"/>
          </a:p>
          <a:p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 – m. </a:t>
            </a:r>
            <a:r>
              <a:rPr lang="cs-CZ" dirty="0" err="1"/>
              <a:t>mylohyoideus</a:t>
            </a:r>
            <a:r>
              <a:rPr lang="cs-CZ" dirty="0"/>
              <a:t>, </a:t>
            </a:r>
            <a:r>
              <a:rPr lang="cs-CZ" dirty="0" err="1"/>
              <a:t>geniohyoideus</a:t>
            </a:r>
            <a:r>
              <a:rPr lang="cs-CZ" dirty="0"/>
              <a:t>, </a:t>
            </a:r>
            <a:r>
              <a:rPr lang="cs-CZ" dirty="0" err="1"/>
              <a:t>digastricus</a:t>
            </a:r>
            <a:endParaRPr lang="cs-CZ" dirty="0"/>
          </a:p>
          <a:p>
            <a:endParaRPr lang="cs-CZ" i="1" dirty="0"/>
          </a:p>
          <a:p>
            <a:endParaRPr lang="cs-CZ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Waldeyerův</a:t>
            </a:r>
            <a:r>
              <a:rPr lang="cs-CZ" dirty="0">
                <a:solidFill>
                  <a:srgbClr val="00B0F0"/>
                </a:solidFill>
              </a:rPr>
              <a:t> mízní okruh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Mandle:</a:t>
            </a:r>
          </a:p>
          <a:p>
            <a:r>
              <a:rPr lang="cs-CZ" dirty="0"/>
              <a:t>Tonsila </a:t>
            </a:r>
            <a:r>
              <a:rPr lang="cs-CZ" dirty="0" err="1"/>
              <a:t>palatina</a:t>
            </a:r>
            <a:r>
              <a:rPr lang="cs-CZ" dirty="0"/>
              <a:t>: patrová mandle</a:t>
            </a:r>
          </a:p>
          <a:p>
            <a:r>
              <a:rPr lang="cs-CZ" dirty="0"/>
              <a:t>T. </a:t>
            </a:r>
            <a:r>
              <a:rPr lang="cs-CZ" dirty="0" err="1"/>
              <a:t>pharyngis</a:t>
            </a:r>
            <a:r>
              <a:rPr lang="cs-CZ" dirty="0"/>
              <a:t>: nosní</a:t>
            </a:r>
          </a:p>
          <a:p>
            <a:r>
              <a:rPr lang="cs-CZ" dirty="0"/>
              <a:t>T. </a:t>
            </a:r>
            <a:r>
              <a:rPr lang="cs-CZ" dirty="0" err="1"/>
              <a:t>tubaria</a:t>
            </a:r>
            <a:r>
              <a:rPr lang="cs-CZ" dirty="0"/>
              <a:t>: při vyústění Eustachovy trubice</a:t>
            </a:r>
          </a:p>
          <a:p>
            <a:r>
              <a:rPr lang="cs-CZ" dirty="0"/>
              <a:t>T. </a:t>
            </a:r>
            <a:r>
              <a:rPr lang="cs-CZ" dirty="0" err="1"/>
              <a:t>lingualis</a:t>
            </a:r>
            <a:r>
              <a:rPr lang="cs-CZ" dirty="0"/>
              <a:t>: na kořeni jazyka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4775" t="13881" r="32675" b="23960"/>
          <a:stretch>
            <a:fillRect/>
          </a:stretch>
        </p:blipFill>
        <p:spPr bwMode="auto">
          <a:xfrm>
            <a:off x="4938120" y="1499692"/>
            <a:ext cx="3960440" cy="472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Stavba zubu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cs-CZ" dirty="0"/>
              <a:t>Sklovina (</a:t>
            </a:r>
            <a:r>
              <a:rPr lang="cs-CZ" i="1" dirty="0" err="1"/>
              <a:t>enamelum</a:t>
            </a:r>
            <a:r>
              <a:rPr lang="cs-CZ" dirty="0"/>
              <a:t>)</a:t>
            </a:r>
          </a:p>
          <a:p>
            <a:r>
              <a:rPr lang="cs-CZ" dirty="0"/>
              <a:t>Cement (</a:t>
            </a:r>
            <a:r>
              <a:rPr lang="cs-CZ" i="1" dirty="0" err="1"/>
              <a:t>cementum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Zubovina (</a:t>
            </a:r>
            <a:r>
              <a:rPr lang="cs-CZ" i="1" dirty="0"/>
              <a:t>dentin</a:t>
            </a:r>
            <a:r>
              <a:rPr lang="cs-CZ" dirty="0"/>
              <a:t>)</a:t>
            </a:r>
          </a:p>
          <a:p>
            <a:r>
              <a:rPr lang="cs-CZ" dirty="0"/>
              <a:t>Dřeň (</a:t>
            </a:r>
            <a:r>
              <a:rPr lang="cs-CZ" i="1" dirty="0"/>
              <a:t>pulpa </a:t>
            </a:r>
            <a:r>
              <a:rPr lang="cs-CZ" i="1" dirty="0" err="1"/>
              <a:t>dentis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Trojklaný nerv (V. </a:t>
            </a:r>
            <a:r>
              <a:rPr lang="cs-CZ" dirty="0" err="1"/>
              <a:t>hlaavový</a:t>
            </a:r>
            <a:r>
              <a:rPr lang="cs-CZ" dirty="0"/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120" r="34642" b="28081"/>
          <a:stretch>
            <a:fillRect/>
          </a:stretch>
        </p:blipFill>
        <p:spPr bwMode="auto">
          <a:xfrm>
            <a:off x="4644008" y="1273642"/>
            <a:ext cx="4062280" cy="481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1029</Words>
  <Application>Microsoft Office PowerPoint</Application>
  <PresentationFormat>Předvádění na obrazovce (4:3)</PresentationFormat>
  <Paragraphs>249</Paragraphs>
  <Slides>36</Slides>
  <Notes>31</Notes>
  <HiddenSlides>1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Calibri</vt:lpstr>
      <vt:lpstr>Motiv sady Office</vt:lpstr>
      <vt:lpstr>Trávicí soustava</vt:lpstr>
      <vt:lpstr>Sylabus jarní semestr</vt:lpstr>
      <vt:lpstr>Apparatus digestorius</vt:lpstr>
      <vt:lpstr>Prezentace aplikace PowerPoint</vt:lpstr>
      <vt:lpstr>Rty, labia oris</vt:lpstr>
      <vt:lpstr>Cavitas oris</vt:lpstr>
      <vt:lpstr>Svaly měkkého patra</vt:lpstr>
      <vt:lpstr>Waldeyerův mízní okruh</vt:lpstr>
      <vt:lpstr>Stavba zubu</vt:lpstr>
      <vt:lpstr>Dentogingivální uzávěr</vt:lpstr>
      <vt:lpstr>Prezentace aplikace PowerPoint</vt:lpstr>
      <vt:lpstr>Prezentace aplikace PowerPoint</vt:lpstr>
      <vt:lpstr>Skus</vt:lpstr>
      <vt:lpstr>Lingua, jazyk</vt:lpstr>
      <vt:lpstr>Prezentace aplikace PowerPoint</vt:lpstr>
      <vt:lpstr>Extraglosální svaly</vt:lpstr>
      <vt:lpstr>Slinné žlázy</vt:lpstr>
      <vt:lpstr>Prezentace aplikace PowerPoint</vt:lpstr>
      <vt:lpstr>Prezentace aplikace PowerPoint</vt:lpstr>
      <vt:lpstr>Prezentace aplikace PowerPoint</vt:lpstr>
      <vt:lpstr>Prezentace aplikace PowerPoint</vt:lpstr>
      <vt:lpstr>Jícen (oesophagus)</vt:lpstr>
      <vt:lpstr>Žaludek</vt:lpstr>
      <vt:lpstr>Žaludek, gaster</vt:lpstr>
      <vt:lpstr>Prezentace aplikace PowerPoint</vt:lpstr>
      <vt:lpstr>Prezentace aplikace PowerPoint</vt:lpstr>
      <vt:lpstr>Omentum minus et majus</vt:lpstr>
      <vt:lpstr>Tenké střevo</vt:lpstr>
      <vt:lpstr>Duodenum</vt:lpstr>
      <vt:lpstr>Intestinum tenue</vt:lpstr>
      <vt:lpstr>Intestinum crassum</vt:lpstr>
      <vt:lpstr>Prezentace aplikace PowerPoint</vt:lpstr>
      <vt:lpstr>Mesocolon</vt:lpstr>
      <vt:lpstr>Intestinum crassum, tlusté střevo</vt:lpstr>
      <vt:lpstr>Konečník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Trávicí soustava</dc:title>
  <dc:creator>Marta</dc:creator>
  <cp:lastModifiedBy>Marta Gimunová</cp:lastModifiedBy>
  <cp:revision>54</cp:revision>
  <dcterms:created xsi:type="dcterms:W3CDTF">2015-03-06T20:52:24Z</dcterms:created>
  <dcterms:modified xsi:type="dcterms:W3CDTF">2018-04-06T12:12:46Z</dcterms:modified>
</cp:coreProperties>
</file>