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89" r:id="rId4"/>
    <p:sldId id="258" r:id="rId5"/>
    <p:sldId id="288" r:id="rId6"/>
    <p:sldId id="290" r:id="rId7"/>
    <p:sldId id="259" r:id="rId8"/>
    <p:sldId id="260" r:id="rId9"/>
    <p:sldId id="261" r:id="rId10"/>
    <p:sldId id="294" r:id="rId11"/>
    <p:sldId id="262" r:id="rId12"/>
    <p:sldId id="291" r:id="rId13"/>
    <p:sldId id="292" r:id="rId14"/>
    <p:sldId id="263" r:id="rId15"/>
    <p:sldId id="295" r:id="rId16"/>
    <p:sldId id="264" r:id="rId17"/>
    <p:sldId id="265" r:id="rId18"/>
    <p:sldId id="293" r:id="rId19"/>
    <p:sldId id="266" r:id="rId20"/>
    <p:sldId id="267" r:id="rId21"/>
    <p:sldId id="272" r:id="rId22"/>
    <p:sldId id="270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67" autoAdjust="0"/>
  </p:normalViewPr>
  <p:slideViewPr>
    <p:cSldViewPr>
      <p:cViewPr varScale="1">
        <p:scale>
          <a:sx n="93" d="100"/>
          <a:sy n="93" d="100"/>
        </p:scale>
        <p:origin x="5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0B43C-8BD8-4E21-87E7-5D0034EAC877}" type="datetimeFigureOut">
              <a:rPr lang="cs-CZ" smtClean="0"/>
              <a:pPr/>
              <a:t>16.04.2018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B5E29-C3C1-4169-8C19-9F395E4FAB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B5E29-C3C1-4169-8C19-9F395E4FABA3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B5E29-C3C1-4169-8C19-9F395E4FABA3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Kalichy ledvinové- vývodné cesty, obemykají papily – area </a:t>
            </a:r>
            <a:r>
              <a:rPr lang="cs-CZ" dirty="0" err="1"/>
              <a:t>cribrosa</a:t>
            </a:r>
            <a:r>
              <a:rPr lang="cs-CZ" dirty="0"/>
              <a:t>, dírkovaná ploténka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B5E29-C3C1-4169-8C19-9F395E4FABA3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B5E29-C3C1-4169-8C19-9F395E4FABA3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B5E29-C3C1-4169-8C19-9F395E4FABA3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B5E29-C3C1-4169-8C19-9F395E4FABA3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B5E29-C3C1-4169-8C19-9F395E4FABA3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B5E29-C3C1-4169-8C19-9F395E4FABA3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B5E29-C3C1-4169-8C19-9F395E4FABA3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B5E29-C3C1-4169-8C19-9F395E4FABA3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B5E29-C3C1-4169-8C19-9F395E4FABA3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B5E29-C3C1-4169-8C19-9F395E4FABA3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B5E29-C3C1-4169-8C19-9F395E4FABA3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Při hlubokém vdechu ve</a:t>
            </a:r>
            <a:r>
              <a:rPr lang="cs-CZ" baseline="0" dirty="0"/>
              <a:t> stoje až 3 cm níže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B5E29-C3C1-4169-8C19-9F395E4FABA3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B5E29-C3C1-4169-8C19-9F395E4FABA3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B5E29-C3C1-4169-8C19-9F395E4FABA3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B5E29-C3C1-4169-8C19-9F395E4FABA3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B5E29-C3C1-4169-8C19-9F395E4FABA3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B5E29-C3C1-4169-8C19-9F395E4FABA3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B5E29-C3C1-4169-8C19-9F395E4FABA3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72F7-96B0-41C5-B352-91B8BCECCA41}" type="datetimeFigureOut">
              <a:rPr lang="cs-CZ" smtClean="0"/>
              <a:pPr/>
              <a:t>16.04.2018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42D7-EDE2-435F-9566-CB79E5181F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72F7-96B0-41C5-B352-91B8BCECCA41}" type="datetimeFigureOut">
              <a:rPr lang="cs-CZ" smtClean="0"/>
              <a:pPr/>
              <a:t>16.04.2018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42D7-EDE2-435F-9566-CB79E5181F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72F7-96B0-41C5-B352-91B8BCECCA41}" type="datetimeFigureOut">
              <a:rPr lang="cs-CZ" smtClean="0"/>
              <a:pPr/>
              <a:t>16.04.2018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42D7-EDE2-435F-9566-CB79E5181F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72F7-96B0-41C5-B352-91B8BCECCA41}" type="datetimeFigureOut">
              <a:rPr lang="cs-CZ" smtClean="0"/>
              <a:pPr/>
              <a:t>16.04.2018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42D7-EDE2-435F-9566-CB79E5181F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72F7-96B0-41C5-B352-91B8BCECCA41}" type="datetimeFigureOut">
              <a:rPr lang="cs-CZ" smtClean="0"/>
              <a:pPr/>
              <a:t>16.04.2018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42D7-EDE2-435F-9566-CB79E5181F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72F7-96B0-41C5-B352-91B8BCECCA41}" type="datetimeFigureOut">
              <a:rPr lang="cs-CZ" smtClean="0"/>
              <a:pPr/>
              <a:t>16.04.2018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42D7-EDE2-435F-9566-CB79E5181F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72F7-96B0-41C5-B352-91B8BCECCA41}" type="datetimeFigureOut">
              <a:rPr lang="cs-CZ" smtClean="0"/>
              <a:pPr/>
              <a:t>16.04.2018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42D7-EDE2-435F-9566-CB79E5181F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72F7-96B0-41C5-B352-91B8BCECCA41}" type="datetimeFigureOut">
              <a:rPr lang="cs-CZ" smtClean="0"/>
              <a:pPr/>
              <a:t>16.04.2018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42D7-EDE2-435F-9566-CB79E5181F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72F7-96B0-41C5-B352-91B8BCECCA41}" type="datetimeFigureOut">
              <a:rPr lang="cs-CZ" smtClean="0"/>
              <a:pPr/>
              <a:t>16.04.2018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42D7-EDE2-435F-9566-CB79E5181F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72F7-96B0-41C5-B352-91B8BCECCA41}" type="datetimeFigureOut">
              <a:rPr lang="cs-CZ" smtClean="0"/>
              <a:pPr/>
              <a:t>16.04.2018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42D7-EDE2-435F-9566-CB79E5181F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F72F7-96B0-41C5-B352-91B8BCECCA41}" type="datetimeFigureOut">
              <a:rPr lang="cs-CZ" smtClean="0"/>
              <a:pPr/>
              <a:t>16.04.2018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042D7-EDE2-435F-9566-CB79E5181F5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F72F7-96B0-41C5-B352-91B8BCECCA41}" type="datetimeFigureOut">
              <a:rPr lang="cs-CZ" smtClean="0"/>
              <a:pPr/>
              <a:t>16.04.2018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042D7-EDE2-435F-9566-CB79E5181F5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Vylučovací soustava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proximální stočený kanálek tubulus </a:t>
            </a:r>
            <a:r>
              <a:rPr lang="cs-CZ" dirty="0" err="1"/>
              <a:t>concortus</a:t>
            </a:r>
            <a:r>
              <a:rPr lang="cs-CZ" dirty="0"/>
              <a:t> </a:t>
            </a:r>
            <a:r>
              <a:rPr lang="cs-CZ" dirty="0" err="1"/>
              <a:t>proximalis</a:t>
            </a:r>
            <a:r>
              <a:rPr lang="cs-CZ" dirty="0"/>
              <a:t>, kůra</a:t>
            </a:r>
          </a:p>
          <a:p>
            <a:r>
              <a:rPr lang="cs-CZ" dirty="0"/>
              <a:t>Přechází do </a:t>
            </a:r>
            <a:r>
              <a:rPr lang="cs-CZ" dirty="0" err="1"/>
              <a:t>Henleovy</a:t>
            </a:r>
            <a:r>
              <a:rPr lang="cs-CZ" dirty="0"/>
              <a:t> kličky (</a:t>
            </a:r>
            <a:r>
              <a:rPr lang="cs-CZ" dirty="0" err="1"/>
              <a:t>ansa</a:t>
            </a:r>
            <a:r>
              <a:rPr lang="cs-CZ" dirty="0"/>
              <a:t> </a:t>
            </a:r>
            <a:r>
              <a:rPr lang="cs-CZ" dirty="0" err="1"/>
              <a:t>nefrica</a:t>
            </a:r>
            <a:r>
              <a:rPr lang="cs-CZ" dirty="0"/>
              <a:t>) </a:t>
            </a:r>
          </a:p>
          <a:p>
            <a:r>
              <a:rPr lang="cs-CZ" dirty="0"/>
              <a:t>Distální kanálek (t. </a:t>
            </a:r>
            <a:r>
              <a:rPr lang="cs-CZ" dirty="0" err="1"/>
              <a:t>concortus</a:t>
            </a:r>
            <a:r>
              <a:rPr lang="cs-CZ" dirty="0"/>
              <a:t> </a:t>
            </a:r>
            <a:r>
              <a:rPr lang="cs-CZ" dirty="0" err="1"/>
              <a:t>distalis</a:t>
            </a:r>
            <a:r>
              <a:rPr lang="cs-CZ" dirty="0"/>
              <a:t>) ústí do sběracích kanálků,</a:t>
            </a:r>
          </a:p>
          <a:p>
            <a:pPr lvl="1"/>
            <a:r>
              <a:rPr lang="cs-CZ" dirty="0"/>
              <a:t>zpětná resorpce tekutin sodíku, okyselení moči</a:t>
            </a:r>
          </a:p>
          <a:p>
            <a:r>
              <a:rPr lang="cs-CZ" dirty="0"/>
              <a:t>Sběrací kanálek (tubulus </a:t>
            </a:r>
            <a:r>
              <a:rPr lang="cs-CZ" dirty="0" err="1"/>
              <a:t>colligens</a:t>
            </a:r>
            <a:r>
              <a:rPr lang="cs-CZ" dirty="0"/>
              <a:t>) napojuje 5-10 nefronů</a:t>
            </a:r>
          </a:p>
          <a:p>
            <a:r>
              <a:rPr lang="cs-CZ" dirty="0"/>
              <a:t>sběrné vývody – </a:t>
            </a:r>
            <a:r>
              <a:rPr lang="cs-CZ" dirty="0" err="1"/>
              <a:t>ductus</a:t>
            </a:r>
            <a:r>
              <a:rPr lang="cs-CZ" dirty="0"/>
              <a:t> </a:t>
            </a:r>
            <a:r>
              <a:rPr lang="cs-CZ" dirty="0" err="1"/>
              <a:t>papilares</a:t>
            </a:r>
            <a:r>
              <a:rPr lang="cs-CZ" dirty="0"/>
              <a:t> pyramidami ke kalichům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34383" t="13481" r="33333" b="24360"/>
          <a:stretch>
            <a:fillRect/>
          </a:stretch>
        </p:blipFill>
        <p:spPr bwMode="auto">
          <a:xfrm>
            <a:off x="4932040" y="1590288"/>
            <a:ext cx="3888432" cy="467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34383" t="13120" r="31492" b="40680"/>
          <a:stretch>
            <a:fillRect/>
          </a:stretch>
        </p:blipFill>
        <p:spPr bwMode="auto">
          <a:xfrm>
            <a:off x="611559" y="271726"/>
            <a:ext cx="6880037" cy="582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16534" t="17320" r="20201" b="11600"/>
          <a:stretch>
            <a:fillRect/>
          </a:stretch>
        </p:blipFill>
        <p:spPr bwMode="auto">
          <a:xfrm>
            <a:off x="0" y="476672"/>
            <a:ext cx="8677472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 l="16534" t="17320" r="16792" b="7081"/>
          <a:stretch>
            <a:fillRect/>
          </a:stretch>
        </p:blipFill>
        <p:spPr bwMode="auto">
          <a:xfrm>
            <a:off x="-1016" y="377280"/>
            <a:ext cx="914501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Ledvinová pánvička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250704" cy="4525963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Ampulární: krátké široké kalichy, zaoblená objemná pánvička</a:t>
            </a:r>
          </a:p>
          <a:p>
            <a:r>
              <a:rPr lang="cs-CZ" dirty="0"/>
              <a:t>Dendritický – dlouhé kalichy, málo objemná pánvička (2-3ml)</a:t>
            </a:r>
          </a:p>
          <a:p>
            <a:r>
              <a:rPr lang="cs-CZ" dirty="0"/>
              <a:t>Uložena v ledvinové brance (hilum </a:t>
            </a:r>
            <a:r>
              <a:rPr lang="cs-CZ" dirty="0" err="1"/>
              <a:t>renale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34383" t="13481" r="33333" b="37800"/>
          <a:stretch>
            <a:fillRect/>
          </a:stretch>
        </p:blipFill>
        <p:spPr bwMode="auto">
          <a:xfrm>
            <a:off x="3851920" y="1772816"/>
            <a:ext cx="4968552" cy="464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F0"/>
                </a:solidFill>
              </a:rPr>
              <a:t>Stavba vývodných cest močových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Sliznice </a:t>
            </a:r>
            <a:r>
              <a:rPr lang="cs-CZ" i="1" dirty="0"/>
              <a:t>(tunica </a:t>
            </a:r>
            <a:r>
              <a:rPr lang="cs-CZ" i="1" dirty="0" err="1"/>
              <a:t>mucosa</a:t>
            </a:r>
            <a:r>
              <a:rPr lang="cs-CZ" i="1" dirty="0"/>
              <a:t>): </a:t>
            </a:r>
            <a:r>
              <a:rPr lang="cs-CZ" dirty="0"/>
              <a:t>mnohovrstevný přechodný epitel (1-3 vrstvý)</a:t>
            </a:r>
          </a:p>
          <a:p>
            <a:r>
              <a:rPr lang="cs-CZ" i="1" dirty="0" err="1"/>
              <a:t>Tunica</a:t>
            </a:r>
            <a:r>
              <a:rPr lang="cs-CZ" i="1" dirty="0"/>
              <a:t> </a:t>
            </a:r>
            <a:r>
              <a:rPr lang="cs-CZ" i="1" dirty="0" err="1"/>
              <a:t>muscularis</a:t>
            </a:r>
            <a:endParaRPr lang="cs-CZ" i="1" dirty="0"/>
          </a:p>
          <a:p>
            <a:r>
              <a:rPr lang="cs-CZ" i="1" dirty="0" err="1"/>
              <a:t>Tunica</a:t>
            </a:r>
            <a:r>
              <a:rPr lang="cs-CZ" i="1" dirty="0"/>
              <a:t> </a:t>
            </a:r>
            <a:r>
              <a:rPr lang="cs-CZ" i="1" dirty="0" err="1"/>
              <a:t>adventitia</a:t>
            </a:r>
            <a:r>
              <a:rPr lang="cs-CZ" i="1" dirty="0"/>
              <a:t> </a:t>
            </a:r>
            <a:r>
              <a:rPr lang="cs-CZ" dirty="0"/>
              <a:t>– kolagenní vazivo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Močovod, </a:t>
            </a:r>
            <a:r>
              <a:rPr lang="cs-CZ" dirty="0" err="1"/>
              <a:t>urether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25-30cm, 4-7 mm, </a:t>
            </a:r>
            <a:r>
              <a:rPr lang="cs-CZ" dirty="0" err="1"/>
              <a:t>retroperitoneální</a:t>
            </a:r>
            <a:r>
              <a:rPr lang="cs-CZ" dirty="0"/>
              <a:t> prostor</a:t>
            </a:r>
          </a:p>
          <a:p>
            <a:r>
              <a:rPr lang="cs-CZ" dirty="0"/>
              <a:t>Část břišní, pánevní a </a:t>
            </a:r>
            <a:r>
              <a:rPr lang="cs-CZ" dirty="0" err="1"/>
              <a:t>intramularis</a:t>
            </a:r>
            <a:r>
              <a:rPr lang="cs-CZ" dirty="0"/>
              <a:t> v moč. měchýři</a:t>
            </a:r>
          </a:p>
          <a:p>
            <a:r>
              <a:rPr lang="cs-CZ" dirty="0"/>
              <a:t>3 zúžení: </a:t>
            </a:r>
          </a:p>
          <a:p>
            <a:pPr lvl="1"/>
            <a:r>
              <a:rPr lang="cs-CZ" dirty="0"/>
              <a:t>místo odstupu z pánvičky</a:t>
            </a:r>
          </a:p>
          <a:p>
            <a:pPr lvl="1"/>
            <a:r>
              <a:rPr lang="cs-CZ" dirty="0"/>
              <a:t>Křížení kyčelní tepny – </a:t>
            </a:r>
            <a:r>
              <a:rPr lang="cs-CZ" dirty="0" err="1"/>
              <a:t>vasa</a:t>
            </a:r>
            <a:r>
              <a:rPr lang="cs-CZ" dirty="0"/>
              <a:t> </a:t>
            </a:r>
            <a:r>
              <a:rPr lang="cs-CZ" dirty="0" err="1"/>
              <a:t>iliaca</a:t>
            </a:r>
            <a:endParaRPr lang="cs-CZ" dirty="0"/>
          </a:p>
          <a:p>
            <a:pPr lvl="1"/>
            <a:r>
              <a:rPr lang="cs-CZ" dirty="0"/>
              <a:t>Vstup do moč </a:t>
            </a:r>
            <a:r>
              <a:rPr lang="cs-CZ" dirty="0" err="1"/>
              <a:t>měchýče</a:t>
            </a:r>
            <a:r>
              <a:rPr lang="cs-CZ" dirty="0"/>
              <a:t> </a:t>
            </a:r>
          </a:p>
          <a:p>
            <a:r>
              <a:rPr lang="cs-CZ" dirty="0"/>
              <a:t>Ústí : šikmo proráží jeho stěnu – slizniční záklopka – brání refluxu</a:t>
            </a:r>
          </a:p>
          <a:p>
            <a:endParaRPr lang="cs-CZ" dirty="0"/>
          </a:p>
          <a:p>
            <a:r>
              <a:rPr lang="cs-CZ" dirty="0" err="1"/>
              <a:t>Sliznice:nízké</a:t>
            </a:r>
            <a:r>
              <a:rPr lang="cs-CZ" dirty="0"/>
              <a:t> podélné řasy, mnohovrstevný přechodný epitel</a:t>
            </a:r>
          </a:p>
          <a:p>
            <a:r>
              <a:rPr lang="cs-CZ" dirty="0"/>
              <a:t>Svalovina vnitřní podélná, zevní cirkulární</a:t>
            </a:r>
          </a:p>
          <a:p>
            <a:r>
              <a:rPr lang="cs-CZ" dirty="0"/>
              <a:t>Řídké kolagenní vazivo – tunica </a:t>
            </a:r>
            <a:r>
              <a:rPr lang="cs-CZ" dirty="0" err="1"/>
              <a:t>adventitia</a:t>
            </a:r>
            <a:endParaRPr lang="cs-CZ" dirty="0"/>
          </a:p>
          <a:p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34383" t="13960" r="30967" b="23881"/>
          <a:stretch>
            <a:fillRect/>
          </a:stretch>
        </p:blipFill>
        <p:spPr bwMode="auto">
          <a:xfrm>
            <a:off x="4594592" y="1395628"/>
            <a:ext cx="4644008" cy="520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322712" cy="4525963"/>
          </a:xfrm>
        </p:spPr>
        <p:txBody>
          <a:bodyPr/>
          <a:lstStyle/>
          <a:p>
            <a:r>
              <a:rPr lang="cs-CZ" dirty="0"/>
              <a:t>Aktivní peristaltický pohyb moči</a:t>
            </a:r>
          </a:p>
          <a:p>
            <a:r>
              <a:rPr lang="cs-CZ" dirty="0"/>
              <a:t>10 -12 s/stah</a:t>
            </a:r>
          </a:p>
          <a:p>
            <a:r>
              <a:rPr lang="cs-CZ" dirty="0"/>
              <a:t>2-5ml </a:t>
            </a:r>
          </a:p>
          <a:p>
            <a:r>
              <a:rPr lang="cs-CZ" dirty="0"/>
              <a:t>trvalý odtok moči z ledviny</a:t>
            </a:r>
          </a:p>
          <a:p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37008" t="13960" r="36742" b="33961"/>
          <a:stretch>
            <a:fillRect/>
          </a:stretch>
        </p:blipFill>
        <p:spPr bwMode="auto">
          <a:xfrm>
            <a:off x="3904496" y="35560"/>
            <a:ext cx="5377372" cy="666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F0"/>
                </a:solidFill>
              </a:rPr>
              <a:t>Močový měchýř (</a:t>
            </a:r>
            <a:r>
              <a:rPr lang="cs-CZ" i="1" dirty="0" err="1">
                <a:solidFill>
                  <a:srgbClr val="00B0F0"/>
                </a:solidFill>
              </a:rPr>
              <a:t>vesica</a:t>
            </a:r>
            <a:r>
              <a:rPr lang="cs-CZ" i="1" dirty="0">
                <a:solidFill>
                  <a:srgbClr val="00B0F0"/>
                </a:solidFill>
              </a:rPr>
              <a:t> </a:t>
            </a:r>
            <a:r>
              <a:rPr lang="cs-CZ" i="1" dirty="0" err="1">
                <a:solidFill>
                  <a:srgbClr val="00B0F0"/>
                </a:solidFill>
              </a:rPr>
              <a:t>urinaria</a:t>
            </a:r>
            <a:r>
              <a:rPr lang="cs-CZ" dirty="0">
                <a:solidFill>
                  <a:srgbClr val="00B0F0"/>
                </a:solidFill>
              </a:rPr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4525963"/>
          </a:xfrm>
        </p:spPr>
        <p:txBody>
          <a:bodyPr>
            <a:normAutofit fontScale="47500" lnSpcReduction="20000"/>
          </a:bodyPr>
          <a:lstStyle/>
          <a:p>
            <a:r>
              <a:rPr lang="cs-CZ" dirty="0"/>
              <a:t>Fundus </a:t>
            </a:r>
            <a:r>
              <a:rPr lang="cs-CZ" dirty="0" err="1"/>
              <a:t>vesicae</a:t>
            </a:r>
            <a:endParaRPr lang="cs-CZ" dirty="0"/>
          </a:p>
          <a:p>
            <a:r>
              <a:rPr lang="cs-CZ" dirty="0"/>
              <a:t>Corpus </a:t>
            </a:r>
            <a:r>
              <a:rPr lang="cs-CZ" dirty="0" err="1"/>
              <a:t>vesicae</a:t>
            </a:r>
            <a:endParaRPr lang="cs-CZ" dirty="0"/>
          </a:p>
          <a:p>
            <a:r>
              <a:rPr lang="cs-CZ" dirty="0"/>
              <a:t>Apex </a:t>
            </a:r>
            <a:r>
              <a:rPr lang="cs-CZ" dirty="0" err="1"/>
              <a:t>vesicae</a:t>
            </a:r>
            <a:r>
              <a:rPr lang="cs-CZ" dirty="0"/>
              <a:t> lig. </a:t>
            </a:r>
            <a:r>
              <a:rPr lang="cs-CZ" dirty="0" err="1"/>
              <a:t>umbilicale</a:t>
            </a:r>
            <a:r>
              <a:rPr lang="cs-CZ" dirty="0"/>
              <a:t> </a:t>
            </a:r>
            <a:r>
              <a:rPr lang="cs-CZ" dirty="0" err="1"/>
              <a:t>medianum</a:t>
            </a:r>
            <a:endParaRPr lang="cs-CZ" dirty="0"/>
          </a:p>
          <a:p>
            <a:endParaRPr lang="cs-CZ" dirty="0"/>
          </a:p>
          <a:p>
            <a:r>
              <a:rPr lang="cs-CZ" dirty="0"/>
              <a:t>Mikce</a:t>
            </a:r>
          </a:p>
          <a:p>
            <a:r>
              <a:rPr lang="cs-CZ" dirty="0"/>
              <a:t>Rezervoár na moč – 500 – 700 ml, 200-300 pocit nucení</a:t>
            </a:r>
          </a:p>
          <a:p>
            <a:endParaRPr lang="cs-CZ" dirty="0"/>
          </a:p>
          <a:p>
            <a:r>
              <a:rPr lang="cs-CZ" dirty="0"/>
              <a:t>Sakrální mícha – centrum mikce (segmenty S1-S4) reflexní vyprázdnění měchýře, ústředí v mozkové kůře – volní kontrola – 3 roky – změny v napětí stěny a svěračů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Prázdný nepřesahuje stydkou sponu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 l="46192" t="33280" r="17842" b="7081"/>
          <a:stretch>
            <a:fillRect/>
          </a:stretch>
        </p:blipFill>
        <p:spPr bwMode="auto">
          <a:xfrm>
            <a:off x="3779912" y="1556792"/>
            <a:ext cx="493305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34383" t="13120" r="33333" b="31441"/>
          <a:stretch>
            <a:fillRect/>
          </a:stretch>
        </p:blipFill>
        <p:spPr bwMode="auto">
          <a:xfrm>
            <a:off x="2123728" y="383554"/>
            <a:ext cx="5652120" cy="606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>
                <a:solidFill>
                  <a:srgbClr val="00B0F0"/>
                </a:solidFill>
              </a:rPr>
              <a:t>Organa </a:t>
            </a:r>
            <a:r>
              <a:rPr lang="cs-CZ" i="1" dirty="0" err="1">
                <a:solidFill>
                  <a:srgbClr val="00B0F0"/>
                </a:solidFill>
              </a:rPr>
              <a:t>urinaria</a:t>
            </a:r>
            <a:endParaRPr lang="cs-CZ" i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67944" y="1600200"/>
            <a:ext cx="4618856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Homeostáza: metabolity dusíku (močovina)</a:t>
            </a:r>
          </a:p>
          <a:p>
            <a:r>
              <a:rPr lang="cs-CZ" dirty="0"/>
              <a:t>Primárně exkreční orgány</a:t>
            </a:r>
          </a:p>
          <a:p>
            <a:r>
              <a:rPr lang="cs-CZ" dirty="0"/>
              <a:t>Sekundárně exkreční orgány</a:t>
            </a:r>
          </a:p>
          <a:p>
            <a:pPr lvl="1"/>
            <a:r>
              <a:rPr lang="cs-CZ" dirty="0"/>
              <a:t>Dýchací, trávicí soustava, kůže</a:t>
            </a:r>
          </a:p>
          <a:p>
            <a:r>
              <a:rPr lang="cs-CZ" dirty="0"/>
              <a:t>Ledviny produkce 90% erytropoetinu – krvetvorba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4908" t="19840" r="35692" b="12121"/>
          <a:stretch>
            <a:fillRect/>
          </a:stretch>
        </p:blipFill>
        <p:spPr bwMode="auto">
          <a:xfrm>
            <a:off x="827584" y="1700808"/>
            <a:ext cx="3103456" cy="448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4525963"/>
          </a:xfrm>
        </p:spPr>
        <p:txBody>
          <a:bodyPr>
            <a:normAutofit/>
          </a:bodyPr>
          <a:lstStyle/>
          <a:p>
            <a:r>
              <a:rPr lang="cs-CZ" dirty="0"/>
              <a:t>Cirkulární – svěrač přechází i na trubici močovou m. </a:t>
            </a:r>
            <a:r>
              <a:rPr lang="cs-CZ" dirty="0" err="1"/>
              <a:t>sphincter</a:t>
            </a:r>
            <a:r>
              <a:rPr lang="cs-CZ" dirty="0"/>
              <a:t> </a:t>
            </a:r>
            <a:r>
              <a:rPr lang="cs-CZ" dirty="0" err="1"/>
              <a:t>vesicae</a:t>
            </a:r>
            <a:r>
              <a:rPr lang="cs-CZ" dirty="0"/>
              <a:t> et </a:t>
            </a:r>
            <a:r>
              <a:rPr lang="cs-CZ" dirty="0" err="1"/>
              <a:t>urethrae</a:t>
            </a:r>
            <a:r>
              <a:rPr lang="cs-CZ" dirty="0"/>
              <a:t> </a:t>
            </a:r>
            <a:r>
              <a:rPr lang="cs-CZ" dirty="0" err="1"/>
              <a:t>internus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l="33333" t="13120" r="32017" b="39000"/>
          <a:stretch>
            <a:fillRect/>
          </a:stretch>
        </p:blipFill>
        <p:spPr bwMode="auto">
          <a:xfrm>
            <a:off x="3563888" y="1629152"/>
            <a:ext cx="5002661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Močová trubice, </a:t>
            </a:r>
            <a:r>
              <a:rPr lang="cs-CZ" dirty="0" err="1"/>
              <a:t>urethra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3-4 cm, 6 mm</a:t>
            </a:r>
          </a:p>
          <a:p>
            <a:r>
              <a:rPr lang="cs-CZ" dirty="0"/>
              <a:t>kratší a širší oproti mužské</a:t>
            </a:r>
          </a:p>
          <a:p>
            <a:r>
              <a:rPr lang="cs-CZ" dirty="0"/>
              <a:t>v předním rohu </a:t>
            </a:r>
            <a:r>
              <a:rPr lang="cs-CZ" dirty="0" err="1"/>
              <a:t>trigonum</a:t>
            </a:r>
            <a:r>
              <a:rPr lang="cs-CZ" dirty="0"/>
              <a:t> </a:t>
            </a:r>
            <a:r>
              <a:rPr lang="cs-CZ" dirty="0" err="1"/>
              <a:t>vesica</a:t>
            </a:r>
            <a:r>
              <a:rPr lang="cs-CZ" dirty="0"/>
              <a:t>: ostium </a:t>
            </a:r>
            <a:r>
              <a:rPr lang="cs-CZ" dirty="0" err="1"/>
              <a:t>urethrae</a:t>
            </a:r>
            <a:r>
              <a:rPr lang="cs-CZ" dirty="0"/>
              <a:t> </a:t>
            </a:r>
            <a:r>
              <a:rPr lang="cs-CZ" dirty="0" err="1"/>
              <a:t>internum</a:t>
            </a:r>
            <a:endParaRPr lang="cs-CZ" dirty="0"/>
          </a:p>
          <a:p>
            <a:r>
              <a:rPr lang="cs-CZ" dirty="0"/>
              <a:t>ostium </a:t>
            </a:r>
            <a:r>
              <a:rPr lang="cs-CZ" dirty="0" err="1"/>
              <a:t>urethre</a:t>
            </a:r>
            <a:r>
              <a:rPr lang="cs-CZ" dirty="0"/>
              <a:t> </a:t>
            </a:r>
            <a:r>
              <a:rPr lang="cs-CZ" dirty="0" err="1"/>
              <a:t>externum</a:t>
            </a:r>
            <a:r>
              <a:rPr lang="cs-CZ" dirty="0"/>
              <a:t> – papila </a:t>
            </a:r>
            <a:r>
              <a:rPr lang="cs-CZ" dirty="0" err="1"/>
              <a:t>urethralis</a:t>
            </a:r>
            <a:r>
              <a:rPr lang="cs-CZ" dirty="0"/>
              <a:t> mezi malými stydkými pysky před vchodem poševním – vestibulum </a:t>
            </a:r>
            <a:r>
              <a:rPr lang="cs-CZ" dirty="0" err="1"/>
              <a:t>vaginae</a:t>
            </a:r>
            <a:endParaRPr lang="cs-CZ" dirty="0"/>
          </a:p>
          <a:p>
            <a:endParaRPr lang="cs-CZ" dirty="0"/>
          </a:p>
          <a:p>
            <a:r>
              <a:rPr lang="cs-CZ" dirty="0"/>
              <a:t>Svalovina –m. </a:t>
            </a:r>
            <a:r>
              <a:rPr lang="cs-CZ" dirty="0" err="1"/>
              <a:t>sphincter</a:t>
            </a:r>
            <a:r>
              <a:rPr lang="cs-CZ" dirty="0"/>
              <a:t> </a:t>
            </a:r>
            <a:r>
              <a:rPr lang="cs-CZ" dirty="0" err="1"/>
              <a:t>urethrae</a:t>
            </a:r>
            <a:r>
              <a:rPr lang="cs-CZ" dirty="0"/>
              <a:t> </a:t>
            </a:r>
            <a:r>
              <a:rPr lang="cs-CZ" dirty="0" err="1"/>
              <a:t>externus</a:t>
            </a:r>
            <a:r>
              <a:rPr lang="cs-CZ" dirty="0"/>
              <a:t> (snopce i ze dna pánevního)</a:t>
            </a:r>
          </a:p>
          <a:p>
            <a:endParaRPr lang="cs-CZ" dirty="0"/>
          </a:p>
          <a:p>
            <a:r>
              <a:rPr lang="cs-CZ" dirty="0"/>
              <a:t>Fixace k přední stěně pochvy a stydké kosti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32283" t="13120" r="31492" b="9601"/>
          <a:stretch>
            <a:fillRect/>
          </a:stretch>
        </p:blipFill>
        <p:spPr bwMode="auto">
          <a:xfrm>
            <a:off x="5148064" y="1556792"/>
            <a:ext cx="388843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 l="34383" t="13120" r="30967" b="7081"/>
          <a:stretch>
            <a:fillRect/>
          </a:stretch>
        </p:blipFill>
        <p:spPr bwMode="auto">
          <a:xfrm>
            <a:off x="1619672" y="0"/>
            <a:ext cx="4752528" cy="68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F0"/>
                </a:solidFill>
              </a:rPr>
              <a:t>Ledvina (</a:t>
            </a:r>
            <a:r>
              <a:rPr lang="cs-CZ" i="1" dirty="0" err="1">
                <a:solidFill>
                  <a:srgbClr val="00B0F0"/>
                </a:solidFill>
              </a:rPr>
              <a:t>Ren</a:t>
            </a:r>
            <a:r>
              <a:rPr lang="cs-CZ" dirty="0">
                <a:solidFill>
                  <a:srgbClr val="00B0F0"/>
                </a:solidFill>
              </a:rPr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 fontScale="92500" lnSpcReduction="20000"/>
          </a:bodyPr>
          <a:lstStyle/>
          <a:p>
            <a:r>
              <a:rPr lang="cs-CZ" i="1" dirty="0"/>
              <a:t>Facies anterior, </a:t>
            </a:r>
            <a:r>
              <a:rPr lang="cs-CZ" i="1" dirty="0" err="1"/>
              <a:t>posterior</a:t>
            </a:r>
            <a:endParaRPr lang="cs-CZ" i="1" dirty="0"/>
          </a:p>
          <a:p>
            <a:r>
              <a:rPr lang="cs-CZ" i="1" dirty="0" err="1"/>
              <a:t>Extremitas</a:t>
            </a:r>
            <a:r>
              <a:rPr lang="cs-CZ" i="1" dirty="0"/>
              <a:t> superior, </a:t>
            </a:r>
            <a:r>
              <a:rPr lang="cs-CZ" i="1" dirty="0" err="1"/>
              <a:t>inferior</a:t>
            </a:r>
            <a:endParaRPr lang="cs-CZ" i="1" dirty="0"/>
          </a:p>
          <a:p>
            <a:r>
              <a:rPr lang="cs-CZ" i="1" dirty="0" err="1"/>
              <a:t>Margo</a:t>
            </a:r>
            <a:r>
              <a:rPr lang="cs-CZ" i="1" dirty="0"/>
              <a:t> </a:t>
            </a:r>
            <a:r>
              <a:rPr lang="cs-CZ" i="1" dirty="0" err="1"/>
              <a:t>lateralis</a:t>
            </a:r>
            <a:r>
              <a:rPr lang="cs-CZ" i="1" dirty="0"/>
              <a:t>, </a:t>
            </a:r>
            <a:r>
              <a:rPr lang="cs-CZ" i="1" dirty="0" err="1"/>
              <a:t>medialis</a:t>
            </a:r>
            <a:endParaRPr lang="cs-CZ" i="1" dirty="0"/>
          </a:p>
          <a:p>
            <a:r>
              <a:rPr lang="cs-CZ" i="1" dirty="0"/>
              <a:t>Hilum </a:t>
            </a:r>
            <a:r>
              <a:rPr lang="cs-CZ" i="1" dirty="0" err="1"/>
              <a:t>renale</a:t>
            </a:r>
            <a:r>
              <a:rPr lang="cs-CZ" i="1" dirty="0"/>
              <a:t> (L1): </a:t>
            </a:r>
            <a:r>
              <a:rPr lang="cs-CZ" dirty="0"/>
              <a:t>branka</a:t>
            </a:r>
            <a:endParaRPr lang="cs-CZ" i="1" dirty="0"/>
          </a:p>
          <a:p>
            <a:r>
              <a:rPr lang="cs-CZ" dirty="0"/>
              <a:t>Pravá ledvina </a:t>
            </a:r>
            <a:r>
              <a:rPr lang="cs-CZ" dirty="0" err="1"/>
              <a:t>míže</a:t>
            </a:r>
            <a:r>
              <a:rPr lang="cs-CZ" dirty="0"/>
              <a:t> než levá</a:t>
            </a:r>
          </a:p>
          <a:p>
            <a:endParaRPr lang="cs-CZ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 l="44883" t="28240" r="18367" b="9601"/>
          <a:stretch>
            <a:fillRect/>
          </a:stretch>
        </p:blipFill>
        <p:spPr bwMode="auto">
          <a:xfrm>
            <a:off x="4499992" y="1556792"/>
            <a:ext cx="4427984" cy="468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4908" t="13120" r="33333" b="14641"/>
          <a:stretch>
            <a:fillRect/>
          </a:stretch>
        </p:blipFill>
        <p:spPr bwMode="auto">
          <a:xfrm>
            <a:off x="2627784" y="188640"/>
            <a:ext cx="435597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6534" t="19000" r="21517" b="8761"/>
          <a:stretch>
            <a:fillRect/>
          </a:stretch>
        </p:blipFill>
        <p:spPr bwMode="auto">
          <a:xfrm>
            <a:off x="0" y="665312"/>
            <a:ext cx="849694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2674640" cy="4525963"/>
          </a:xfrm>
        </p:spPr>
        <p:txBody>
          <a:bodyPr/>
          <a:lstStyle/>
          <a:p>
            <a:r>
              <a:rPr lang="cs-CZ" dirty="0" err="1"/>
              <a:t>Glandulae</a:t>
            </a:r>
            <a:r>
              <a:rPr lang="cs-CZ" dirty="0"/>
              <a:t> </a:t>
            </a:r>
            <a:r>
              <a:rPr lang="cs-CZ" dirty="0" err="1"/>
              <a:t>suprarenales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(nadledviny)</a:t>
            </a:r>
          </a:p>
          <a:p>
            <a:r>
              <a:rPr lang="cs-CZ" dirty="0"/>
              <a:t>Vazivové a tukové pouzdro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 l="18634" t="17320" r="19417" b="10441"/>
          <a:stretch>
            <a:fillRect/>
          </a:stretch>
        </p:blipFill>
        <p:spPr bwMode="auto">
          <a:xfrm>
            <a:off x="3347864" y="1417638"/>
            <a:ext cx="5611599" cy="40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cs-CZ" dirty="0"/>
              <a:t>Ren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/>
          <a:lstStyle/>
          <a:p>
            <a:r>
              <a:rPr lang="cs-CZ" dirty="0" err="1"/>
              <a:t>Cortex</a:t>
            </a:r>
            <a:r>
              <a:rPr lang="cs-CZ" dirty="0"/>
              <a:t> </a:t>
            </a:r>
            <a:r>
              <a:rPr lang="cs-CZ" dirty="0" err="1"/>
              <a:t>renalis</a:t>
            </a:r>
            <a:r>
              <a:rPr lang="cs-CZ" dirty="0"/>
              <a:t>: zrnitá, </a:t>
            </a:r>
            <a:r>
              <a:rPr lang="cs-CZ" dirty="0" err="1"/>
              <a:t>Malpigiho</a:t>
            </a:r>
            <a:r>
              <a:rPr lang="cs-CZ" dirty="0"/>
              <a:t> tělíska</a:t>
            </a:r>
          </a:p>
          <a:p>
            <a:r>
              <a:rPr lang="cs-CZ" dirty="0" err="1"/>
              <a:t>Medulla</a:t>
            </a:r>
            <a:r>
              <a:rPr lang="cs-CZ" dirty="0"/>
              <a:t> </a:t>
            </a:r>
            <a:r>
              <a:rPr lang="cs-CZ" dirty="0" err="1"/>
              <a:t>renalis</a:t>
            </a:r>
            <a:r>
              <a:rPr lang="cs-CZ" dirty="0"/>
              <a:t>: 15-18 pyramid, bází ke kůře, odvodné kanálky ke kalichům</a:t>
            </a:r>
          </a:p>
          <a:p>
            <a:r>
              <a:rPr lang="cs-CZ" dirty="0"/>
              <a:t>Ledvinová pánvička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34383" t="13960" r="33333" b="20000"/>
          <a:stretch>
            <a:fillRect/>
          </a:stretch>
        </p:blipFill>
        <p:spPr bwMode="auto">
          <a:xfrm>
            <a:off x="4283968" y="404664"/>
            <a:ext cx="4427984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Funkční a stavební jednotka ledvin </a:t>
            </a:r>
          </a:p>
          <a:p>
            <a:r>
              <a:rPr lang="cs-CZ" dirty="0"/>
              <a:t>1-4miliony</a:t>
            </a:r>
          </a:p>
          <a:p>
            <a:endParaRPr lang="cs-CZ" dirty="0"/>
          </a:p>
          <a:p>
            <a:r>
              <a:rPr lang="cs-CZ" dirty="0" err="1"/>
              <a:t>Fce</a:t>
            </a:r>
            <a:r>
              <a:rPr lang="cs-CZ" dirty="0"/>
              <a:t>: </a:t>
            </a:r>
          </a:p>
          <a:p>
            <a:pPr lvl="1"/>
            <a:r>
              <a:rPr lang="cs-CZ" dirty="0"/>
              <a:t>glomerulární filtrace primární moči</a:t>
            </a:r>
          </a:p>
          <a:p>
            <a:pPr lvl="1"/>
            <a:r>
              <a:rPr lang="cs-CZ" dirty="0"/>
              <a:t> selektivní resorpce látek a vody v proximálních tubulech</a:t>
            </a:r>
          </a:p>
          <a:p>
            <a:pPr lvl="1"/>
            <a:r>
              <a:rPr lang="cs-CZ" dirty="0"/>
              <a:t>sekrece látek  a iontů do moči ve stočených kanálcích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4383" t="13481" r="33333" b="24360"/>
          <a:stretch>
            <a:fillRect/>
          </a:stretch>
        </p:blipFill>
        <p:spPr bwMode="auto">
          <a:xfrm>
            <a:off x="4283968" y="178569"/>
            <a:ext cx="4968552" cy="597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Kůra</a:t>
            </a:r>
          </a:p>
          <a:p>
            <a:r>
              <a:rPr lang="cs-CZ" dirty="0"/>
              <a:t>kapilární klubíčko – glomerulus, dvojité </a:t>
            </a:r>
            <a:r>
              <a:rPr lang="cs-CZ" dirty="0" err="1"/>
              <a:t>bowmanovo</a:t>
            </a:r>
            <a:r>
              <a:rPr lang="cs-CZ" dirty="0"/>
              <a:t> pouzdro (</a:t>
            </a:r>
            <a:r>
              <a:rPr lang="cs-CZ" dirty="0" err="1"/>
              <a:t>capsula</a:t>
            </a:r>
            <a:r>
              <a:rPr lang="cs-CZ" dirty="0"/>
              <a:t> </a:t>
            </a:r>
            <a:r>
              <a:rPr lang="cs-CZ" dirty="0" err="1"/>
              <a:t>glomerularis</a:t>
            </a:r>
            <a:r>
              <a:rPr lang="cs-CZ" dirty="0"/>
              <a:t>)</a:t>
            </a:r>
          </a:p>
          <a:p>
            <a:r>
              <a:rPr lang="cs-CZ" dirty="0"/>
              <a:t>15-200 l denně primární moč</a:t>
            </a:r>
          </a:p>
          <a:p>
            <a:r>
              <a:rPr lang="cs-CZ" dirty="0"/>
              <a:t>přívodná tepénka </a:t>
            </a:r>
            <a:r>
              <a:rPr lang="cs-CZ" dirty="0" err="1"/>
              <a:t>vas</a:t>
            </a:r>
            <a:r>
              <a:rPr lang="cs-CZ" dirty="0"/>
              <a:t> </a:t>
            </a:r>
            <a:r>
              <a:rPr lang="cs-CZ" dirty="0" err="1"/>
              <a:t>afferens</a:t>
            </a:r>
            <a:r>
              <a:rPr lang="cs-CZ" dirty="0"/>
              <a:t>, odvodná: </a:t>
            </a:r>
            <a:r>
              <a:rPr lang="cs-CZ" dirty="0" err="1"/>
              <a:t>vas</a:t>
            </a:r>
            <a:r>
              <a:rPr lang="cs-CZ" dirty="0"/>
              <a:t> </a:t>
            </a:r>
            <a:r>
              <a:rPr lang="cs-CZ" dirty="0" err="1"/>
              <a:t>efferens</a:t>
            </a:r>
            <a:r>
              <a:rPr lang="cs-CZ" dirty="0"/>
              <a:t> </a:t>
            </a:r>
          </a:p>
          <a:p>
            <a:r>
              <a:rPr lang="cs-CZ" dirty="0"/>
              <a:t>juxtaglomerulární aparát: produkce renin – angiotensin</a:t>
            </a:r>
          </a:p>
          <a:p>
            <a:endParaRPr lang="cs-CZ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dirty="0"/>
              <a:t>proximální stočený kanálek (tubulus </a:t>
            </a:r>
            <a:r>
              <a:rPr lang="cs-CZ" dirty="0" err="1"/>
              <a:t>concortus</a:t>
            </a:r>
            <a:r>
              <a:rPr lang="cs-CZ" dirty="0"/>
              <a:t> </a:t>
            </a:r>
            <a:r>
              <a:rPr lang="cs-CZ" dirty="0" err="1"/>
              <a:t>proximalis</a:t>
            </a:r>
            <a:r>
              <a:rPr lang="cs-CZ" dirty="0"/>
              <a:t>) v kůře</a:t>
            </a:r>
          </a:p>
          <a:p>
            <a:endParaRPr lang="cs-CZ" dirty="0"/>
          </a:p>
          <a:p>
            <a:r>
              <a:rPr lang="cs-CZ" dirty="0"/>
              <a:t>0,9-1.6 milionu </a:t>
            </a:r>
            <a:r>
              <a:rPr lang="cs-CZ" dirty="0" err="1"/>
              <a:t>Malpihigo</a:t>
            </a:r>
            <a:r>
              <a:rPr lang="cs-CZ" dirty="0"/>
              <a:t> tělísek</a:t>
            </a:r>
          </a:p>
          <a:p>
            <a:r>
              <a:rPr lang="cs-CZ" dirty="0"/>
              <a:t>1,2-1,3l/min</a:t>
            </a:r>
          </a:p>
          <a:p>
            <a:r>
              <a:rPr lang="cs-CZ" dirty="0"/>
              <a:t>všechna krev za 4-5 minut</a:t>
            </a:r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34383" t="13960" r="31492" b="5401"/>
          <a:stretch>
            <a:fillRect/>
          </a:stretch>
        </p:blipFill>
        <p:spPr bwMode="auto">
          <a:xfrm>
            <a:off x="4572000" y="0"/>
            <a:ext cx="4608512" cy="680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544</Words>
  <Application>Microsoft Office PowerPoint</Application>
  <PresentationFormat>Předvádění na obrazovce (4:3)</PresentationFormat>
  <Paragraphs>114</Paragraphs>
  <Slides>22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5" baseType="lpstr">
      <vt:lpstr>Arial</vt:lpstr>
      <vt:lpstr>Calibri</vt:lpstr>
      <vt:lpstr>Motiv sady Office</vt:lpstr>
      <vt:lpstr>Vylučovací soustava</vt:lpstr>
      <vt:lpstr>Organa urinaria</vt:lpstr>
      <vt:lpstr>Ledvina (Ren)</vt:lpstr>
      <vt:lpstr>Prezentace aplikace PowerPoint</vt:lpstr>
      <vt:lpstr>Prezentace aplikace PowerPoint</vt:lpstr>
      <vt:lpstr>Ren</vt:lpstr>
      <vt:lpstr>Ren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Ledvinová pánvička</vt:lpstr>
      <vt:lpstr>Stavba vývodných cest močových</vt:lpstr>
      <vt:lpstr>Močovod, urether</vt:lpstr>
      <vt:lpstr>Prezentace aplikace PowerPoint</vt:lpstr>
      <vt:lpstr>Močový měchýř (vesica urinaria)</vt:lpstr>
      <vt:lpstr>Prezentace aplikace PowerPoint</vt:lpstr>
      <vt:lpstr>Prezentace aplikace PowerPoint</vt:lpstr>
      <vt:lpstr>Močová trubice, urethra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Marta</dc:creator>
  <cp:lastModifiedBy>ucitel</cp:lastModifiedBy>
  <cp:revision>37</cp:revision>
  <dcterms:created xsi:type="dcterms:W3CDTF">2015-03-19T19:35:16Z</dcterms:created>
  <dcterms:modified xsi:type="dcterms:W3CDTF">2018-04-16T13:37:08Z</dcterms:modified>
</cp:coreProperties>
</file>