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6" r:id="rId3"/>
    <p:sldId id="257" r:id="rId4"/>
    <p:sldId id="297" r:id="rId5"/>
    <p:sldId id="259" r:id="rId6"/>
    <p:sldId id="298" r:id="rId7"/>
    <p:sldId id="292" r:id="rId8"/>
    <p:sldId id="260" r:id="rId9"/>
    <p:sldId id="261" r:id="rId10"/>
    <p:sldId id="293" r:id="rId11"/>
    <p:sldId id="294" r:id="rId12"/>
    <p:sldId id="262" r:id="rId13"/>
    <p:sldId id="263" r:id="rId14"/>
    <p:sldId id="267" r:id="rId15"/>
    <p:sldId id="264" r:id="rId16"/>
    <p:sldId id="265" r:id="rId17"/>
    <p:sldId id="269" r:id="rId18"/>
    <p:sldId id="270" r:id="rId19"/>
    <p:sldId id="273" r:id="rId20"/>
    <p:sldId id="276" r:id="rId21"/>
    <p:sldId id="277" r:id="rId22"/>
    <p:sldId id="281" r:id="rId23"/>
    <p:sldId id="278" r:id="rId24"/>
    <p:sldId id="282" r:id="rId25"/>
    <p:sldId id="287" r:id="rId26"/>
    <p:sldId id="288" r:id="rId27"/>
    <p:sldId id="274" r:id="rId28"/>
    <p:sldId id="289" r:id="rId29"/>
    <p:sldId id="290" r:id="rId30"/>
    <p:sldId id="295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2969" autoAdjust="0"/>
  </p:normalViewPr>
  <p:slideViewPr>
    <p:cSldViewPr snapToGrid="0">
      <p:cViewPr varScale="1">
        <p:scale>
          <a:sx n="95" d="100"/>
          <a:sy n="95" d="100"/>
        </p:scale>
        <p:origin x="10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8E2C4-6C67-4DE6-A810-3FC2A4DC281B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B4701-79E7-41F7-B446-A1F39AA20E5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4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5557A-74A7-491C-B48B-0EDEEE5DF38F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882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20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Zevní krkavice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externa</a:t>
            </a:r>
            <a:r>
              <a:rPr lang="cs-CZ" baseline="0" dirty="0"/>
              <a:t> a </a:t>
            </a:r>
            <a:r>
              <a:rPr lang="cs-CZ" baseline="0" dirty="0" err="1"/>
              <a:t>subclavia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583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785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52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86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00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528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A8A5-DAD6-472F-823F-3EC4255F3A4B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55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A8A5-DAD6-472F-823F-3EC4255F3A4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731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33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498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A8A5-DAD6-472F-823F-3EC4255F3A4B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179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021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671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25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3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4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3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4701-79E7-41F7-B446-A1F39AA20E55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48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7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86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54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60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97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51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07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6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24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94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0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FD76-AE5F-418E-AF83-57DEEA58CF6E}" type="datetimeFigureOut">
              <a:rPr lang="cs-CZ" smtClean="0"/>
              <a:pPr/>
              <a:t>09.05.2018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105CE-9719-4EA1-9B0A-74C6E26DA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97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Žlázy s vnitřní sekrecí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52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Epifýza – šišinka, </a:t>
            </a:r>
            <a:r>
              <a:rPr lang="cs-CZ" i="1" dirty="0" err="1">
                <a:solidFill>
                  <a:srgbClr val="00B0F0"/>
                </a:solidFill>
              </a:rPr>
              <a:t>glandula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pinealis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Serotonin</a:t>
            </a:r>
          </a:p>
          <a:p>
            <a:pPr lvl="1"/>
            <a:r>
              <a:rPr lang="cs-CZ" dirty="0"/>
              <a:t>Neurotransmiter: vnik nálad</a:t>
            </a:r>
          </a:p>
          <a:p>
            <a:pPr lvl="1"/>
            <a:r>
              <a:rPr lang="cs-CZ" dirty="0"/>
              <a:t>Nedostatek: deprese</a:t>
            </a:r>
          </a:p>
          <a:p>
            <a:r>
              <a:rPr lang="cs-CZ" dirty="0"/>
              <a:t>Melatonin – produkce v noci</a:t>
            </a:r>
          </a:p>
          <a:p>
            <a:pPr lvl="1"/>
            <a:r>
              <a:rPr lang="cs-CZ" dirty="0"/>
              <a:t>Biorytmy, spánek</a:t>
            </a:r>
          </a:p>
          <a:p>
            <a:pPr lvl="1"/>
            <a:r>
              <a:rPr lang="cs-CZ" dirty="0"/>
              <a:t>Stárnutí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pineal-gland_humanity-healing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5887" y="1810437"/>
            <a:ext cx="5530812" cy="458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Brzlík (</a:t>
            </a:r>
            <a:r>
              <a:rPr lang="cs-CZ" i="1" dirty="0" err="1">
                <a:solidFill>
                  <a:srgbClr val="00B0F0"/>
                </a:solidFill>
              </a:rPr>
              <a:t>Thymus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Přední mediastinum, za rukojetí hrudní kosti</a:t>
            </a:r>
          </a:p>
          <a:p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dexter</a:t>
            </a:r>
            <a:r>
              <a:rPr lang="cs-CZ" dirty="0"/>
              <a:t>, </a:t>
            </a:r>
            <a:r>
              <a:rPr lang="cs-CZ" dirty="0" err="1"/>
              <a:t>sinister</a:t>
            </a:r>
            <a:endParaRPr lang="cs-CZ" dirty="0"/>
          </a:p>
          <a:p>
            <a:r>
              <a:rPr lang="cs-CZ" dirty="0" err="1"/>
              <a:t>Capsula</a:t>
            </a:r>
            <a:r>
              <a:rPr lang="cs-CZ" dirty="0"/>
              <a:t>,</a:t>
            </a:r>
          </a:p>
          <a:p>
            <a:r>
              <a:rPr lang="cs-CZ" dirty="0" err="1"/>
              <a:t>Cortex</a:t>
            </a:r>
            <a:endParaRPr lang="cs-CZ" dirty="0"/>
          </a:p>
          <a:p>
            <a:r>
              <a:rPr lang="cs-CZ" dirty="0" err="1"/>
              <a:t>Medulla</a:t>
            </a:r>
            <a:endParaRPr lang="cs-CZ" dirty="0"/>
          </a:p>
          <a:p>
            <a:r>
              <a:rPr lang="cs-CZ" dirty="0"/>
              <a:t>Od puberty zánik</a:t>
            </a:r>
          </a:p>
          <a:p>
            <a:r>
              <a:rPr lang="cs-CZ" dirty="0"/>
              <a:t>Diferenciace </a:t>
            </a:r>
            <a:r>
              <a:rPr lang="cs-CZ" dirty="0" smtClean="0"/>
              <a:t>T-lymfocytů</a:t>
            </a:r>
          </a:p>
          <a:p>
            <a:r>
              <a:rPr lang="cs-CZ" dirty="0" err="1" smtClean="0"/>
              <a:t>Thymové</a:t>
            </a:r>
            <a:r>
              <a:rPr lang="cs-CZ" dirty="0" smtClean="0"/>
              <a:t> hormony: imunitní </a:t>
            </a:r>
            <a:r>
              <a:rPr lang="cs-CZ" dirty="0" err="1" smtClean="0"/>
              <a:t>fce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1441.jpg"/>
          <p:cNvPicPr>
            <a:picLocks noChangeAspect="1"/>
          </p:cNvPicPr>
          <p:nvPr/>
        </p:nvPicPr>
        <p:blipFill>
          <a:blip r:embed="rId3" cstate="print"/>
          <a:srcRect t="11382"/>
          <a:stretch>
            <a:fillRect/>
          </a:stretch>
        </p:blipFill>
        <p:spPr>
          <a:xfrm>
            <a:off x="6591300" y="2378553"/>
            <a:ext cx="4762500" cy="379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86320" cy="1325563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Štítná žláza, </a:t>
            </a:r>
            <a:r>
              <a:rPr lang="cs-CZ" i="1" dirty="0" err="1">
                <a:solidFill>
                  <a:srgbClr val="00B0F0"/>
                </a:solidFill>
              </a:rPr>
              <a:t>glandula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thyroidea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dexter</a:t>
            </a:r>
            <a:r>
              <a:rPr lang="cs-CZ" dirty="0"/>
              <a:t>, </a:t>
            </a:r>
            <a:r>
              <a:rPr lang="cs-CZ" dirty="0" err="1"/>
              <a:t>sinister</a:t>
            </a:r>
            <a:r>
              <a:rPr lang="cs-CZ" dirty="0"/>
              <a:t>, </a:t>
            </a:r>
            <a:r>
              <a:rPr lang="cs-CZ" dirty="0" err="1"/>
              <a:t>pyramidalis</a:t>
            </a:r>
            <a:endParaRPr lang="cs-CZ" dirty="0"/>
          </a:p>
          <a:p>
            <a:r>
              <a:rPr lang="cs-CZ" dirty="0" err="1"/>
              <a:t>Isthmus</a:t>
            </a:r>
            <a:r>
              <a:rPr lang="cs-CZ" dirty="0"/>
              <a:t> – můstek</a:t>
            </a:r>
          </a:p>
          <a:p>
            <a:endParaRPr lang="cs-CZ" dirty="0"/>
          </a:p>
          <a:p>
            <a:r>
              <a:rPr lang="cs-CZ" dirty="0" err="1"/>
              <a:t>Capsula</a:t>
            </a:r>
            <a:r>
              <a:rPr lang="cs-CZ" dirty="0"/>
              <a:t> fibrosa</a:t>
            </a:r>
          </a:p>
          <a:p>
            <a:r>
              <a:rPr lang="cs-CZ" dirty="0"/>
              <a:t>Stroma, </a:t>
            </a:r>
            <a:r>
              <a:rPr lang="cs-CZ" dirty="0" err="1"/>
              <a:t>lobuli</a:t>
            </a:r>
            <a:r>
              <a:rPr lang="cs-CZ" dirty="0"/>
              <a:t>, </a:t>
            </a:r>
          </a:p>
          <a:p>
            <a:r>
              <a:rPr lang="cs-CZ" dirty="0" err="1"/>
              <a:t>Foliculi</a:t>
            </a:r>
            <a:r>
              <a:rPr lang="cs-CZ" dirty="0"/>
              <a:t> obsahující </a:t>
            </a:r>
            <a:r>
              <a:rPr lang="cs-CZ" dirty="0" err="1"/>
              <a:t>kkoloid</a:t>
            </a:r>
            <a:endParaRPr lang="cs-CZ" dirty="0"/>
          </a:p>
          <a:p>
            <a:r>
              <a:rPr lang="cs-CZ" dirty="0"/>
              <a:t>Koloid – </a:t>
            </a:r>
            <a:r>
              <a:rPr lang="cs-CZ" dirty="0" err="1"/>
              <a:t>thyreoglobulin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919" t="12093" r="39159" b="15502"/>
          <a:stretch/>
        </p:blipFill>
        <p:spPr>
          <a:xfrm>
            <a:off x="7160689" y="365125"/>
            <a:ext cx="4431687" cy="58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0956" y="1825625"/>
            <a:ext cx="5192843" cy="4351338"/>
          </a:xfrm>
        </p:spPr>
        <p:txBody>
          <a:bodyPr/>
          <a:lstStyle/>
          <a:p>
            <a:r>
              <a:rPr lang="cs-CZ" dirty="0" err="1"/>
              <a:t>Trijodthyronin</a:t>
            </a:r>
            <a:r>
              <a:rPr lang="cs-CZ" dirty="0"/>
              <a:t> (T3) a </a:t>
            </a:r>
            <a:r>
              <a:rPr lang="cs-CZ" dirty="0" err="1"/>
              <a:t>tetrajodthyronin</a:t>
            </a:r>
            <a:r>
              <a:rPr lang="cs-CZ" dirty="0"/>
              <a:t>  tyroxin(T4)</a:t>
            </a:r>
          </a:p>
          <a:p>
            <a:pPr lvl="1"/>
            <a:r>
              <a:rPr lang="cs-CZ" dirty="0"/>
              <a:t>zvyšuje bazální metabolismus, uvolňování energie, krevní tlak, srdeční frekvenci</a:t>
            </a:r>
          </a:p>
          <a:p>
            <a:pPr lvl="1"/>
            <a:r>
              <a:rPr lang="cs-CZ" dirty="0"/>
              <a:t>Vývoj mozku</a:t>
            </a:r>
          </a:p>
          <a:p>
            <a:r>
              <a:rPr lang="cs-CZ" dirty="0"/>
              <a:t>Kalcitonin (</a:t>
            </a:r>
            <a:r>
              <a:rPr lang="cs-CZ" dirty="0" err="1"/>
              <a:t>parafolikulární</a:t>
            </a:r>
            <a:r>
              <a:rPr lang="cs-CZ" dirty="0"/>
              <a:t> buňky, snižuje hladinu Ca++ a P v krvi)</a:t>
            </a:r>
          </a:p>
          <a:p>
            <a:r>
              <a:rPr lang="cs-CZ" dirty="0" err="1"/>
              <a:t>Termotyrin</a:t>
            </a:r>
            <a:r>
              <a:rPr lang="cs-CZ" dirty="0"/>
              <a:t> A, B (teplota těla)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090" t="11327" r="39529" b="28845"/>
          <a:stretch/>
        </p:blipFill>
        <p:spPr>
          <a:xfrm>
            <a:off x="763817" y="432892"/>
            <a:ext cx="5228610" cy="59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96262" y="1825625"/>
            <a:ext cx="5657538" cy="4351338"/>
          </a:xfrm>
        </p:spPr>
        <p:txBody>
          <a:bodyPr/>
          <a:lstStyle/>
          <a:p>
            <a:r>
              <a:rPr lang="cs-CZ" dirty="0" err="1"/>
              <a:t>Hyperthyreóza</a:t>
            </a:r>
            <a:r>
              <a:rPr lang="cs-CZ" dirty="0"/>
              <a:t> (</a:t>
            </a:r>
            <a:r>
              <a:rPr lang="cs-CZ" dirty="0" err="1"/>
              <a:t>Basedowova</a:t>
            </a:r>
            <a:r>
              <a:rPr lang="cs-CZ" dirty="0"/>
              <a:t> choroba)</a:t>
            </a:r>
          </a:p>
          <a:p>
            <a:r>
              <a:rPr lang="cs-CZ" dirty="0" err="1"/>
              <a:t>Hypothyreóza</a:t>
            </a:r>
            <a:r>
              <a:rPr lang="cs-CZ" dirty="0"/>
              <a:t> (kretenismus)</a:t>
            </a:r>
          </a:p>
          <a:p>
            <a:r>
              <a:rPr lang="cs-CZ" dirty="0"/>
              <a:t>Struma (vole)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1084" t="13128" r="40712" b="19644"/>
          <a:stretch/>
        </p:blipFill>
        <p:spPr>
          <a:xfrm>
            <a:off x="838200" y="584828"/>
            <a:ext cx="4366849" cy="58550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/>
          <a:srcRect l="31181" t="11575" r="43528" b="36041"/>
          <a:stretch/>
        </p:blipFill>
        <p:spPr>
          <a:xfrm>
            <a:off x="8559383" y="3144416"/>
            <a:ext cx="2998034" cy="34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9337" t="12782" r="40420" b="45966"/>
          <a:stretch/>
        </p:blipFill>
        <p:spPr>
          <a:xfrm>
            <a:off x="2338466" y="359358"/>
            <a:ext cx="7622280" cy="58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82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cs-CZ" dirty="0"/>
              <a:t>TRH: tyreotropin uvolňující hormon (</a:t>
            </a:r>
            <a:r>
              <a:rPr lang="cs-CZ" dirty="0" err="1"/>
              <a:t>tyeorotropin</a:t>
            </a:r>
            <a:r>
              <a:rPr lang="cs-CZ" dirty="0"/>
              <a:t> </a:t>
            </a:r>
            <a:r>
              <a:rPr lang="cs-CZ" dirty="0" err="1"/>
              <a:t>realising</a:t>
            </a:r>
            <a:r>
              <a:rPr lang="cs-CZ" dirty="0"/>
              <a:t> hormon) z hypotalamu – stimuluje v adenohypofýze TSH (thyreotropin hormon adenohypofýzy) </a:t>
            </a:r>
          </a:p>
          <a:p>
            <a:r>
              <a:rPr lang="cs-CZ" dirty="0"/>
              <a:t>U novorozence zvýšení TRH v chladu - termoregulace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8754" t="12007" r="41440" b="30259"/>
          <a:stretch/>
        </p:blipFill>
        <p:spPr>
          <a:xfrm>
            <a:off x="755618" y="365125"/>
            <a:ext cx="5450889" cy="59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74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1468" y="1825625"/>
            <a:ext cx="5972331" cy="4351338"/>
          </a:xfrm>
        </p:spPr>
        <p:txBody>
          <a:bodyPr/>
          <a:lstStyle/>
          <a:p>
            <a:r>
              <a:rPr lang="cs-CZ" dirty="0"/>
              <a:t>A.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externa</a:t>
            </a:r>
            <a:r>
              <a:rPr lang="cs-CZ" dirty="0"/>
              <a:t> a </a:t>
            </a:r>
            <a:r>
              <a:rPr lang="cs-CZ" dirty="0" err="1"/>
              <a:t>a</a:t>
            </a:r>
            <a:r>
              <a:rPr lang="cs-CZ" dirty="0"/>
              <a:t>. </a:t>
            </a:r>
            <a:r>
              <a:rPr lang="cs-CZ" dirty="0" err="1"/>
              <a:t>subclavia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8560" t="12437" r="41052" b="11964"/>
          <a:stretch/>
        </p:blipFill>
        <p:spPr>
          <a:xfrm>
            <a:off x="753923" y="393964"/>
            <a:ext cx="4132599" cy="57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21774" cy="1325563"/>
          </a:xfrm>
        </p:spPr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Příštitná</a:t>
            </a:r>
            <a:r>
              <a:rPr lang="cs-CZ" dirty="0">
                <a:solidFill>
                  <a:srgbClr val="00B0F0"/>
                </a:solidFill>
              </a:rPr>
              <a:t> tělíska, </a:t>
            </a:r>
            <a:r>
              <a:rPr lang="cs-CZ" i="1" dirty="0" err="1">
                <a:solidFill>
                  <a:srgbClr val="00B0F0"/>
                </a:solidFill>
              </a:rPr>
              <a:t>glandulae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parathyroideae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806784" cy="4351338"/>
          </a:xfrm>
        </p:spPr>
        <p:txBody>
          <a:bodyPr/>
          <a:lstStyle/>
          <a:p>
            <a:r>
              <a:rPr lang="cs-CZ" dirty="0"/>
              <a:t>4, zanořené do zadního laloku štítné žlázy</a:t>
            </a:r>
          </a:p>
          <a:p>
            <a:r>
              <a:rPr lang="cs-CZ" dirty="0"/>
              <a:t>Parathormon (zvyšuje hladinu Ca++ a P v krvi)</a:t>
            </a:r>
          </a:p>
          <a:p>
            <a:r>
              <a:rPr lang="cs-CZ" dirty="0"/>
              <a:t>Pokles – tetanie</a:t>
            </a:r>
          </a:p>
          <a:p>
            <a:r>
              <a:rPr lang="cs-CZ" dirty="0"/>
              <a:t>Hyper funkce – řídnutí kostí</a:t>
            </a:r>
          </a:p>
          <a:p>
            <a:r>
              <a:rPr lang="cs-CZ" dirty="0"/>
              <a:t>Kalciová homeostáza</a:t>
            </a:r>
          </a:p>
          <a:p>
            <a:r>
              <a:rPr lang="cs-CZ" dirty="0"/>
              <a:t>vit D – příjem ve střevě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045" t="12438" r="43139" b="17141"/>
          <a:stretch/>
        </p:blipFill>
        <p:spPr>
          <a:xfrm>
            <a:off x="7782814" y="634879"/>
            <a:ext cx="3570986" cy="50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34924" y="1825625"/>
            <a:ext cx="3618875" cy="4351338"/>
          </a:xfrm>
        </p:spPr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8725" t="12573" r="40981" b="40019"/>
          <a:stretch/>
        </p:blipFill>
        <p:spPr>
          <a:xfrm>
            <a:off x="1025175" y="365125"/>
            <a:ext cx="6453291" cy="56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7845" y="1131571"/>
            <a:ext cx="7886700" cy="75438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5050"/>
                </a:solidFill>
              </a:rPr>
              <a:t>Sylabus jarní semestr </a:t>
            </a:r>
            <a:r>
              <a:rPr lang="cs-CZ" dirty="0" smtClean="0">
                <a:solidFill>
                  <a:srgbClr val="FF5050"/>
                </a:solidFill>
              </a:rPr>
              <a:t>2018</a:t>
            </a:r>
            <a:endParaRPr lang="cs-CZ" dirty="0">
              <a:solidFill>
                <a:srgbClr val="FF5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2" y="2069364"/>
            <a:ext cx="7557475" cy="400319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25.2.	Oběhová soustava</a:t>
            </a:r>
          </a:p>
          <a:p>
            <a:r>
              <a:rPr lang="cs-CZ" dirty="0"/>
              <a:t>3.3.	Cévní soustava</a:t>
            </a:r>
          </a:p>
          <a:p>
            <a:r>
              <a:rPr lang="cs-CZ" dirty="0"/>
              <a:t>10.3.	Centrální nervová soustava</a:t>
            </a:r>
          </a:p>
          <a:p>
            <a:r>
              <a:rPr lang="cs-CZ" dirty="0"/>
              <a:t>17.3. 	Periferní nervová soustava</a:t>
            </a:r>
          </a:p>
          <a:p>
            <a:r>
              <a:rPr lang="cs-CZ" dirty="0"/>
              <a:t>24.3.	Dýchací soustava</a:t>
            </a:r>
          </a:p>
          <a:p>
            <a:r>
              <a:rPr lang="cs-CZ" dirty="0"/>
              <a:t>31.3 	Trávicí soustava I</a:t>
            </a:r>
          </a:p>
          <a:p>
            <a:r>
              <a:rPr lang="cs-CZ" dirty="0"/>
              <a:t>7.4. 	Trávicí soustava II - játra, žlučník, slinivka břišní</a:t>
            </a:r>
          </a:p>
          <a:p>
            <a:r>
              <a:rPr lang="cs-CZ" dirty="0"/>
              <a:t>14.4. 	Vylučovací soustava</a:t>
            </a:r>
          </a:p>
          <a:p>
            <a:r>
              <a:rPr lang="cs-CZ" dirty="0"/>
              <a:t>21.4.	Pohlavní soustava mužská</a:t>
            </a:r>
          </a:p>
          <a:p>
            <a:r>
              <a:rPr lang="cs-CZ" dirty="0"/>
              <a:t>28.4 	Pohlavní soustava ženská</a:t>
            </a:r>
          </a:p>
          <a:p>
            <a:r>
              <a:rPr lang="cs-CZ" dirty="0"/>
              <a:t>5.5. 	Soustava žláz s vnitřní sekrecí</a:t>
            </a:r>
          </a:p>
          <a:p>
            <a:r>
              <a:rPr lang="cs-CZ" dirty="0"/>
              <a:t>12.5. 	Lymfatický systém</a:t>
            </a:r>
          </a:p>
          <a:p>
            <a:r>
              <a:rPr lang="cs-CZ" dirty="0"/>
              <a:t>19.5.	Smyslové orgány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0936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6556" y="365125"/>
            <a:ext cx="6107243" cy="1325563"/>
          </a:xfrm>
        </p:spPr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Glandulae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suprarenales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61350" y="1825625"/>
            <a:ext cx="5792449" cy="4351338"/>
          </a:xfrm>
        </p:spPr>
        <p:txBody>
          <a:bodyPr/>
          <a:lstStyle/>
          <a:p>
            <a:r>
              <a:rPr lang="cs-CZ" dirty="0"/>
              <a:t>Facies anterior, </a:t>
            </a:r>
            <a:r>
              <a:rPr lang="cs-CZ" dirty="0" err="1"/>
              <a:t>posterior</a:t>
            </a:r>
            <a:r>
              <a:rPr lang="cs-CZ" dirty="0"/>
              <a:t>, </a:t>
            </a:r>
            <a:r>
              <a:rPr lang="cs-CZ" dirty="0" err="1"/>
              <a:t>renalis</a:t>
            </a:r>
            <a:endParaRPr lang="cs-CZ" dirty="0"/>
          </a:p>
          <a:p>
            <a:r>
              <a:rPr lang="cs-CZ" dirty="0"/>
              <a:t>Pravá tvar trojúhelníka, levá poloměsíčitá</a:t>
            </a:r>
          </a:p>
          <a:p>
            <a:r>
              <a:rPr lang="cs-CZ" dirty="0" err="1"/>
              <a:t>Cortex</a:t>
            </a:r>
            <a:r>
              <a:rPr lang="cs-CZ" dirty="0"/>
              <a:t>, </a:t>
            </a:r>
            <a:r>
              <a:rPr lang="cs-CZ" dirty="0" err="1"/>
              <a:t>medulla</a:t>
            </a:r>
            <a:endParaRPr lang="cs-CZ" dirty="0"/>
          </a:p>
          <a:p>
            <a:r>
              <a:rPr lang="cs-CZ" dirty="0"/>
              <a:t>6-12g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705" t="12223" r="43432" b="21285"/>
          <a:stretch/>
        </p:blipFill>
        <p:spPr>
          <a:xfrm>
            <a:off x="959371" y="412516"/>
            <a:ext cx="4309514" cy="60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Cortex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57866" cy="4351338"/>
          </a:xfrm>
        </p:spPr>
        <p:txBody>
          <a:bodyPr/>
          <a:lstStyle/>
          <a:p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r>
              <a:rPr lang="cs-CZ" dirty="0"/>
              <a:t>: </a:t>
            </a:r>
            <a:r>
              <a:rPr lang="cs-CZ" dirty="0" err="1"/>
              <a:t>mineralokortikoidy</a:t>
            </a:r>
            <a:r>
              <a:rPr lang="cs-CZ" dirty="0"/>
              <a:t>, aldosteron (K, Na, voda, </a:t>
            </a:r>
            <a:r>
              <a:rPr lang="cs-CZ" dirty="0" err="1"/>
              <a:t>ren</a:t>
            </a:r>
            <a:r>
              <a:rPr lang="cs-CZ" dirty="0"/>
              <a:t>)</a:t>
            </a:r>
          </a:p>
          <a:p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r>
              <a:rPr lang="cs-CZ" dirty="0"/>
              <a:t>: glukokortikoidy, kortizol (stres, protizánětlivý), kortikosteron (metabolismus sacharidů), androgenní hormony</a:t>
            </a:r>
          </a:p>
          <a:p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r>
              <a:rPr lang="cs-CZ" dirty="0"/>
              <a:t>: glukokortikoidy a androgeny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413" t="12048" r="42058" b="40545"/>
          <a:stretch/>
        </p:blipFill>
        <p:spPr>
          <a:xfrm>
            <a:off x="6096000" y="445024"/>
            <a:ext cx="5217458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Hypofunkce: </a:t>
            </a:r>
            <a:r>
              <a:rPr lang="cs-CZ" dirty="0" err="1"/>
              <a:t>Addisonova</a:t>
            </a:r>
            <a:r>
              <a:rPr lang="cs-CZ" dirty="0"/>
              <a:t> choroba</a:t>
            </a:r>
          </a:p>
          <a:p>
            <a:pPr lvl="1"/>
            <a:r>
              <a:rPr lang="cs-CZ" dirty="0"/>
              <a:t>únava, pokles tlaku, hypoglykémie, vylučování sodíku</a:t>
            </a:r>
          </a:p>
          <a:p>
            <a:r>
              <a:rPr lang="cs-CZ" dirty="0"/>
              <a:t>Hyperfunkce: </a:t>
            </a:r>
            <a:r>
              <a:rPr lang="cs-CZ" dirty="0" err="1"/>
              <a:t>Cushingův</a:t>
            </a:r>
            <a:r>
              <a:rPr lang="cs-CZ" dirty="0"/>
              <a:t> syndrom</a:t>
            </a:r>
          </a:p>
          <a:p>
            <a:pPr lvl="1"/>
            <a:r>
              <a:rPr lang="cs-CZ" dirty="0"/>
              <a:t>obezita, emoční labilita, virilismus, hypertenze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3186" t="12644" r="44883" b="37191"/>
          <a:stretch/>
        </p:blipFill>
        <p:spPr>
          <a:xfrm>
            <a:off x="6978835" y="260194"/>
            <a:ext cx="4816531" cy="61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227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Medulla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117236" cy="4351338"/>
          </a:xfrm>
        </p:spPr>
        <p:txBody>
          <a:bodyPr/>
          <a:lstStyle/>
          <a:p>
            <a:r>
              <a:rPr lang="cs-CZ" dirty="0"/>
              <a:t>Katecholaminy: adrenalin (80%), noradrenalin</a:t>
            </a:r>
          </a:p>
          <a:p>
            <a:pPr lvl="1"/>
            <a:r>
              <a:rPr lang="cs-CZ" dirty="0"/>
              <a:t>Receptory alfa: vasokonstrikce</a:t>
            </a:r>
          </a:p>
          <a:p>
            <a:pPr lvl="1"/>
            <a:r>
              <a:rPr lang="cs-CZ" dirty="0"/>
              <a:t>Receptory beta: vasodilatace</a:t>
            </a:r>
          </a:p>
          <a:p>
            <a:pPr lvl="1"/>
            <a:r>
              <a:rPr lang="cs-CZ" dirty="0"/>
              <a:t>Zvýšení krevního tlaku</a:t>
            </a:r>
          </a:p>
          <a:p>
            <a:pPr lvl="1"/>
            <a:r>
              <a:rPr lang="cs-CZ" dirty="0"/>
              <a:t>Štěpení tuků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1079" t="12484" r="43823" b="22941"/>
          <a:stretch/>
        </p:blipFill>
        <p:spPr>
          <a:xfrm>
            <a:off x="7351189" y="106532"/>
            <a:ext cx="4589929" cy="66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8594" t="12997" r="39388" b="33588"/>
          <a:stretch/>
        </p:blipFill>
        <p:spPr>
          <a:xfrm>
            <a:off x="561411" y="219743"/>
            <a:ext cx="6407560" cy="60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Pancreas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cs-CZ" dirty="0"/>
              <a:t>Žláza s </a:t>
            </a:r>
            <a:r>
              <a:rPr lang="cs-CZ" dirty="0" err="1"/>
              <a:t>vitřní</a:t>
            </a:r>
            <a:r>
              <a:rPr lang="cs-CZ" dirty="0"/>
              <a:t> i vnější sekrecí (exokrinní i endokrinní žláza), </a:t>
            </a:r>
          </a:p>
          <a:p>
            <a:r>
              <a:rPr lang="cs-CZ" dirty="0"/>
              <a:t>15 cm, 75g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808" t="13120" r="30967" b="10441"/>
          <a:stretch>
            <a:fillRect/>
          </a:stretch>
        </p:blipFill>
        <p:spPr bwMode="auto">
          <a:xfrm>
            <a:off x="6539023" y="152636"/>
            <a:ext cx="5387280" cy="6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5"/>
                </a:solidFill>
              </a:rPr>
              <a:t>Pancreas</a:t>
            </a:r>
            <a:endParaRPr lang="cs-CZ" b="1" dirty="0">
              <a:solidFill>
                <a:schemeClr val="accent5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4959" t="29080" r="18367" b="18001"/>
          <a:stretch>
            <a:fillRect/>
          </a:stretch>
        </p:blipFill>
        <p:spPr bwMode="auto">
          <a:xfrm>
            <a:off x="431371" y="1914564"/>
            <a:ext cx="11425269" cy="42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648185" cy="4351338"/>
          </a:xfrm>
        </p:spPr>
        <p:txBody>
          <a:bodyPr/>
          <a:lstStyle/>
          <a:p>
            <a:r>
              <a:rPr lang="cs-CZ" dirty="0"/>
              <a:t>B buňky</a:t>
            </a:r>
          </a:p>
          <a:p>
            <a:pPr lvl="1"/>
            <a:r>
              <a:rPr lang="cs-CZ" dirty="0"/>
              <a:t> insulin – snižuje glukózu hypoglykemický šok/ glykosurie v moči</a:t>
            </a:r>
          </a:p>
          <a:p>
            <a:r>
              <a:rPr lang="cs-CZ" dirty="0"/>
              <a:t>A buňky – glukagon - zvyšuje </a:t>
            </a:r>
            <a:r>
              <a:rPr lang="cs-CZ" dirty="0" err="1"/>
              <a:t>glukogenolýzu</a:t>
            </a:r>
            <a:r>
              <a:rPr lang="cs-CZ" dirty="0"/>
              <a:t> v játrech a svalech</a:t>
            </a:r>
          </a:p>
          <a:p>
            <a:r>
              <a:rPr lang="cs-CZ" dirty="0"/>
              <a:t>D buňky</a:t>
            </a:r>
          </a:p>
          <a:p>
            <a:pPr lvl="1"/>
            <a:r>
              <a:rPr lang="cs-CZ" dirty="0" err="1" smtClean="0"/>
              <a:t>somatostatin</a:t>
            </a:r>
            <a:endParaRPr lang="cs-CZ" dirty="0"/>
          </a:p>
          <a:p>
            <a:r>
              <a:rPr lang="cs-CZ" dirty="0"/>
              <a:t>G buňky</a:t>
            </a:r>
          </a:p>
          <a:p>
            <a:pPr lvl="1"/>
            <a:r>
              <a:rPr lang="cs-CZ" dirty="0" smtClean="0"/>
              <a:t>gastrin</a:t>
            </a:r>
            <a:r>
              <a:rPr lang="cs-CZ" dirty="0"/>
              <a:t>, produkce žaludečních </a:t>
            </a:r>
            <a:r>
              <a:rPr lang="cs-CZ" dirty="0" smtClean="0"/>
              <a:t>šťáv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461" t="12135" r="41814" b="33573"/>
          <a:stretch/>
        </p:blipFill>
        <p:spPr>
          <a:xfrm>
            <a:off x="6486385" y="365125"/>
            <a:ext cx="5253318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786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742482" cy="4351338"/>
          </a:xfrm>
        </p:spPr>
        <p:txBody>
          <a:bodyPr/>
          <a:lstStyle/>
          <a:p>
            <a:r>
              <a:rPr lang="cs-CZ" dirty="0"/>
              <a:t>Alfa buňky: </a:t>
            </a:r>
            <a:r>
              <a:rPr lang="cs-CZ" dirty="0" err="1"/>
              <a:t>glukagon</a:t>
            </a:r>
            <a:endParaRPr lang="cs-CZ" dirty="0"/>
          </a:p>
          <a:p>
            <a:r>
              <a:rPr lang="cs-CZ" dirty="0"/>
              <a:t>Beta buňky: insulin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283" t="13960" r="28867" b="16321"/>
          <a:stretch>
            <a:fillRect/>
          </a:stretch>
        </p:blipFill>
        <p:spPr bwMode="auto">
          <a:xfrm>
            <a:off x="6853023" y="425540"/>
            <a:ext cx="5338977" cy="449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6534" t="15640" r="23092" b="8761"/>
          <a:stretch>
            <a:fillRect/>
          </a:stretch>
        </p:blipFill>
        <p:spPr bwMode="auto">
          <a:xfrm>
            <a:off x="335360" y="0"/>
            <a:ext cx="11041227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Glandulae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endocrinae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477108"/>
            <a:ext cx="7051432" cy="514643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Neuroendokrinní systém</a:t>
            </a:r>
          </a:p>
          <a:p>
            <a:r>
              <a:rPr lang="cs-CZ" dirty="0"/>
              <a:t>Zpětnovazebné mechanismy</a:t>
            </a:r>
          </a:p>
          <a:p>
            <a:r>
              <a:rPr lang="cs-CZ" dirty="0"/>
              <a:t>nejsou rodově ani druhově specifické</a:t>
            </a:r>
          </a:p>
          <a:p>
            <a:r>
              <a:rPr lang="cs-CZ" dirty="0"/>
              <a:t>Homeostáza</a:t>
            </a:r>
          </a:p>
          <a:p>
            <a:r>
              <a:rPr lang="cs-CZ" dirty="0"/>
              <a:t>Nemají vývody – do krve</a:t>
            </a:r>
          </a:p>
          <a:p>
            <a:endParaRPr lang="cs-CZ" dirty="0"/>
          </a:p>
          <a:p>
            <a:r>
              <a:rPr lang="cs-CZ" b="1" dirty="0" err="1"/>
              <a:t>Endokrinnní</a:t>
            </a:r>
            <a:r>
              <a:rPr lang="cs-CZ" b="1" dirty="0"/>
              <a:t> žlázy</a:t>
            </a:r>
          </a:p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endParaRPr lang="cs-CZ" dirty="0"/>
          </a:p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,</a:t>
            </a:r>
          </a:p>
          <a:p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endocrina</a:t>
            </a:r>
            <a:r>
              <a:rPr lang="cs-CZ" dirty="0"/>
              <a:t> </a:t>
            </a:r>
            <a:r>
              <a:rPr lang="cs-CZ" dirty="0" err="1"/>
              <a:t>pancreatis</a:t>
            </a:r>
            <a:endParaRPr lang="cs-CZ" dirty="0"/>
          </a:p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pienalis</a:t>
            </a:r>
            <a:endParaRPr lang="cs-CZ" dirty="0"/>
          </a:p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suprarenalis</a:t>
            </a:r>
            <a:endParaRPr lang="cs-CZ" dirty="0"/>
          </a:p>
          <a:p>
            <a:r>
              <a:rPr lang="cs-CZ" dirty="0" err="1"/>
              <a:t>Hypophysis</a:t>
            </a:r>
            <a:endParaRPr lang="cs-CZ" dirty="0"/>
          </a:p>
          <a:p>
            <a:r>
              <a:rPr lang="cs-CZ" dirty="0" err="1"/>
              <a:t>Testes</a:t>
            </a:r>
            <a:r>
              <a:rPr lang="cs-CZ" dirty="0"/>
              <a:t>+ovaria</a:t>
            </a:r>
          </a:p>
          <a:p>
            <a:r>
              <a:rPr lang="cs-CZ" dirty="0" err="1"/>
              <a:t>Thymus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Difusní endokrinní systém (TS)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9482" t="10108" r="41247" b="10669"/>
          <a:stretch/>
        </p:blipFill>
        <p:spPr>
          <a:xfrm>
            <a:off x="7713958" y="438812"/>
            <a:ext cx="3710863" cy="56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Periferní endokrinní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05347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Ledviny: erytropoetin, </a:t>
            </a:r>
            <a:r>
              <a:rPr lang="cs-CZ" dirty="0" err="1"/>
              <a:t>kalcitriol</a:t>
            </a:r>
            <a:r>
              <a:rPr lang="cs-CZ" dirty="0"/>
              <a:t> (aktivní forma vit. D), prostaglandin, </a:t>
            </a:r>
            <a:r>
              <a:rPr lang="cs-CZ" dirty="0" smtClean="0"/>
              <a:t>renin</a:t>
            </a:r>
          </a:p>
          <a:p>
            <a:endParaRPr lang="cs-CZ" dirty="0"/>
          </a:p>
          <a:p>
            <a:r>
              <a:rPr lang="cs-CZ" dirty="0"/>
              <a:t>Zažívací trakt:  gastrin, sekretin, motilit, </a:t>
            </a:r>
            <a:r>
              <a:rPr lang="cs-CZ" dirty="0" err="1"/>
              <a:t>cholecystokinin</a:t>
            </a:r>
            <a:r>
              <a:rPr lang="cs-CZ" dirty="0"/>
              <a:t> (vylučování šťáv ze slinivky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/>
              <a:t>Játra: erytropoetin (fetus), </a:t>
            </a:r>
            <a:r>
              <a:rPr lang="cs-CZ" dirty="0" err="1"/>
              <a:t>trombopoetin</a:t>
            </a:r>
            <a:r>
              <a:rPr lang="cs-CZ" dirty="0"/>
              <a:t>, angiotensin (zvyšuje krevní tlak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/>
              <a:t>Srdce: atriální </a:t>
            </a:r>
            <a:r>
              <a:rPr lang="cs-CZ" dirty="0" err="1"/>
              <a:t>natriuretický</a:t>
            </a:r>
            <a:r>
              <a:rPr lang="cs-CZ" dirty="0"/>
              <a:t> peptid ANP (vazodilatace)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Varlata (testosteron)</a:t>
            </a:r>
          </a:p>
          <a:p>
            <a:r>
              <a:rPr lang="cs-CZ" dirty="0"/>
              <a:t>Vaječníky (estrogeny, progesteron)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1688" t="12629" r="44057" b="24173"/>
          <a:stretch/>
        </p:blipFill>
        <p:spPr>
          <a:xfrm>
            <a:off x="7716663" y="85044"/>
            <a:ext cx="4637890" cy="6772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Hypothalamus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17039" cy="4351338"/>
          </a:xfrm>
        </p:spPr>
        <p:txBody>
          <a:bodyPr/>
          <a:lstStyle/>
          <a:p>
            <a:r>
              <a:rPr lang="cs-CZ" dirty="0" err="1"/>
              <a:t>Diencephalon</a:t>
            </a:r>
            <a:r>
              <a:rPr lang="cs-CZ" dirty="0"/>
              <a:t> (mezimozek)</a:t>
            </a:r>
          </a:p>
          <a:p>
            <a:r>
              <a:rPr lang="cs-CZ" dirty="0" err="1"/>
              <a:t>Liberiny</a:t>
            </a:r>
            <a:r>
              <a:rPr lang="cs-CZ" dirty="0"/>
              <a:t>, </a:t>
            </a:r>
            <a:r>
              <a:rPr lang="cs-CZ" dirty="0" err="1"/>
              <a:t>statiny</a:t>
            </a:r>
            <a:r>
              <a:rPr lang="cs-CZ" dirty="0"/>
              <a:t> – adenohypofýza</a:t>
            </a:r>
          </a:p>
          <a:p>
            <a:r>
              <a:rPr lang="cs-CZ" dirty="0"/>
              <a:t>Antidiuretický hormon (ADH) a oxytocin - neurohypofýza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9142" t="10712" r="41440" b="12394"/>
          <a:stretch/>
        </p:blipFill>
        <p:spPr>
          <a:xfrm>
            <a:off x="7379017" y="285226"/>
            <a:ext cx="4099810" cy="6027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21077" cy="1325563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Hypofýza</a:t>
            </a:r>
          </a:p>
        </p:txBody>
      </p:sp>
      <p:pic>
        <p:nvPicPr>
          <p:cNvPr id="5" name="Zástupný symbol pro obsah 4" descr="schema2-45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6151" y="1905918"/>
            <a:ext cx="5641971" cy="3723701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7006" t="11748" r="39644" b="19471"/>
          <a:stretch/>
        </p:blipFill>
        <p:spPr>
          <a:xfrm>
            <a:off x="6276513" y="365125"/>
            <a:ext cx="5140171" cy="59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Hypofysa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– adenohypofýza</a:t>
            </a:r>
          </a:p>
          <a:p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– neurohypofýza</a:t>
            </a:r>
          </a:p>
          <a:p>
            <a:r>
              <a:rPr lang="cs-CZ" dirty="0" err="1"/>
              <a:t>Sella</a:t>
            </a:r>
            <a:r>
              <a:rPr lang="cs-CZ" dirty="0"/>
              <a:t> </a:t>
            </a:r>
            <a:r>
              <a:rPr lang="cs-CZ" dirty="0" err="1"/>
              <a:t>turcica</a:t>
            </a:r>
            <a:r>
              <a:rPr lang="cs-CZ" dirty="0"/>
              <a:t> (os </a:t>
            </a:r>
            <a:r>
              <a:rPr lang="cs-CZ" dirty="0" err="1"/>
              <a:t>sphenoidale</a:t>
            </a:r>
            <a:r>
              <a:rPr lang="cs-CZ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077" t="52634" r="55628" b="30404"/>
          <a:stretch>
            <a:fillRect/>
          </a:stretch>
        </p:blipFill>
        <p:spPr bwMode="auto">
          <a:xfrm>
            <a:off x="4501662" y="3534141"/>
            <a:ext cx="6096384" cy="289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Adenohypofýza</a:t>
            </a:r>
          </a:p>
        </p:txBody>
      </p:sp>
      <p:pic>
        <p:nvPicPr>
          <p:cNvPr id="4" name="Zástupný symbol pro obsah 3" descr="hormon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35273" y="1238681"/>
            <a:ext cx="7287293" cy="5140854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CFBE0A2-600D-40B0-A0F8-98B46A69841B}"/>
              </a:ext>
            </a:extLst>
          </p:cNvPr>
          <p:cNvSpPr txBox="1"/>
          <p:nvPr/>
        </p:nvSpPr>
        <p:spPr>
          <a:xfrm>
            <a:off x="712381" y="1818167"/>
            <a:ext cx="331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STH: nanismus/gigantismus, </a:t>
            </a:r>
            <a:r>
              <a:rPr lang="cs-CZ" dirty="0" err="1"/>
              <a:t>akromegálie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Neurohypofýza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4766409" cy="4351338"/>
          </a:xfrm>
        </p:spPr>
        <p:txBody>
          <a:bodyPr>
            <a:normAutofit/>
          </a:bodyPr>
          <a:lstStyle/>
          <a:p>
            <a:r>
              <a:rPr lang="cs-CZ" dirty="0"/>
              <a:t>Neurosekrece z </a:t>
            </a:r>
            <a:r>
              <a:rPr lang="cs-CZ" dirty="0" err="1"/>
              <a:t>hypothalamu</a:t>
            </a:r>
            <a:r>
              <a:rPr lang="cs-CZ" dirty="0"/>
              <a:t> </a:t>
            </a:r>
            <a:endParaRPr lang="cs-CZ" b="1" dirty="0"/>
          </a:p>
          <a:p>
            <a:r>
              <a:rPr lang="cs-CZ" dirty="0"/>
              <a:t>Oxytocin</a:t>
            </a:r>
          </a:p>
          <a:p>
            <a:pPr lvl="1"/>
            <a:r>
              <a:rPr lang="cs-CZ" dirty="0"/>
              <a:t>Stahy dělohy</a:t>
            </a:r>
          </a:p>
          <a:p>
            <a:r>
              <a:rPr lang="cs-CZ" dirty="0"/>
              <a:t>ADH (vasopresin)</a:t>
            </a:r>
          </a:p>
          <a:p>
            <a:pPr lvl="1"/>
            <a:r>
              <a:rPr lang="cs-CZ" dirty="0"/>
              <a:t>Zúžení cév – zvýšení krevního tlaku</a:t>
            </a:r>
          </a:p>
          <a:p>
            <a:pPr lvl="1"/>
            <a:r>
              <a:rPr lang="cs-CZ" dirty="0"/>
              <a:t>Zvyšuje resorpci vody v ledvinách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8414" t="11920" r="41100" b="50798"/>
          <a:stretch/>
        </p:blipFill>
        <p:spPr>
          <a:xfrm>
            <a:off x="5604610" y="1199212"/>
            <a:ext cx="6493794" cy="44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A. </a:t>
            </a:r>
            <a:r>
              <a:rPr lang="cs-CZ" i="1" dirty="0" err="1"/>
              <a:t>hypophysialis</a:t>
            </a:r>
            <a:r>
              <a:rPr lang="cs-CZ" i="1" dirty="0"/>
              <a:t> </a:t>
            </a:r>
            <a:r>
              <a:rPr lang="cs-CZ" i="1" dirty="0" err="1"/>
              <a:t>inf</a:t>
            </a:r>
            <a:r>
              <a:rPr lang="cs-CZ" i="1" dirty="0"/>
              <a:t>., sup.</a:t>
            </a:r>
          </a:p>
          <a:p>
            <a:r>
              <a:rPr lang="cs-CZ" i="1" dirty="0"/>
              <a:t>V. </a:t>
            </a:r>
            <a:r>
              <a:rPr lang="cs-CZ" i="1" dirty="0" err="1"/>
              <a:t>hypophysialis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8075" t="11143" r="41100" b="16278"/>
          <a:stretch/>
        </p:blipFill>
        <p:spPr>
          <a:xfrm>
            <a:off x="6247464" y="266694"/>
            <a:ext cx="4550778" cy="60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541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594</Words>
  <Application>Microsoft Office PowerPoint</Application>
  <PresentationFormat>Širokoúhlá obrazovka</PresentationFormat>
  <Paragraphs>161</Paragraphs>
  <Slides>30</Slides>
  <Notes>21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Žlázy s vnitřní sekrecí</vt:lpstr>
      <vt:lpstr>Sylabus jarní semestr 2018</vt:lpstr>
      <vt:lpstr>Glandulae endocrinae</vt:lpstr>
      <vt:lpstr>Hypothalamus</vt:lpstr>
      <vt:lpstr>Hypofýza</vt:lpstr>
      <vt:lpstr>Hypofysa</vt:lpstr>
      <vt:lpstr>Adenohypofýza</vt:lpstr>
      <vt:lpstr>Neurohypofýza</vt:lpstr>
      <vt:lpstr>Prezentace aplikace PowerPoint</vt:lpstr>
      <vt:lpstr>Epifýza – šišinka, glandula pinealis</vt:lpstr>
      <vt:lpstr>Brzlík (Thymus)</vt:lpstr>
      <vt:lpstr>Štítná žláza, glandula thyroidea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Příštitná tělíska, glandulae parathyroideae</vt:lpstr>
      <vt:lpstr>Prezentace aplikace PowerPoint</vt:lpstr>
      <vt:lpstr>Glandulae suprarenales</vt:lpstr>
      <vt:lpstr>Cortex</vt:lpstr>
      <vt:lpstr>Prezentace aplikace PowerPoint</vt:lpstr>
      <vt:lpstr>Medulla</vt:lpstr>
      <vt:lpstr>Prezentace aplikace PowerPoint</vt:lpstr>
      <vt:lpstr>Pancreas</vt:lpstr>
      <vt:lpstr>Pancreas</vt:lpstr>
      <vt:lpstr>Prezentace aplikace PowerPoint</vt:lpstr>
      <vt:lpstr>Prezentace aplikace PowerPoint</vt:lpstr>
      <vt:lpstr>Prezentace aplikace PowerPoint</vt:lpstr>
      <vt:lpstr>Periferní endokrinní systém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Žlázy s vnitřní sekrecí</dc:title>
  <dc:creator>Marta Gimunová</dc:creator>
  <cp:lastModifiedBy>Marta Gimunová</cp:lastModifiedBy>
  <cp:revision>73</cp:revision>
  <dcterms:created xsi:type="dcterms:W3CDTF">2015-04-07T10:33:35Z</dcterms:created>
  <dcterms:modified xsi:type="dcterms:W3CDTF">2018-05-09T09:01:53Z</dcterms:modified>
</cp:coreProperties>
</file>