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68" r:id="rId2"/>
    <p:sldId id="257" r:id="rId3"/>
    <p:sldId id="258" r:id="rId4"/>
    <p:sldId id="259" r:id="rId5"/>
    <p:sldId id="269" r:id="rId6"/>
    <p:sldId id="271" r:id="rId7"/>
    <p:sldId id="260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89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28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358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66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9808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78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707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43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67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28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56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56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86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88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94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27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31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zaklady-sociologi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zaklady-sociologi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Základy sociologie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cs-CZ" dirty="0"/>
          </a:p>
          <a:p>
            <a:pPr algn="r"/>
            <a:r>
              <a:rPr lang="cs-CZ" dirty="0"/>
              <a:t>Mgr. Pavel Trochta</a:t>
            </a:r>
          </a:p>
          <a:p>
            <a:pPr algn="r"/>
            <a:r>
              <a:rPr lang="cs-CZ" dirty="0"/>
              <a:t>360139@mail.muni.cz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92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Hra na společnost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/>
          </a:bodyPr>
          <a:lstStyle/>
          <a:p>
            <a:r>
              <a:rPr lang="cs-CZ" sz="2000" dirty="0"/>
              <a:t>Cvičení </a:t>
            </a:r>
            <a:r>
              <a:rPr lang="cs-CZ" sz="2000" b="1" dirty="0"/>
              <a:t>tvorba společnosti</a:t>
            </a:r>
          </a:p>
          <a:p>
            <a:endParaRPr lang="cs-CZ" sz="2000" b="1" dirty="0"/>
          </a:p>
          <a:p>
            <a:r>
              <a:rPr lang="cs-CZ" sz="2000" dirty="0"/>
              <a:t>Představte si, že jste králem/skupinou/společností, který(á) musí spravovat společenství lidí (společnost).</a:t>
            </a:r>
          </a:p>
          <a:p>
            <a:endParaRPr lang="cs-CZ" sz="2000" dirty="0"/>
          </a:p>
          <a:p>
            <a:r>
              <a:rPr lang="cs-CZ" sz="2000" dirty="0"/>
              <a:t>Jak by se lidé ve vaši společnosti měli chovat?</a:t>
            </a:r>
          </a:p>
          <a:p>
            <a:r>
              <a:rPr lang="cs-CZ" sz="2000" dirty="0"/>
              <a:t>Co by měli lidé zakázáno?</a:t>
            </a:r>
          </a:p>
          <a:p>
            <a:r>
              <a:rPr lang="cs-CZ" sz="2000" dirty="0"/>
              <a:t>Jaký typ společnosti byste utvořili: demokratický, autokratický, meritokratický, teokratický, smíšený…</a:t>
            </a:r>
          </a:p>
          <a:p>
            <a:r>
              <a:rPr lang="cs-CZ" sz="2000" dirty="0"/>
              <a:t>Jaké 3 hlavní hodnoty by byly pilířem vaší společnosti?</a:t>
            </a:r>
          </a:p>
          <a:p>
            <a:r>
              <a:rPr lang="cs-CZ" sz="2000" dirty="0"/>
              <a:t>…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68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Význam a smysl sociologie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/>
              <a:t>KÁŽDÁ VĚDA BY MĚLA BÝT SVÝM ZPŮSOBEM UŽITEČNÁ ČLOVĚKU. TO V PRAXI ZNAMENÁ, ŽE PROSTĚ MUSÍ BÝT K NĚČEMU DOBRÁ, PAK MÁ SMYSL.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???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93393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Hodnoty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 fontScale="92500"/>
          </a:bodyPr>
          <a:lstStyle/>
          <a:p>
            <a:r>
              <a:rPr lang="cs-CZ" sz="2000" b="1" dirty="0"/>
              <a:t>Proč se jimi zabýváme v sociologii?</a:t>
            </a:r>
          </a:p>
          <a:p>
            <a:r>
              <a:rPr lang="cs-CZ" sz="2000" dirty="0"/>
              <a:t>Protože je vytvářejí lidé a ti pak tvoří společnost a ta už je předmětem studia sociologie. Sociologie se zabývá lidmi.</a:t>
            </a:r>
          </a:p>
          <a:p>
            <a:r>
              <a:rPr lang="cs-CZ" sz="2000" b="1" dirty="0"/>
              <a:t>V dnešní době existuje mnoho rozdílných společností s rozdílným kulturním zázemím. Každá taková společnost má své zažité a proklamované hodnoty, ke kterým musela ujít dlouhou cestu. </a:t>
            </a:r>
          </a:p>
          <a:p>
            <a:r>
              <a:rPr lang="cs-CZ" sz="2000" dirty="0"/>
              <a:t>Hodnoty jsou tedy vytvořené lidmi.</a:t>
            </a:r>
          </a:p>
          <a:p>
            <a:r>
              <a:rPr lang="cs-CZ" sz="2000" dirty="0"/>
              <a:t>Vyvíjejí se a k jejich udržování je zapotřebí určitého úsilí.</a:t>
            </a:r>
          </a:p>
          <a:p>
            <a:r>
              <a:rPr lang="cs-CZ" sz="2000" dirty="0"/>
              <a:t>Určují směřování dané společnosti a tedy i jednotlivců a definují je.</a:t>
            </a:r>
          </a:p>
          <a:p>
            <a:r>
              <a:rPr lang="cs-CZ" sz="2000" dirty="0"/>
              <a:t>Často mají formu ideje, ke které se snažíme přibližovat.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6965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Hodnoty</a:t>
            </a:r>
            <a:endParaRPr lang="en-GB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/>
          </a:bodyPr>
          <a:lstStyle/>
          <a:p>
            <a:r>
              <a:rPr lang="cs-CZ" sz="2000" dirty="0"/>
              <a:t>SVOBODA</a:t>
            </a:r>
          </a:p>
          <a:p>
            <a:r>
              <a:rPr lang="cs-CZ" sz="2000" dirty="0"/>
              <a:t>LÁSKA</a:t>
            </a:r>
          </a:p>
          <a:p>
            <a:r>
              <a:rPr lang="cs-CZ" sz="2000" dirty="0"/>
              <a:t>MOC</a:t>
            </a:r>
          </a:p>
          <a:p>
            <a:r>
              <a:rPr lang="cs-CZ" sz="2000" dirty="0"/>
              <a:t>MÍR</a:t>
            </a:r>
          </a:p>
          <a:p>
            <a:r>
              <a:rPr lang="cs-CZ" sz="2000" dirty="0"/>
              <a:t>SLÁVA</a:t>
            </a:r>
          </a:p>
          <a:p>
            <a:r>
              <a:rPr lang="cs-CZ" sz="2000" dirty="0"/>
              <a:t>TOLERANCE</a:t>
            </a:r>
          </a:p>
          <a:p>
            <a:r>
              <a:rPr lang="cs-CZ" sz="2000" dirty="0"/>
              <a:t>ÚSPĚCH</a:t>
            </a:r>
          </a:p>
          <a:p>
            <a:r>
              <a:rPr lang="cs-CZ" sz="2000" dirty="0"/>
              <a:t>PENÍZE</a:t>
            </a:r>
          </a:p>
          <a:p>
            <a:endParaRPr lang="cs-CZ" sz="2000" dirty="0"/>
          </a:p>
          <a:p>
            <a:r>
              <a:rPr lang="cs-CZ" sz="2000" b="1" dirty="0"/>
              <a:t>Jsme zodpovědní za svoje (naše) hodnoty!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39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415" y="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Témata k prezentaci a seminární práci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7201585" cy="53012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VZNIK A PODSTATA SOCIOLOGIE</a:t>
            </a:r>
            <a:br>
              <a:rPr lang="en-GB" dirty="0"/>
            </a:br>
            <a:r>
              <a:rPr lang="en-GB" dirty="0"/>
              <a:t>SPOLEČNOST A JEJÍ VÝZNAM</a:t>
            </a:r>
            <a:br>
              <a:rPr lang="en-GB" dirty="0"/>
            </a:br>
            <a:r>
              <a:rPr lang="en-GB" dirty="0"/>
              <a:t>SOCIOLOGIE A SPORT</a:t>
            </a:r>
            <a:br>
              <a:rPr lang="en-GB" dirty="0"/>
            </a:br>
            <a:r>
              <a:rPr lang="en-GB" dirty="0"/>
              <a:t>SOCIÁLNÍ INTERAKCE</a:t>
            </a:r>
            <a:br>
              <a:rPr lang="en-GB" dirty="0"/>
            </a:br>
            <a:r>
              <a:rPr lang="en-GB" dirty="0"/>
              <a:t>KOMUNIKACE A JEJÍ VÝZNAM VE SPOLEČNOSTI</a:t>
            </a:r>
            <a:br>
              <a:rPr lang="en-GB" dirty="0"/>
            </a:br>
            <a:r>
              <a:rPr lang="en-GB" dirty="0"/>
              <a:t>SOCIÁLNÍ SKUPINY</a:t>
            </a:r>
            <a:br>
              <a:rPr lang="en-GB" dirty="0"/>
            </a:br>
            <a:r>
              <a:rPr lang="en-GB" dirty="0"/>
              <a:t>SOCIÁLNÍ ROLE, SOCIÁLNÍ STATUS</a:t>
            </a:r>
            <a:br>
              <a:rPr lang="en-GB" dirty="0"/>
            </a:br>
            <a:r>
              <a:rPr lang="en-GB" dirty="0"/>
              <a:t>STATUSOVÝ SYMBOL A ŽIVOTNÍ STYL</a:t>
            </a:r>
            <a:br>
              <a:rPr lang="en-GB" dirty="0"/>
            </a:br>
            <a:r>
              <a:rPr lang="en-GB" dirty="0"/>
              <a:t>KULTURA Z POHLEDU SOCIOLOGIE</a:t>
            </a:r>
            <a:br>
              <a:rPr lang="en-GB" dirty="0"/>
            </a:br>
            <a:r>
              <a:rPr lang="en-GB" dirty="0"/>
              <a:t>TRADICE VS. INOVACE Z POHLEDU SOCIOLOGIE</a:t>
            </a:r>
            <a:br>
              <a:rPr lang="en-GB" dirty="0"/>
            </a:br>
            <a:r>
              <a:rPr lang="en-GB" dirty="0"/>
              <a:t>SUBKULTURY</a:t>
            </a:r>
            <a:br>
              <a:rPr lang="en-GB" dirty="0"/>
            </a:br>
            <a:r>
              <a:rPr lang="en-GB" dirty="0" err="1"/>
              <a:t>SUBKULTURY</a:t>
            </a:r>
            <a:r>
              <a:rPr lang="en-GB" dirty="0"/>
              <a:t> MLÁDEŽE</a:t>
            </a:r>
            <a:br>
              <a:rPr lang="en-GB" dirty="0"/>
            </a:br>
            <a:r>
              <a:rPr lang="en-GB" dirty="0"/>
              <a:t>VZDĚLÁNÍ A VÝCHOVA VE SPOLEČNOSTI</a:t>
            </a:r>
            <a:br>
              <a:rPr lang="en-GB" dirty="0"/>
            </a:br>
            <a:r>
              <a:rPr lang="en-GB" dirty="0"/>
              <a:t>SOCIALIZACE JAKO CELOŽIVOTNÍ PROCES</a:t>
            </a:r>
            <a:br>
              <a:rPr lang="en-GB" dirty="0"/>
            </a:br>
            <a:r>
              <a:rPr lang="en-GB" dirty="0"/>
              <a:t>SOCIALIZACE SPORTEM</a:t>
            </a:r>
            <a:br>
              <a:rPr lang="en-GB" dirty="0"/>
            </a:br>
            <a:r>
              <a:rPr lang="en-GB" dirty="0"/>
              <a:t>MASOVÁ KULTURA A MÉDIA</a:t>
            </a:r>
            <a:br>
              <a:rPr lang="en-GB" dirty="0"/>
            </a:br>
            <a:r>
              <a:rPr lang="en-GB" dirty="0"/>
              <a:t>MULTIKULTURNÍ SPOLEČNOST A JEJÍ POZITIVA</a:t>
            </a:r>
            <a:br>
              <a:rPr lang="en-GB" dirty="0"/>
            </a:br>
            <a:r>
              <a:rPr lang="en-GB" dirty="0"/>
              <a:t>MULTIKULTURNÍ SPOLEČNOST A JEJÍ NEGATIVA</a:t>
            </a:r>
            <a:br>
              <a:rPr lang="en-GB" dirty="0"/>
            </a:br>
            <a:r>
              <a:rPr lang="en-GB" dirty="0"/>
              <a:t>KORUPCE VE SPOLEČNOSTI</a:t>
            </a:r>
            <a:br>
              <a:rPr lang="en-GB" dirty="0"/>
            </a:br>
            <a:r>
              <a:rPr lang="en-GB" dirty="0"/>
              <a:t>OBČANSKÁ SPOLEČNOST</a:t>
            </a:r>
            <a:br>
              <a:rPr lang="en-GB" dirty="0"/>
            </a:br>
            <a:r>
              <a:rPr lang="en-GB" dirty="0"/>
              <a:t>RASA A RASISMUS</a:t>
            </a:r>
            <a:br>
              <a:rPr lang="en-GB" dirty="0"/>
            </a:br>
            <a:r>
              <a:rPr lang="en-GB" dirty="0"/>
              <a:t>RODINA A JEJÍ VÝZNAM VE SPOLEČNOSTI</a:t>
            </a:r>
            <a:br>
              <a:rPr lang="en-GB" dirty="0"/>
            </a:br>
            <a:r>
              <a:rPr lang="en-GB" dirty="0"/>
              <a:t>NÁBOŽENSTVÍ</a:t>
            </a:r>
            <a:br>
              <a:rPr lang="en-GB" dirty="0"/>
            </a:br>
            <a:r>
              <a:rPr lang="en-GB" dirty="0"/>
              <a:t>AKTUÁLNÍ PROBLÉMY VE SPOLEČNOSTI</a:t>
            </a:r>
          </a:p>
        </p:txBody>
      </p:sp>
    </p:spTree>
    <p:extLst>
      <p:ext uri="{BB962C8B-B14F-4D97-AF65-F5344CB8AC3E}">
        <p14:creationId xmlns:p14="http://schemas.microsoft.com/office/powerpoint/2010/main" val="120493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Odkazy na literaturu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/>
          <a:lstStyle/>
          <a:p>
            <a:r>
              <a:rPr lang="cs-CZ" b="1" dirty="0"/>
              <a:t>KNIHY:</a:t>
            </a:r>
          </a:p>
          <a:p>
            <a:r>
              <a:rPr lang="en-GB" dirty="0" err="1"/>
              <a:t>Sekot</a:t>
            </a:r>
            <a:r>
              <a:rPr lang="en-GB" dirty="0"/>
              <a:t>, </a:t>
            </a:r>
            <a:r>
              <a:rPr lang="en-GB" dirty="0" err="1"/>
              <a:t>Aleš</a:t>
            </a:r>
            <a:r>
              <a:rPr lang="en-GB" dirty="0"/>
              <a:t>. </a:t>
            </a:r>
            <a:r>
              <a:rPr lang="en-GB" dirty="0" err="1"/>
              <a:t>Sociologie</a:t>
            </a:r>
            <a:r>
              <a:rPr lang="en-GB" dirty="0"/>
              <a:t> v </a:t>
            </a:r>
            <a:r>
              <a:rPr lang="en-GB" dirty="0" err="1"/>
              <a:t>kostce.III</a:t>
            </a:r>
            <a:r>
              <a:rPr lang="en-GB" dirty="0"/>
              <a:t> </a:t>
            </a:r>
            <a:r>
              <a:rPr lang="en-GB" dirty="0" err="1"/>
              <a:t>vyd</a:t>
            </a:r>
            <a:r>
              <a:rPr lang="en-GB" dirty="0"/>
              <a:t>.. Brno: 2006. </a:t>
            </a:r>
            <a:r>
              <a:rPr lang="en-GB" dirty="0" err="1"/>
              <a:t>Masarykova</a:t>
            </a:r>
            <a:r>
              <a:rPr lang="en-GB" dirty="0"/>
              <a:t> </a:t>
            </a:r>
            <a:r>
              <a:rPr lang="en-GB" dirty="0" err="1"/>
              <a:t>univerzita</a:t>
            </a:r>
            <a:r>
              <a:rPr lang="en-GB" dirty="0"/>
              <a:t>, </a:t>
            </a:r>
            <a:r>
              <a:rPr lang="en-GB" dirty="0" err="1"/>
              <a:t>Paido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/>
              <a:t>Schaefer, R. T. &amp; </a:t>
            </a:r>
            <a:r>
              <a:rPr lang="en-GB" dirty="0" err="1"/>
              <a:t>Lamm</a:t>
            </a:r>
            <a:r>
              <a:rPr lang="en-GB" dirty="0"/>
              <a:t>, R. P. (1995). </a:t>
            </a:r>
            <a:r>
              <a:rPr lang="en-GB" i="1" dirty="0"/>
              <a:t>Sociology.</a:t>
            </a:r>
            <a:r>
              <a:rPr lang="en-GB" dirty="0"/>
              <a:t> New York: Mc Graw Hill.</a:t>
            </a:r>
            <a:endParaRPr lang="cs-CZ" dirty="0"/>
          </a:p>
          <a:p>
            <a:r>
              <a:rPr lang="en-GB" dirty="0" err="1"/>
              <a:t>Slepičková</a:t>
            </a:r>
            <a:r>
              <a:rPr lang="en-GB" dirty="0"/>
              <a:t>, I. (2000). </a:t>
            </a:r>
            <a:r>
              <a:rPr lang="en-GB" i="1" dirty="0"/>
              <a:t>Sport a </a:t>
            </a:r>
            <a:r>
              <a:rPr lang="en-GB" i="1" dirty="0" err="1"/>
              <a:t>společnost</a:t>
            </a:r>
            <a:r>
              <a:rPr lang="en-GB" i="1" dirty="0"/>
              <a:t>.</a:t>
            </a:r>
            <a:r>
              <a:rPr lang="en-GB" dirty="0"/>
              <a:t> Praha, Czech Republic: </a:t>
            </a:r>
            <a:r>
              <a:rPr lang="en-GB" dirty="0" err="1"/>
              <a:t>Karolinum</a:t>
            </a:r>
            <a:r>
              <a:rPr lang="en-GB" dirty="0"/>
              <a:t>.</a:t>
            </a:r>
            <a:endParaRPr lang="cs-CZ" dirty="0"/>
          </a:p>
          <a:p>
            <a:r>
              <a:rPr lang="en-GB" dirty="0" err="1"/>
              <a:t>Szcepanski</a:t>
            </a:r>
            <a:r>
              <a:rPr lang="en-GB" dirty="0"/>
              <a:t>, J. (1966). </a:t>
            </a:r>
            <a:r>
              <a:rPr lang="en-GB" i="1" dirty="0" err="1"/>
              <a:t>Základní</a:t>
            </a:r>
            <a:r>
              <a:rPr lang="en-GB" i="1" dirty="0"/>
              <a:t> </a:t>
            </a:r>
            <a:r>
              <a:rPr lang="en-GB" i="1" dirty="0" err="1"/>
              <a:t>sociologické</a:t>
            </a:r>
            <a:r>
              <a:rPr lang="en-GB" i="1" dirty="0"/>
              <a:t> </a:t>
            </a:r>
            <a:r>
              <a:rPr lang="en-GB" i="1" dirty="0" err="1"/>
              <a:t>pojmy</a:t>
            </a:r>
            <a:r>
              <a:rPr lang="en-GB" i="1" dirty="0"/>
              <a:t>.</a:t>
            </a:r>
            <a:r>
              <a:rPr lang="en-GB" dirty="0"/>
              <a:t> Praha, Czech republic: </a:t>
            </a:r>
            <a:r>
              <a:rPr lang="en-GB" dirty="0" err="1"/>
              <a:t>Nakladatelstvi</a:t>
            </a:r>
            <a:r>
              <a:rPr lang="en-GB" dirty="0"/>
              <a:t>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literatury</a:t>
            </a:r>
            <a:r>
              <a:rPr lang="en-GB"/>
              <a:t>. </a:t>
            </a:r>
            <a:endParaRPr lang="cs-CZ" dirty="0"/>
          </a:p>
          <a:p>
            <a:r>
              <a:rPr lang="cs-CZ" b="1" dirty="0"/>
              <a:t>INTERNETOVÉ ODKAZY:</a:t>
            </a:r>
          </a:p>
          <a:p>
            <a:r>
              <a:rPr lang="cs-CZ" dirty="0">
                <a:hlinkClick r:id="rId2"/>
              </a:rPr>
              <a:t>http://www.fsps.muni.cz/impact/zaklady-sociologie/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(přihlašovací jméno: </a:t>
            </a:r>
            <a:r>
              <a:rPr lang="cs-CZ" dirty="0" err="1"/>
              <a:t>visitor</a:t>
            </a:r>
            <a:r>
              <a:rPr lang="cs-CZ" dirty="0"/>
              <a:t>, heslo: </a:t>
            </a:r>
            <a:r>
              <a:rPr lang="en-GB" dirty="0"/>
              <a:t>p1l0t 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30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Použitá literatura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/>
          <a:lstStyle/>
          <a:p>
            <a:r>
              <a:rPr lang="pl-PL" dirty="0"/>
              <a:t>Sekot, A. (2006). </a:t>
            </a:r>
            <a:r>
              <a:rPr lang="pl-PL" i="1" dirty="0"/>
              <a:t>Sociologie v kostce.</a:t>
            </a:r>
            <a:r>
              <a:rPr lang="pl-PL" dirty="0"/>
              <a:t> Brno, Czech Republic: Paido.</a:t>
            </a:r>
          </a:p>
          <a:p>
            <a:r>
              <a:rPr lang="en-GB" dirty="0" err="1"/>
              <a:t>Sekot</a:t>
            </a:r>
            <a:r>
              <a:rPr lang="en-GB" dirty="0"/>
              <a:t>, A. (2008). </a:t>
            </a:r>
            <a:r>
              <a:rPr lang="en-GB" i="1" dirty="0" err="1"/>
              <a:t>Sociologické</a:t>
            </a:r>
            <a:r>
              <a:rPr lang="en-GB" i="1" dirty="0"/>
              <a:t> </a:t>
            </a:r>
            <a:r>
              <a:rPr lang="en-GB" i="1" dirty="0" err="1"/>
              <a:t>problémy</a:t>
            </a:r>
            <a:r>
              <a:rPr lang="en-GB" i="1" dirty="0"/>
              <a:t> </a:t>
            </a:r>
            <a:r>
              <a:rPr lang="en-GB" i="1" dirty="0" err="1"/>
              <a:t>sportu</a:t>
            </a:r>
            <a:r>
              <a:rPr lang="en-GB" i="1" dirty="0"/>
              <a:t>.</a:t>
            </a:r>
            <a:r>
              <a:rPr lang="en-GB" dirty="0"/>
              <a:t> Brno, Czech Republic: </a:t>
            </a:r>
            <a:r>
              <a:rPr lang="en-GB" dirty="0" err="1"/>
              <a:t>Paido</a:t>
            </a:r>
            <a:r>
              <a:rPr lang="en-GB" dirty="0"/>
              <a:t> a </a:t>
            </a:r>
            <a:r>
              <a:rPr lang="en-GB" dirty="0" err="1"/>
              <a:t>Masarykova</a:t>
            </a:r>
            <a:r>
              <a:rPr lang="en-GB" dirty="0"/>
              <a:t> </a:t>
            </a:r>
            <a:r>
              <a:rPr lang="en-GB" dirty="0" err="1"/>
              <a:t>universita</a:t>
            </a:r>
            <a:r>
              <a:rPr lang="en-GB" dirty="0"/>
              <a:t>.</a:t>
            </a:r>
            <a:endParaRPr lang="cs-CZ" dirty="0"/>
          </a:p>
          <a:p>
            <a:r>
              <a:rPr lang="cs-CZ" dirty="0" err="1"/>
              <a:t>Sekot</a:t>
            </a:r>
            <a:r>
              <a:rPr lang="cs-CZ" dirty="0"/>
              <a:t>, A. (2015). </a:t>
            </a:r>
            <a:r>
              <a:rPr lang="cs-CZ" i="1" dirty="0"/>
              <a:t>Základy sociologie/ aktuální problémy soudobé společnosti. </a:t>
            </a:r>
            <a:r>
              <a:rPr lang="cs-CZ" dirty="0"/>
              <a:t>Dostupné z:</a:t>
            </a:r>
          </a:p>
          <a:p>
            <a:pPr marL="0" indent="0">
              <a:buNone/>
            </a:pPr>
            <a:r>
              <a:rPr lang="cs-CZ" b="1" i="1" dirty="0"/>
              <a:t>     </a:t>
            </a:r>
            <a:r>
              <a:rPr lang="cs-CZ" b="1" i="1" dirty="0">
                <a:hlinkClick r:id="rId2"/>
              </a:rPr>
              <a:t>http://www.fsps.muni.cz/impact/zaklady-sociologie/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380659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Stručný přehled dnešní hodiny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/>
          </a:bodyPr>
          <a:lstStyle/>
          <a:p>
            <a:r>
              <a:rPr lang="cs-CZ" sz="2400" dirty="0"/>
              <a:t>Úvod k předmětu základy sociologie</a:t>
            </a:r>
          </a:p>
          <a:p>
            <a:r>
              <a:rPr lang="cs-CZ" sz="2400" dirty="0"/>
              <a:t>Co sociologie je a co není</a:t>
            </a:r>
          </a:p>
          <a:p>
            <a:r>
              <a:rPr lang="cs-CZ" sz="2400" dirty="0"/>
              <a:t>Co je to společnost a jak vzniká</a:t>
            </a:r>
          </a:p>
          <a:p>
            <a:r>
              <a:rPr lang="cs-CZ" sz="2400" dirty="0"/>
              <a:t>Hra na společnost</a:t>
            </a:r>
          </a:p>
          <a:p>
            <a:r>
              <a:rPr lang="cs-CZ" sz="2400" dirty="0"/>
              <a:t>Význam a smysl sociologie</a:t>
            </a:r>
          </a:p>
          <a:p>
            <a:r>
              <a:rPr lang="cs-CZ" sz="2400" dirty="0"/>
              <a:t>Hodnoty </a:t>
            </a:r>
          </a:p>
          <a:p>
            <a:r>
              <a:rPr lang="cs-CZ" sz="2400" dirty="0"/>
              <a:t>Témata k prezentaci a seminární práci</a:t>
            </a:r>
          </a:p>
          <a:p>
            <a:r>
              <a:rPr lang="cs-CZ" sz="2400" dirty="0"/>
              <a:t>Odkazy na literaturu</a:t>
            </a:r>
          </a:p>
          <a:p>
            <a:r>
              <a:rPr lang="cs-CZ" sz="2400" dirty="0"/>
              <a:t>Použitá literatura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4482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Úvod k předmětu základy sociologie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POŽADAVKY NA ZKONČENÍ PŘEDMĚTU:</a:t>
            </a:r>
          </a:p>
          <a:p>
            <a:r>
              <a:rPr lang="cs-CZ" b="1" dirty="0"/>
              <a:t>Seminární práce</a:t>
            </a:r>
          </a:p>
          <a:p>
            <a:pPr>
              <a:buFontTx/>
              <a:buChar char="-"/>
            </a:pPr>
            <a:r>
              <a:rPr lang="cs-CZ" dirty="0"/>
              <a:t>Ve dvojici na zvolené téma</a:t>
            </a:r>
          </a:p>
          <a:p>
            <a:pPr>
              <a:buFontTx/>
              <a:buChar char="-"/>
            </a:pPr>
            <a:r>
              <a:rPr lang="cs-CZ" dirty="0"/>
              <a:t>Rozsah – 7 – 10 stran</a:t>
            </a:r>
          </a:p>
          <a:p>
            <a:r>
              <a:rPr lang="cs-CZ" b="1" dirty="0"/>
              <a:t>Prezentace</a:t>
            </a:r>
          </a:p>
          <a:p>
            <a:pPr>
              <a:buFontTx/>
              <a:buChar char="-"/>
            </a:pPr>
            <a:r>
              <a:rPr lang="cs-CZ" dirty="0"/>
              <a:t>Ve dvojici na zvolené téma</a:t>
            </a:r>
          </a:p>
          <a:p>
            <a:pPr>
              <a:buFontTx/>
              <a:buChar char="-"/>
            </a:pPr>
            <a:r>
              <a:rPr lang="cs-CZ" dirty="0"/>
              <a:t>Rozsah – do 10 minut</a:t>
            </a:r>
          </a:p>
          <a:p>
            <a:r>
              <a:rPr lang="cs-CZ" b="1" dirty="0"/>
              <a:t>Docházka</a:t>
            </a:r>
          </a:p>
          <a:p>
            <a:pPr>
              <a:buFontTx/>
              <a:buChar char="-"/>
            </a:pPr>
            <a:r>
              <a:rPr lang="cs-CZ" dirty="0"/>
              <a:t>1x možno chybět v sociologické části předmětu</a:t>
            </a:r>
          </a:p>
          <a:p>
            <a:r>
              <a:rPr lang="cs-CZ" b="1" dirty="0"/>
              <a:t>Test</a:t>
            </a:r>
          </a:p>
          <a:p>
            <a:pPr>
              <a:buFontTx/>
              <a:buChar char="-"/>
            </a:pPr>
            <a:r>
              <a:rPr lang="cs-CZ" dirty="0"/>
              <a:t>Obsahuje uzavřené i otevřené otázky</a:t>
            </a:r>
          </a:p>
          <a:p>
            <a:pPr>
              <a:buFontTx/>
              <a:buChar char="-"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440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Co sociologie je a co není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/>
          <a:lstStyle/>
          <a:p>
            <a:r>
              <a:rPr lang="cs-CZ" dirty="0"/>
              <a:t>Všechny psychologické a sociologické vědy spolu úzce souvisí. Přesto mezi nimi existuje podstatný rozdíl.</a:t>
            </a:r>
          </a:p>
          <a:p>
            <a:endParaRPr lang="cs-CZ" dirty="0"/>
          </a:p>
          <a:p>
            <a:r>
              <a:rPr lang="cs-CZ" dirty="0"/>
              <a:t>PSYCHOLOGIE JE:</a:t>
            </a:r>
          </a:p>
          <a:p>
            <a:r>
              <a:rPr lang="cs-CZ" dirty="0"/>
              <a:t>Věda, která studuje lidské chování, mentální procesy a tělesné dění včetně jejich vzájemných vztahů a interakcí a snaží se je popsat, vysvětlit a predikovat.</a:t>
            </a:r>
          </a:p>
          <a:p>
            <a:r>
              <a:rPr lang="cs-CZ" dirty="0"/>
              <a:t>SOCIOLOGIE JE:</a:t>
            </a:r>
          </a:p>
          <a:p>
            <a:r>
              <a:rPr lang="cs-CZ"/>
              <a:t>Společenská </a:t>
            </a:r>
            <a:r>
              <a:rPr lang="cs-CZ" dirty="0"/>
              <a:t>věda zkoumající různé formy společenského života, strukturu a formu různých lidských pospolitostí. Studuje jevy a procesy v těchto souborech a zabývá se skupinovým chováním.</a:t>
            </a:r>
          </a:p>
        </p:txBody>
      </p:sp>
    </p:spTree>
    <p:extLst>
      <p:ext uri="{BB962C8B-B14F-4D97-AF65-F5344CB8AC3E}">
        <p14:creationId xmlns:p14="http://schemas.microsoft.com/office/powerpoint/2010/main" val="312389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Co sociologie je a co není</a:t>
            </a:r>
            <a:endParaRPr lang="en-GB" sz="40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2133600"/>
            <a:ext cx="7143750" cy="4762500"/>
          </a:xfrm>
        </p:spPr>
      </p:pic>
    </p:spTree>
    <p:extLst>
      <p:ext uri="{BB962C8B-B14F-4D97-AF65-F5344CB8AC3E}">
        <p14:creationId xmlns:p14="http://schemas.microsoft.com/office/powerpoint/2010/main" val="403091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Zakladatel sociologie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/>
          </a:bodyPr>
          <a:lstStyle/>
          <a:p>
            <a:r>
              <a:rPr lang="cs-CZ" sz="2000" b="1" dirty="0"/>
              <a:t>Auguste  </a:t>
            </a:r>
            <a:r>
              <a:rPr lang="cs-CZ" sz="2000" b="1" dirty="0" err="1"/>
              <a:t>Comte</a:t>
            </a:r>
            <a:r>
              <a:rPr lang="cs-CZ" sz="2000" b="1" dirty="0"/>
              <a:t> (1798 – 1857)</a:t>
            </a:r>
          </a:p>
          <a:p>
            <a:pPr marL="0" indent="0">
              <a:buNone/>
            </a:pPr>
            <a:endParaRPr lang="en-GB" sz="20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800" y="2585281"/>
            <a:ext cx="2643485" cy="382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39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Co sociologie je a co není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ROZDÍLY…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 HLAVNÍ ROZDÍLY JSOU:</a:t>
            </a:r>
          </a:p>
          <a:p>
            <a:r>
              <a:rPr lang="cs-CZ" b="1" dirty="0"/>
              <a:t>Jednotlivec/společnost</a:t>
            </a:r>
          </a:p>
          <a:p>
            <a:r>
              <a:rPr lang="cs-CZ" b="1" dirty="0"/>
              <a:t>Příčina/následek</a:t>
            </a:r>
          </a:p>
        </p:txBody>
      </p:sp>
    </p:spTree>
    <p:extLst>
      <p:ext uri="{BB962C8B-B14F-4D97-AF65-F5344CB8AC3E}">
        <p14:creationId xmlns:p14="http://schemas.microsoft.com/office/powerpoint/2010/main" val="248791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Co je společnost a jak vzniká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Definuj společnost…</a:t>
            </a:r>
          </a:p>
          <a:p>
            <a:pPr algn="just"/>
            <a:r>
              <a:rPr lang="cs-CZ" sz="2000" dirty="0"/>
              <a:t>Soubor institucí (národ, občané státu, církev, kultury), které zajišťují organizované uspokojování potřeb, regulování vzájemných konfliktů a udržování a rozvoj kultury.</a:t>
            </a:r>
          </a:p>
          <a:p>
            <a:endParaRPr lang="cs-CZ" sz="2000" dirty="0"/>
          </a:p>
          <a:p>
            <a:r>
              <a:rPr lang="cs-CZ" sz="2000" dirty="0"/>
              <a:t>O charakteru společnosti vždy rozhoduje charakter a tendence jednotlivců, ze kterých se společnost skládá</a:t>
            </a:r>
          </a:p>
          <a:p>
            <a:r>
              <a:rPr lang="cs-CZ" sz="2000" dirty="0"/>
              <a:t>Společnosti se neustále vyvíjí a mění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4912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Co je společnost a jak vzniká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Důležití je si říci, že existuje vícero druhů společností a na jejich dělení se dá rovněž pohlížet z více stránek.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OBVYKLE JI DĚLÍME NA:</a:t>
            </a:r>
          </a:p>
          <a:p>
            <a:r>
              <a:rPr lang="cs-CZ" sz="2000" dirty="0"/>
              <a:t>Tradiční – preindustriální společnost</a:t>
            </a:r>
          </a:p>
          <a:p>
            <a:r>
              <a:rPr lang="cs-CZ" sz="2000" dirty="0"/>
              <a:t>Industriální – moderní společnost</a:t>
            </a:r>
          </a:p>
          <a:p>
            <a:r>
              <a:rPr lang="cs-CZ" sz="2000" dirty="0"/>
              <a:t>Postindustriální – postmoderní společnost</a:t>
            </a:r>
          </a:p>
          <a:p>
            <a:endParaRPr lang="cs-CZ" sz="2000" dirty="0"/>
          </a:p>
          <a:p>
            <a:r>
              <a:rPr lang="cs-CZ" sz="2000" dirty="0"/>
              <a:t>Jaké další dělení vás napadá?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7033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362</TotalTime>
  <Words>747</Words>
  <Application>Microsoft Office PowerPoint</Application>
  <PresentationFormat>Předvádění na obrazovce 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Stébla</vt:lpstr>
      <vt:lpstr>Základy sociologie</vt:lpstr>
      <vt:lpstr>Stručný přehled dnešní hodiny</vt:lpstr>
      <vt:lpstr>Úvod k předmětu základy sociologie</vt:lpstr>
      <vt:lpstr>Co sociologie je a co není</vt:lpstr>
      <vt:lpstr>Co sociologie je a co není</vt:lpstr>
      <vt:lpstr>Zakladatel sociologie</vt:lpstr>
      <vt:lpstr>Co sociologie je a co není</vt:lpstr>
      <vt:lpstr>Co je společnost a jak vzniká</vt:lpstr>
      <vt:lpstr>Co je společnost a jak vzniká</vt:lpstr>
      <vt:lpstr>Hra na společnost</vt:lpstr>
      <vt:lpstr>Význam a smysl sociologie</vt:lpstr>
      <vt:lpstr>Hodnoty</vt:lpstr>
      <vt:lpstr>Hodnoty</vt:lpstr>
      <vt:lpstr>Témata k prezentaci a seminární práci </vt:lpstr>
      <vt:lpstr>Odkazy na literaturu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20</cp:revision>
  <dcterms:created xsi:type="dcterms:W3CDTF">2017-03-09T14:18:50Z</dcterms:created>
  <dcterms:modified xsi:type="dcterms:W3CDTF">2017-03-29T13:26:48Z</dcterms:modified>
</cp:coreProperties>
</file>