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1" r:id="rId6"/>
    <p:sldId id="262" r:id="rId7"/>
    <p:sldId id="265" r:id="rId8"/>
    <p:sldId id="260" r:id="rId9"/>
    <p:sldId id="266" r:id="rId10"/>
    <p:sldId id="26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12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6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5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51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31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10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72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98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91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92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927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CA3B1-0BA4-40B5-A8C7-5BC7D1BC5D2E}" type="datetimeFigureOut">
              <a:rPr lang="cs-CZ" smtClean="0"/>
              <a:t>23.04.2018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2471C-3561-4281-A1CF-65088A2586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279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685924"/>
            <a:ext cx="9555480" cy="3571875"/>
          </a:xfrm>
        </p:spPr>
        <p:txBody>
          <a:bodyPr anchor="ctr">
            <a:normAutofit/>
          </a:bodyPr>
          <a:lstStyle/>
          <a:p>
            <a:r>
              <a:rPr lang="cs-CZ" b="1" dirty="0"/>
              <a:t>Aplikované </a:t>
            </a:r>
            <a:r>
              <a:rPr lang="cs-CZ" b="1"/>
              <a:t>psychosociální </a:t>
            </a:r>
            <a:r>
              <a:rPr lang="cs-CZ" b="1" smtClean="0"/>
              <a:t>vědy</a:t>
            </a:r>
            <a:br>
              <a:rPr lang="cs-CZ" b="1" smtClean="0"/>
            </a:br>
            <a:r>
              <a:rPr lang="cs-CZ" b="1"/>
              <a:t>1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3467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9A280-F4C4-4BBD-ADED-B7E113B1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2025"/>
            <a:ext cx="10515600" cy="105727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Výzkumné metody v sociologii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190F9C-75BB-476E-A2BB-48F52A361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9325"/>
            <a:ext cx="10515600" cy="3957638"/>
          </a:xfrm>
        </p:spPr>
        <p:txBody>
          <a:bodyPr/>
          <a:lstStyle/>
          <a:p>
            <a:pPr lvl="0"/>
            <a:r>
              <a:rPr lang="cs-CZ" dirty="0"/>
              <a:t>pozorování – vedeno teorií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experiment – empirické ověření (studium patologií)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komparace – srovnávání (mezi státy a kulturami)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historický výzkum – možnost srovnávání v čase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5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Organizace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1/0</a:t>
            </a:r>
          </a:p>
          <a:p>
            <a:r>
              <a:rPr lang="cs-CZ" dirty="0"/>
              <a:t>Zkouška</a:t>
            </a:r>
          </a:p>
          <a:p>
            <a:r>
              <a:rPr lang="cs-CZ" dirty="0"/>
              <a:t>Test </a:t>
            </a:r>
            <a:r>
              <a:rPr lang="cs-CZ" dirty="0" smtClean="0"/>
              <a:t>15 </a:t>
            </a:r>
            <a:r>
              <a:rPr lang="cs-CZ" dirty="0"/>
              <a:t>otázek (60 % minimum)</a:t>
            </a:r>
          </a:p>
          <a:p>
            <a:r>
              <a:rPr lang="cs-CZ" dirty="0"/>
              <a:t>Přednášky – prezentace</a:t>
            </a:r>
          </a:p>
          <a:p>
            <a:pPr lvl="1"/>
            <a:r>
              <a:rPr lang="cs-CZ" dirty="0"/>
              <a:t>Základní koncept</a:t>
            </a:r>
          </a:p>
          <a:p>
            <a:pPr lvl="1"/>
            <a:r>
              <a:rPr lang="cs-CZ" dirty="0"/>
              <a:t>Doplňující informace</a:t>
            </a:r>
          </a:p>
          <a:p>
            <a:r>
              <a:rPr lang="cs-CZ" dirty="0"/>
              <a:t>Místnost – A11/236</a:t>
            </a:r>
          </a:p>
          <a:p>
            <a:r>
              <a:rPr lang="cs-CZ" dirty="0"/>
              <a:t>Vyučující – Emanuel Hurych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558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SEKOT, Aleš. Sport a společnost: Socializační kontext. In </a:t>
            </a:r>
            <a:r>
              <a:rPr lang="cs-CZ" i="1" dirty="0"/>
              <a:t>Společenská úloha sportu</a:t>
            </a:r>
            <a:r>
              <a:rPr lang="cs-CZ" dirty="0"/>
              <a:t>. 1. vyd. Praha: Univerzita Karlova, 2009. s. 36-44, 9 s. ISBN 978-80-86317-72-4. </a:t>
            </a:r>
          </a:p>
          <a:p>
            <a:r>
              <a:rPr lang="cs-CZ" dirty="0"/>
              <a:t>SEKOT, Aleš. </a:t>
            </a:r>
            <a:r>
              <a:rPr lang="cs-CZ" i="1" dirty="0"/>
              <a:t>Sociologie v kostce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2002. 142 s. ISBN 8073150212. </a:t>
            </a:r>
          </a:p>
          <a:p>
            <a:r>
              <a:rPr lang="cs-CZ" dirty="0"/>
              <a:t>SMÉKAL, Vladimír. </a:t>
            </a:r>
            <a:r>
              <a:rPr lang="cs-CZ" i="1" dirty="0"/>
              <a:t>Pozvání do psychologie osobnosti. Člověk v zrcadle vědomí a jednání.</a:t>
            </a:r>
            <a:r>
              <a:rPr lang="cs-CZ" dirty="0"/>
              <a:t> Brno: </a:t>
            </a:r>
            <a:r>
              <a:rPr lang="cs-CZ" dirty="0" err="1"/>
              <a:t>Barrister&amp;Principal</a:t>
            </a:r>
            <a:r>
              <a:rPr lang="cs-CZ" dirty="0"/>
              <a:t>, 2002. 517 s. Studium. ISBN 80-85947-80-3.</a:t>
            </a:r>
          </a:p>
          <a:p>
            <a:r>
              <a:rPr lang="cs-CZ" dirty="0"/>
              <a:t> VANĚK, Miroslav. Psychologie sportu. Vyd. 1. Praha: Státní pedagogické nakladatelství, 1980. 180 s.</a:t>
            </a:r>
          </a:p>
          <a:p>
            <a:r>
              <a:rPr lang="cs-CZ" dirty="0"/>
              <a:t>SLEPIČKA, Pavel, Václav HOŠEK a Běla HÁTLOVÁ. </a:t>
            </a:r>
            <a:r>
              <a:rPr lang="cs-CZ" i="1" dirty="0"/>
              <a:t>Psychologie sportu</a:t>
            </a:r>
            <a:r>
              <a:rPr lang="cs-CZ" dirty="0"/>
              <a:t>. Vyd. 1. Praha: Univerzita Karlova v Praze, nakladatelství Karolinum, 2006. 230 s. ISBN 8024612909.</a:t>
            </a:r>
          </a:p>
        </p:txBody>
      </p:sp>
    </p:spTree>
    <p:extLst>
      <p:ext uri="{BB962C8B-B14F-4D97-AF65-F5344CB8AC3E}">
        <p14:creationId xmlns:p14="http://schemas.microsoft.com/office/powerpoint/2010/main" val="164903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Úvod – zaměření předmětu, cíle, struktura</a:t>
            </a:r>
          </a:p>
          <a:p>
            <a:r>
              <a:rPr lang="cs-CZ" dirty="0"/>
              <a:t>Základní sociologické poznatky, filosofická východiska, vztah mezi sociologií a psychologií</a:t>
            </a:r>
          </a:p>
          <a:p>
            <a:r>
              <a:rPr lang="cs-CZ" dirty="0"/>
              <a:t>Začlenění sportovce do společnosti – sociologické a psychologické aspekty</a:t>
            </a:r>
          </a:p>
          <a:p>
            <a:r>
              <a:rPr lang="cs-CZ" dirty="0"/>
              <a:t>Analýza psychických stavů osobnosti sportovce, autodiagnostika aktuálních psychických stavů</a:t>
            </a:r>
          </a:p>
          <a:p>
            <a:r>
              <a:rPr lang="cs-CZ" dirty="0"/>
              <a:t>Diagnostika skupinových vztahů – sociální dimenze</a:t>
            </a:r>
          </a:p>
          <a:p>
            <a:r>
              <a:rPr lang="cs-CZ" dirty="0"/>
              <a:t>Regulační prostředky a jejich využití při řízení fotbalového utkání</a:t>
            </a:r>
          </a:p>
          <a:p>
            <a:r>
              <a:rPr lang="cs-CZ" dirty="0"/>
              <a:t>Předstartovní, startovní a soutěžní stavy</a:t>
            </a:r>
          </a:p>
          <a:p>
            <a:r>
              <a:rPr lang="cs-CZ" dirty="0"/>
              <a:t>Psychologická selhání</a:t>
            </a:r>
          </a:p>
          <a:p>
            <a:r>
              <a:rPr lang="cs-CZ" dirty="0"/>
              <a:t>Zdraví a jeho dimenze</a:t>
            </a:r>
          </a:p>
          <a:p>
            <a:r>
              <a:rPr lang="cs-CZ" dirty="0"/>
              <a:t>Duševní zdraví rozhodčího</a:t>
            </a:r>
          </a:p>
          <a:p>
            <a:r>
              <a:rPr lang="cs-CZ" dirty="0"/>
              <a:t>Psychologická příprava na soutěž, psychologie koučování fotbalového zápasu</a:t>
            </a:r>
          </a:p>
        </p:txBody>
      </p:sp>
    </p:spTree>
    <p:extLst>
      <p:ext uri="{BB962C8B-B14F-4D97-AF65-F5344CB8AC3E}">
        <p14:creationId xmlns:p14="http://schemas.microsoft.com/office/powerpoint/2010/main" val="295005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F42D585-3B34-4E7B-9AEF-DF3C81933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Základní myšlenky z oblasti sociologie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64C5F6-D105-4466-BEBE-C7DD7550D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Již před vznikem sociologie byly mnohé sociální otázky naznačeny v pracích filosofů (</a:t>
            </a:r>
            <a:r>
              <a:rPr lang="cs-CZ" b="1" dirty="0"/>
              <a:t>Platon,</a:t>
            </a:r>
            <a:r>
              <a:rPr lang="cs-CZ" dirty="0"/>
              <a:t> </a:t>
            </a:r>
            <a:r>
              <a:rPr lang="cs-CZ" b="1" dirty="0"/>
              <a:t>Aristoteles, </a:t>
            </a:r>
            <a:r>
              <a:rPr lang="cs-CZ" b="1" dirty="0" err="1"/>
              <a:t>Moore</a:t>
            </a:r>
            <a:r>
              <a:rPr lang="cs-CZ" b="1" dirty="0"/>
              <a:t>, </a:t>
            </a:r>
            <a:r>
              <a:rPr lang="cs-CZ" b="1" dirty="0" err="1"/>
              <a:t>Hegel</a:t>
            </a:r>
            <a:r>
              <a:rPr lang="cs-CZ" dirty="0"/>
              <a:t> atd.), hovoříme zde od o tzv. </a:t>
            </a:r>
            <a:r>
              <a:rPr lang="cs-CZ" dirty="0" err="1"/>
              <a:t>protosociologii</a:t>
            </a:r>
            <a:r>
              <a:rPr lang="cs-CZ" dirty="0"/>
              <a:t>. 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 </a:t>
            </a:r>
            <a:r>
              <a:rPr lang="cs-CZ" b="1" dirty="0"/>
              <a:t>August </a:t>
            </a:r>
            <a:r>
              <a:rPr lang="cs-CZ" b="1" dirty="0" err="1"/>
              <a:t>Comte</a:t>
            </a:r>
            <a:r>
              <a:rPr lang="cs-CZ" b="1" dirty="0"/>
              <a:t> </a:t>
            </a:r>
            <a:r>
              <a:rPr lang="cs-CZ" dirty="0"/>
              <a:t>(1798 – 1857) reagoval na sociální změny vyvolané průmyslovou revolucí, urbanizací, Velkou francouzskou revolucí. </a:t>
            </a:r>
          </a:p>
          <a:p>
            <a:r>
              <a:rPr lang="cs-CZ" dirty="0" err="1"/>
              <a:t>Comte</a:t>
            </a:r>
            <a:r>
              <a:rPr lang="cs-CZ" dirty="0"/>
              <a:t> dlouhou dobu studoval utopický socialismus myslitele Henriho de Saint-Simona. Ten samotný nebývá považován za sociologa, nýbrž za socialistu. </a:t>
            </a:r>
          </a:p>
          <a:p>
            <a:r>
              <a:rPr lang="cs-CZ" dirty="0" err="1"/>
              <a:t>Comte</a:t>
            </a:r>
            <a:r>
              <a:rPr lang="cs-CZ" dirty="0"/>
              <a:t> od něj převzal řadu myšlenek a ty pak uspořádal. De Saint-Simon ve svém díle poukazuje na to, že společnost není pouhým souhrnem jednotlivců, ale organizovaným uskupením, jednotlivé prvky společnosti jsou na sobě vzájemně závislé; k přechodu od jednoho typu společnosti k druhému dochází násilně a je to přirozené. Jako u prvního u něj nalezneme první náznaky pozitivního myšlení. Mimo to také prosazoval myšlenku vytvoření nové vědy o člověku a společnosti.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91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CD7B4-024B-498B-B024-7200A9EEE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1025"/>
            <a:ext cx="10515600" cy="11096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Pojetí a rozdělení sociologie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385990-8765-46D6-9CCF-80E237D5E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Vědu o společnosti („sociální fyziku“) zakládá </a:t>
            </a:r>
            <a:r>
              <a:rPr lang="cs-CZ" dirty="0" err="1"/>
              <a:t>Comte</a:t>
            </a:r>
            <a:endParaRPr lang="cs-CZ" dirty="0"/>
          </a:p>
          <a:p>
            <a:pPr lvl="1"/>
            <a:r>
              <a:rPr lang="cs-CZ" dirty="0"/>
              <a:t>jednak jako součást své teorie o historickém vývoji poznání lidstva, </a:t>
            </a:r>
          </a:p>
          <a:p>
            <a:pPr lvl="1"/>
            <a:r>
              <a:rPr lang="cs-CZ" dirty="0"/>
              <a:t>jednak v reakci na stav společnosti své doby, který považoval za velmi kritický. </a:t>
            </a:r>
          </a:p>
          <a:p>
            <a:r>
              <a:rPr lang="cs-CZ" dirty="0"/>
              <a:t>Cílem vědy o společnosti je vybudovat systém teoretického poznání, jehož aplikace v politice umožní s co nejmenšími náklady a co nejrychleji překonávat krize, jimiž lidstvo při svém civilizačním vývoji prochází</a:t>
            </a:r>
          </a:p>
          <a:p>
            <a:r>
              <a:rPr lang="cs-CZ" dirty="0"/>
              <a:t> </a:t>
            </a:r>
            <a:r>
              <a:rPr lang="cs-CZ" dirty="0" err="1"/>
              <a:t>Comte</a:t>
            </a:r>
            <a:r>
              <a:rPr lang="cs-CZ" dirty="0"/>
              <a:t> dělí sociologii na </a:t>
            </a:r>
          </a:p>
          <a:p>
            <a:pPr lvl="1"/>
            <a:r>
              <a:rPr lang="cs-CZ" dirty="0"/>
              <a:t>sociální statiku (zkoumání podmínek existence a fungování společnosti, studium struktury řádu) </a:t>
            </a:r>
          </a:p>
          <a:p>
            <a:pPr lvl="1"/>
            <a:r>
              <a:rPr lang="cs-CZ" dirty="0"/>
              <a:t>sociální dynamiku (analýza zákonů vývoje/pokroku směřujícího ke konečnému stadiu pozitivismu)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09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F42D585-3B34-4E7B-9AEF-DF3C81933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Pozitivismus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64C5F6-D105-4466-BEBE-C7DD7550D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294"/>
            <a:ext cx="10515600" cy="4678669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Termín pozitivismus v nejširším slova smyslu označuje každou filosofickou nebo vědeckou teorii dovolávající se čistého a prostého poznávání empirických faktů nebo takovou, která se opírá o jistoty experimentálního typu.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Pozorování empirických faktů musí být vedeno teorií, jinak je slepé a bez užitku.</a:t>
            </a:r>
          </a:p>
          <a:p>
            <a:pPr lvl="1"/>
            <a:r>
              <a:rPr lang="cs-CZ" dirty="0"/>
              <a:t>I. Kant: „</a:t>
            </a:r>
            <a:r>
              <a:rPr lang="cs-CZ" i="1" dirty="0"/>
              <a:t>Myšlenky bez obsahu jsou prázdné, smyslový názor bez pojmů je slepý.“)</a:t>
            </a:r>
          </a:p>
          <a:p>
            <a:pPr marL="457200" lvl="1" indent="0">
              <a:buNone/>
            </a:pPr>
            <a:endParaRPr lang="cs-CZ" dirty="0"/>
          </a:p>
          <a:p>
            <a:pPr lvl="0"/>
            <a:r>
              <a:rPr lang="cs-CZ" dirty="0"/>
              <a:t>Pomocí zkoumání empirických faktů lze dospět k formulování obecných sociologických zákonů jakožto neměnných a opakujících se vztahů posloupnosti a podobnosti mezi jevy.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Cílem pozitivistické sociologie je rozvinout v kontaktu se zkoumanou realitou abstraktní teoretické principy, jimiž se bude každé další pozorování řídit a zároveň je bude zpětně testovat a modifikovat.</a:t>
            </a:r>
          </a:p>
          <a:p>
            <a:pPr lvl="0"/>
            <a:endParaRPr lang="cs-CZ" dirty="0"/>
          </a:p>
          <a:p>
            <a:pPr lvl="0"/>
            <a:r>
              <a:rPr lang="cs-CZ" i="1" dirty="0"/>
              <a:t>Pozn. Vznik slova: </a:t>
            </a:r>
            <a:r>
              <a:rPr lang="cs-CZ" i="1" dirty="0" err="1"/>
              <a:t>pōnō</a:t>
            </a:r>
            <a:r>
              <a:rPr lang="cs-CZ" dirty="0"/>
              <a:t>, </a:t>
            </a:r>
            <a:r>
              <a:rPr lang="cs-CZ" i="1" dirty="0" err="1"/>
              <a:t>ere</a:t>
            </a:r>
            <a:r>
              <a:rPr lang="cs-CZ" dirty="0"/>
              <a:t>, </a:t>
            </a:r>
            <a:r>
              <a:rPr lang="cs-CZ" i="1" dirty="0" err="1"/>
              <a:t>posuī</a:t>
            </a:r>
            <a:r>
              <a:rPr lang="cs-CZ" dirty="0"/>
              <a:t>, </a:t>
            </a:r>
            <a:r>
              <a:rPr lang="cs-CZ" i="1" dirty="0" err="1"/>
              <a:t>positum</a:t>
            </a:r>
            <a:r>
              <a:rPr lang="cs-CZ" i="1" dirty="0"/>
              <a:t> =</a:t>
            </a:r>
            <a:r>
              <a:rPr lang="cs-CZ" dirty="0"/>
              <a:t> odkládat; </a:t>
            </a:r>
            <a:r>
              <a:rPr lang="cs-CZ" b="1" dirty="0"/>
              <a:t>klást</a:t>
            </a:r>
            <a:r>
              <a:rPr lang="cs-CZ" dirty="0"/>
              <a:t>, stavět; ustanovovat.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97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0D2D6E-1352-4412-B2F0-63F384BCF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3450"/>
            <a:ext cx="10515600" cy="52435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Hierarchie věd dle </a:t>
            </a:r>
            <a:r>
              <a:rPr lang="cs-CZ" b="1" dirty="0" err="1"/>
              <a:t>Comta</a:t>
            </a:r>
            <a:endParaRPr lang="cs-CZ" b="1" dirty="0"/>
          </a:p>
          <a:p>
            <a:pPr marL="0" indent="0" algn="ctr">
              <a:buNone/>
            </a:pPr>
            <a:endParaRPr lang="cs-CZ" dirty="0"/>
          </a:p>
          <a:p>
            <a:pPr lvl="0"/>
            <a:r>
              <a:rPr lang="cs-CZ" dirty="0"/>
              <a:t>Čím výše stojí určitá disciplína v hierarchii věd, tím je její předmět bádání specifičtější, komplexnější a méně přístupný exaktnímu měření a predikci.</a:t>
            </a:r>
          </a:p>
          <a:p>
            <a:pPr lvl="0"/>
            <a:r>
              <a:rPr lang="cs-CZ" dirty="0"/>
              <a:t>Vědění jednotlivých disciplín dosahuje pozitivního stadia tím dříve, čím je obecnější, jednodušší a nezávislejší na ostatních vědách.</a:t>
            </a:r>
          </a:p>
          <a:p>
            <a:pPr lvl="0"/>
            <a:r>
              <a:rPr lang="cs-CZ" dirty="0"/>
              <a:t>Každá věda v hierarchii se vynořuje v závislosti na dřívějším vývoji svých předchůdců, vždy podle zákona rostoucí komplexnosti a klesající obecnosti dosaženého poznání.</a:t>
            </a:r>
          </a:p>
          <a:p>
            <a:pPr lvl="1"/>
            <a:r>
              <a:rPr lang="cs-CZ" dirty="0"/>
              <a:t>Sociologie, biologie, chemie, fyzika, astronomie, matematika…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87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10C289-B792-4E68-B400-886A2B85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/>
              <a:t>Zákon tří stádií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D4C1B7-DEFF-4E0D-AB0C-C515E8C2B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375"/>
            <a:ext cx="10515600" cy="4700588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/>
              <a:t>Těmito stadii procházejí (dle </a:t>
            </a:r>
            <a:r>
              <a:rPr lang="cs-CZ" dirty="0" err="1"/>
              <a:t>Comta</a:t>
            </a:r>
            <a:r>
              <a:rPr lang="cs-CZ" dirty="0"/>
              <a:t>) lidské myšlení (rozum), ontogeneze jednotlivce, všechny obory lidského vědění a dějiny lidstva:</a:t>
            </a:r>
          </a:p>
          <a:p>
            <a:pPr lvl="0"/>
            <a:r>
              <a:rPr lang="cs-CZ" b="1" dirty="0"/>
              <a:t>1) Teologické stadium</a:t>
            </a:r>
            <a:r>
              <a:rPr lang="cs-CZ" dirty="0"/>
              <a:t>: lidská mysl usiluje o absolutní vědění, o odhalení neměnné povahy bytí. Protože však takové otázky člověk nedokáže zodpovědět skrze empirické poznání, věří se v této fázi, že všechny jevy jsou produkovány díky jednání nadpřirozených bytostí. Cílem společnosti je neustálý výboj a vztah v ní mají podobu vojenských vazeb. Základní institucí je otroctví. Duchovními vůdci jsou kněží, světskými vojevůdci. Nejvýraznější jednotkou je rodina. Základem integrace jsou kontakty mezi skupinami a duch náboženství.</a:t>
            </a:r>
          </a:p>
          <a:p>
            <a:pPr lvl="0"/>
            <a:r>
              <a:rPr lang="cs-CZ" b="1" dirty="0"/>
              <a:t>2) Metafyzické stadium:</a:t>
            </a:r>
            <a:r>
              <a:rPr lang="cs-CZ" dirty="0"/>
              <a:t> člověk předpokládá existenci abstraktních sil schopných produkovat veškeré jevy, s nimiž přichází do kontaktu. Příčiny dění však už nejsou spatřovány vně věcí, ale přímo v nich. Namísto boha tak nastupuje pojem přírody. Stále převládá představivost nad pozorováním. Duchovními vůdci jsou kněží a filosofové, světskou moc zastupují právníci. Základní sociální jednotkou je stát – kontrola z jeho strany pomocí práva a armády je základem integrace.</a:t>
            </a:r>
          </a:p>
          <a:p>
            <a:pPr lvl="0"/>
            <a:r>
              <a:rPr lang="cs-CZ" b="1" dirty="0"/>
              <a:t>3) Pozitivní stadium:</a:t>
            </a:r>
            <a:r>
              <a:rPr lang="cs-CZ" dirty="0"/>
              <a:t> mysl vzdala marné hledání absolutních počátků a konečných určení univerza a věnuje se studiu zákonů, tj. neměnných vztahů posloupnosti a podobnosti mezi jevy. Člověk se zde zříká nároků na absolutní vědění a spokojuje se s postupným, nikdy nekončícím přibližováním pravdě. Vědění je založeno na pozorováním přísně vědeckou metodou. Duchovními vůdci jsou vědci, nejvýraznější sociální jednotkou pak průmysl s průmyslníky jako světskými vůdci. Základem aktivit se stává výroba a osou sociální integrace vzájemná závislost.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66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514</Words>
  <Application>Microsoft Office PowerPoint</Application>
  <PresentationFormat>Širokoúhlá obrazovka</PresentationFormat>
  <Paragraphs>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Aplikované psychosociální vědy 1</vt:lpstr>
      <vt:lpstr>Organizace předmětu</vt:lpstr>
      <vt:lpstr>Literatura</vt:lpstr>
      <vt:lpstr>Témata</vt:lpstr>
      <vt:lpstr>Základní myšlenky z oblasti sociologie</vt:lpstr>
      <vt:lpstr>Pojetí a rozdělení sociologie </vt:lpstr>
      <vt:lpstr>Pozitivismus</vt:lpstr>
      <vt:lpstr>Prezentace aplikace PowerPoint</vt:lpstr>
      <vt:lpstr>Zákon tří stádií </vt:lpstr>
      <vt:lpstr>Výzkumné metody v sociologii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Aplikované psychosociální vědy</dc:title>
  <dc:creator>Uživatel systému Windows</dc:creator>
  <cp:lastModifiedBy>Emanuel Hurych</cp:lastModifiedBy>
  <cp:revision>10</cp:revision>
  <dcterms:created xsi:type="dcterms:W3CDTF">2018-02-19T16:18:43Z</dcterms:created>
  <dcterms:modified xsi:type="dcterms:W3CDTF">2018-04-23T14:34:52Z</dcterms:modified>
</cp:coreProperties>
</file>