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7" r:id="rId2"/>
    <p:sldId id="295" r:id="rId3"/>
    <p:sldId id="289" r:id="rId4"/>
    <p:sldId id="290" r:id="rId5"/>
    <p:sldId id="291" r:id="rId6"/>
    <p:sldId id="292" r:id="rId7"/>
    <p:sldId id="293" r:id="rId8"/>
    <p:sldId id="294" r:id="rId9"/>
  </p:sldIdLst>
  <p:sldSz cx="9144000" cy="6858000" type="screen4x3"/>
  <p:notesSz cx="6858000" cy="9144000"/>
  <p:custDataLst>
    <p:tags r:id="rId10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08.05.2018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08.05.2018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08.05.2018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08.05.2018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08.05.2018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08.05.2018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08.05.2018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08.05.2018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08.05.2018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08.05.2018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08.05.2018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4453C-6A7A-4B75-9832-53443D71DE2A}" type="datetimeFigureOut">
              <a:rPr lang="cs-CZ" smtClean="0"/>
              <a:pPr/>
              <a:t>08.05.2018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2121694"/>
            <a:ext cx="7166610" cy="2678906"/>
          </a:xfrm>
        </p:spPr>
        <p:txBody>
          <a:bodyPr anchor="ctr">
            <a:normAutofit/>
          </a:bodyPr>
          <a:lstStyle/>
          <a:p>
            <a:r>
              <a:rPr lang="cs-CZ" b="1" dirty="0"/>
              <a:t>Aplikované </a:t>
            </a:r>
            <a:r>
              <a:rPr lang="cs-CZ" b="1"/>
              <a:t>psychosociální vědy</a:t>
            </a:r>
            <a:br>
              <a:rPr lang="cs-CZ" b="1"/>
            </a:br>
            <a:r>
              <a:rPr lang="cs-CZ" b="1"/>
              <a:t>2</a:t>
            </a:r>
            <a:endParaRPr lang="cs-CZ" b="1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71CE0722-BBD8-4FA2-8957-938BE1844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751263" cy="365125"/>
          </a:xfrm>
        </p:spPr>
        <p:txBody>
          <a:bodyPr/>
          <a:lstStyle/>
          <a:p>
            <a:pPr>
              <a:defRPr/>
            </a:pPr>
            <a:r>
              <a:rPr lang="cs-CZ" dirty="0"/>
              <a:t>Pouze pro interní potřeby předmětu. Hl. zdroj: http://www.fsps.muni.cz/impact/zaklady-sociologie</a:t>
            </a:r>
          </a:p>
        </p:txBody>
      </p:sp>
    </p:spTree>
    <p:extLst>
      <p:ext uri="{BB962C8B-B14F-4D97-AF65-F5344CB8AC3E}">
        <p14:creationId xmlns:p14="http://schemas.microsoft.com/office/powerpoint/2010/main" val="4196254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000" dirty="0">
                <a:solidFill>
                  <a:srgbClr val="7030A0"/>
                </a:solidFill>
              </a:rPr>
              <a:t>Typy společností dle stadií ekonomického růstu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29C4E7-ACF5-4356-82A2-D856FD607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200" dirty="0">
                <a:solidFill>
                  <a:schemeClr val="accent6">
                    <a:lumMod val="75000"/>
                  </a:schemeClr>
                </a:solidFill>
              </a:rPr>
              <a:t>Tradiční společnost: </a:t>
            </a:r>
            <a:r>
              <a:rPr lang="cs-CZ" sz="2200" dirty="0"/>
              <a:t>nerostoucí produktivita, zásadní význam vlastnictví půdy, zásadní význam zemědělské práce, silné působení primárních skupin, rezignace na možnost změn, absence mobility, naturální směna zboží, marginální význam vzdělání.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200" dirty="0"/>
              <a:t>        </a:t>
            </a:r>
            <a:r>
              <a:rPr lang="cs-CZ" sz="2200" i="1" dirty="0"/>
              <a:t>Tradice: stabilizující význam trvalosti, neměnnosti, kontinuity, význam informační paměti v kolektivním jednání.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200" i="1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200" i="1" dirty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cs-CZ" sz="2200" dirty="0">
                <a:solidFill>
                  <a:schemeClr val="accent6">
                    <a:lumMod val="75000"/>
                  </a:schemeClr>
                </a:solidFill>
              </a:rPr>
              <a:t>Moderní společnost: </a:t>
            </a:r>
            <a:r>
              <a:rPr lang="cs-CZ" sz="2200" dirty="0"/>
              <a:t>produkt průmyslové revoluce (parní stroj), rostoucí význam vzdělání, kvalifikace, mobility, trhu.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2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200" dirty="0">
                <a:solidFill>
                  <a:schemeClr val="accent6">
                    <a:lumMod val="75000"/>
                  </a:schemeClr>
                </a:solidFill>
              </a:rPr>
              <a:t>  Postindustriální společnost: </a:t>
            </a:r>
            <a:r>
              <a:rPr lang="cs-CZ" sz="2200" dirty="0"/>
              <a:t>ekonomický systém vychází ze zpracování, využívání a kontroly informací, nedominuje již výroba hmotných předmětů, nýbrž produkce informací.</a:t>
            </a:r>
            <a:r>
              <a:rPr lang="cs-CZ" sz="2200" dirty="0">
                <a:solidFill>
                  <a:schemeClr val="accent6">
                    <a:lumMod val="75000"/>
                  </a:schemeClr>
                </a:solidFill>
              </a:rPr>
              <a:t>     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200" dirty="0">
              <a:solidFill>
                <a:schemeClr val="accent6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200" dirty="0">
                <a:solidFill>
                  <a:schemeClr val="accent6">
                    <a:lumMod val="75000"/>
                  </a:schemeClr>
                </a:solidFill>
              </a:rPr>
              <a:t>  Postmoderní společnost: </a:t>
            </a:r>
            <a:r>
              <a:rPr lang="cs-CZ" sz="2200" dirty="0"/>
              <a:t>technologicky vyspělá společnost silně provázána s konzumem spotřebních předmětů a mediálních představ, růst orientace na proměnlivost zážitků, nechuť k tradici.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1600" dirty="0"/>
              <a:t> </a:t>
            </a:r>
            <a:endParaRPr lang="cs-CZ" sz="1600" i="1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D60E0DD-EEBF-4EC4-8D7A-DA29D7727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751263" cy="365125"/>
          </a:xfrm>
        </p:spPr>
        <p:txBody>
          <a:bodyPr/>
          <a:lstStyle/>
          <a:p>
            <a:pPr>
              <a:defRPr/>
            </a:pPr>
            <a:r>
              <a:rPr lang="cs-CZ" dirty="0"/>
              <a:t>Pouze pro interní potřeby předmětu. Hl. zdroj: http://www.fsps.muni.cz/impact/zaklady-sociologie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1768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</a:rPr>
              <a:t>Postmoderní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2"/>
            <a:r>
              <a:rPr lang="cs-CZ" sz="1200" b="1" dirty="0">
                <a:solidFill>
                  <a:srgbClr val="FF0000"/>
                </a:solidFill>
              </a:rPr>
              <a:t>Přelom 20. – 21. století:</a:t>
            </a:r>
          </a:p>
          <a:p>
            <a:r>
              <a:rPr lang="cs-CZ" sz="1200" dirty="0"/>
              <a:t>     růst významu vzdělání </a:t>
            </a:r>
          </a:p>
          <a:p>
            <a:r>
              <a:rPr lang="cs-CZ" sz="1200" dirty="0"/>
              <a:t>     informační revoluce </a:t>
            </a:r>
          </a:p>
          <a:p>
            <a:r>
              <a:rPr lang="cs-CZ" sz="1200" dirty="0"/>
              <a:t>     expanze globální mobility</a:t>
            </a:r>
          </a:p>
          <a:p>
            <a:r>
              <a:rPr lang="cs-CZ" sz="1200" dirty="0"/>
              <a:t>    nutnost rekvalifikací</a:t>
            </a:r>
          </a:p>
          <a:p>
            <a:r>
              <a:rPr lang="cs-CZ" sz="1200" dirty="0"/>
              <a:t>    náročnost  profesní adaptace</a:t>
            </a:r>
          </a:p>
          <a:p>
            <a:r>
              <a:rPr lang="cs-CZ" sz="1200" dirty="0"/>
              <a:t>    nároky na  kulturní přizpůsobivost</a:t>
            </a:r>
          </a:p>
          <a:p>
            <a:r>
              <a:rPr lang="cs-CZ" sz="1200" dirty="0"/>
              <a:t>    problém multikulturní koexistence</a:t>
            </a:r>
          </a:p>
          <a:p>
            <a:r>
              <a:rPr lang="cs-CZ" sz="1200" dirty="0"/>
              <a:t>    nechuť k tradici a ustálenosti</a:t>
            </a:r>
          </a:p>
          <a:p>
            <a:r>
              <a:rPr lang="cs-CZ" sz="1200" dirty="0"/>
              <a:t>    touha po nových zkušenostech</a:t>
            </a:r>
          </a:p>
          <a:p>
            <a:r>
              <a:rPr lang="cs-CZ" sz="1200" dirty="0"/>
              <a:t>    posedlost po nových zážitcích (adrenalin)</a:t>
            </a:r>
          </a:p>
          <a:p>
            <a:r>
              <a:rPr lang="cs-CZ" sz="1200" dirty="0"/>
              <a:t>    nechuť k šedi každodennosti</a:t>
            </a:r>
          </a:p>
          <a:p>
            <a:r>
              <a:rPr lang="cs-CZ" sz="1200" dirty="0"/>
              <a:t>    hodnotová nestálost</a:t>
            </a:r>
          </a:p>
          <a:p>
            <a:r>
              <a:rPr lang="cs-CZ" sz="1200" dirty="0"/>
              <a:t>    slábnutí morálních stimulů</a:t>
            </a:r>
          </a:p>
          <a:p>
            <a:r>
              <a:rPr lang="cs-CZ" sz="1200" dirty="0"/>
              <a:t>    změna funkcí rodiny (krize?)</a:t>
            </a:r>
          </a:p>
          <a:p>
            <a:r>
              <a:rPr lang="cs-CZ" sz="1200" dirty="0"/>
              <a:t>    sedavý způsob života</a:t>
            </a:r>
          </a:p>
          <a:p>
            <a:r>
              <a:rPr lang="cs-CZ" sz="1200" dirty="0"/>
              <a:t>    nové formy trávení volného času</a:t>
            </a:r>
          </a:p>
          <a:p>
            <a:r>
              <a:rPr lang="cs-CZ" sz="1200" dirty="0"/>
              <a:t>    konzumerismus</a:t>
            </a:r>
          </a:p>
          <a:p>
            <a:r>
              <a:rPr lang="cs-CZ" sz="1200" dirty="0"/>
              <a:t>    proměny stravovacích zvyklostí versus vědecké zásady výživy</a:t>
            </a:r>
          </a:p>
          <a:p>
            <a:r>
              <a:rPr lang="cs-CZ" sz="1200" dirty="0"/>
              <a:t>    proměny funkcí a významu restauračních zařízení</a:t>
            </a:r>
          </a:p>
          <a:p>
            <a:r>
              <a:rPr lang="cs-CZ" sz="1200" dirty="0"/>
              <a:t>    úpadek (a znovuoživování) kultury kaváren</a:t>
            </a:r>
          </a:p>
          <a:p>
            <a:r>
              <a:rPr lang="cs-CZ" sz="1200" dirty="0"/>
              <a:t>    kulturní expanze fast foodů</a:t>
            </a:r>
          </a:p>
          <a:p>
            <a:endParaRPr lang="cs-CZ" sz="1200" dirty="0"/>
          </a:p>
          <a:p>
            <a:endParaRPr lang="cs-CZ" sz="1200" dirty="0"/>
          </a:p>
          <a:p>
            <a:endParaRPr lang="cs-CZ" sz="1200" dirty="0"/>
          </a:p>
          <a:p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9D60E0DD-EEBF-4EC4-8D7A-DA29D7727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751263" cy="365125"/>
          </a:xfrm>
        </p:spPr>
        <p:txBody>
          <a:bodyPr/>
          <a:lstStyle/>
          <a:p>
            <a:pPr>
              <a:defRPr/>
            </a:pPr>
            <a:r>
              <a:rPr lang="cs-CZ" dirty="0"/>
              <a:t>Pouze pro interní potřeby předmětu. Hl. zdroj: http://www.fsps.muni.cz/impact/zaklady-sociologie</a:t>
            </a: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600200"/>
            <a:ext cx="7715200" cy="4525963"/>
          </a:xfrm>
        </p:spPr>
        <p:txBody>
          <a:bodyPr/>
          <a:lstStyle/>
          <a:p>
            <a:r>
              <a:rPr lang="cs-CZ" dirty="0"/>
              <a:t>růst významu vzdělání</a:t>
            </a:r>
          </a:p>
          <a:p>
            <a:pPr lvl="1"/>
            <a:r>
              <a:rPr lang="cs-CZ" dirty="0"/>
              <a:t>struktura a charakter vzdělanosti (</a:t>
            </a:r>
            <a:r>
              <a:rPr lang="cs-CZ" dirty="0" err="1"/>
              <a:t>Adorno</a:t>
            </a:r>
            <a:r>
              <a:rPr lang="cs-CZ" dirty="0"/>
              <a:t>, </a:t>
            </a:r>
            <a:r>
              <a:rPr lang="cs-CZ" dirty="0" err="1"/>
              <a:t>Liessmann</a:t>
            </a:r>
            <a:r>
              <a:rPr lang="cs-CZ" dirty="0"/>
              <a:t>)</a:t>
            </a:r>
          </a:p>
          <a:p>
            <a:r>
              <a:rPr lang="cs-CZ" dirty="0"/>
              <a:t>informační revoluce </a:t>
            </a:r>
          </a:p>
          <a:p>
            <a:r>
              <a:rPr lang="cs-CZ" dirty="0"/>
              <a:t>expanze globální mobility</a:t>
            </a:r>
          </a:p>
          <a:p>
            <a:r>
              <a:rPr lang="cs-CZ" dirty="0"/>
              <a:t>nutnost rekvalifikací</a:t>
            </a:r>
          </a:p>
          <a:p>
            <a:r>
              <a:rPr lang="cs-CZ" dirty="0"/>
              <a:t>náročnost  profesní adaptace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15223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Kultura a její specifika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2564904"/>
            <a:ext cx="7571184" cy="3561259"/>
          </a:xfrm>
        </p:spPr>
        <p:txBody>
          <a:bodyPr/>
          <a:lstStyle/>
          <a:p>
            <a:r>
              <a:rPr lang="cs-CZ" dirty="0"/>
              <a:t>nároky na  kulturní přizpůsobivost</a:t>
            </a:r>
          </a:p>
          <a:p>
            <a:endParaRPr lang="cs-CZ" dirty="0"/>
          </a:p>
          <a:p>
            <a:r>
              <a:rPr lang="cs-CZ" dirty="0"/>
              <a:t>problém multikulturní koexistence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8406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Zkušenost, zážitek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2060848"/>
            <a:ext cx="7931224" cy="406531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nechuť k tradici a ustálenosti</a:t>
            </a:r>
          </a:p>
          <a:p>
            <a:pPr>
              <a:lnSpc>
                <a:spcPct val="150000"/>
              </a:lnSpc>
            </a:pPr>
            <a:r>
              <a:rPr lang="cs-CZ" dirty="0"/>
              <a:t>touha po nových zkušenostech</a:t>
            </a:r>
          </a:p>
          <a:p>
            <a:pPr>
              <a:lnSpc>
                <a:spcPct val="150000"/>
              </a:lnSpc>
            </a:pPr>
            <a:r>
              <a:rPr lang="cs-CZ" dirty="0"/>
              <a:t>posedlost po nových zážitcích (adrenalin)</a:t>
            </a:r>
          </a:p>
          <a:p>
            <a:pPr>
              <a:lnSpc>
                <a:spcPct val="150000"/>
              </a:lnSpc>
            </a:pPr>
            <a:r>
              <a:rPr lang="cs-CZ" dirty="0"/>
              <a:t>nechuť k šedi každodennosti</a:t>
            </a:r>
          </a:p>
        </p:txBody>
      </p:sp>
    </p:spTree>
    <p:extLst>
      <p:ext uri="{BB962C8B-B14F-4D97-AF65-F5344CB8AC3E}">
        <p14:creationId xmlns:p14="http://schemas.microsoft.com/office/powerpoint/2010/main" val="3732631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Hodnoty a způsob života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hodnotová nestálost</a:t>
            </a:r>
          </a:p>
          <a:p>
            <a:pPr>
              <a:lnSpc>
                <a:spcPct val="150000"/>
              </a:lnSpc>
            </a:pPr>
            <a:r>
              <a:rPr lang="cs-CZ" dirty="0"/>
              <a:t>slábnutí morálních stimulů</a:t>
            </a:r>
          </a:p>
          <a:p>
            <a:pPr>
              <a:lnSpc>
                <a:spcPct val="150000"/>
              </a:lnSpc>
            </a:pPr>
            <a:r>
              <a:rPr lang="cs-CZ" dirty="0"/>
              <a:t>změna funkcí rodiny (krize?)</a:t>
            </a:r>
          </a:p>
          <a:p>
            <a:pPr>
              <a:lnSpc>
                <a:spcPct val="150000"/>
              </a:lnSpc>
            </a:pPr>
            <a:r>
              <a:rPr lang="cs-CZ" dirty="0"/>
              <a:t>sedavý způsob života</a:t>
            </a:r>
          </a:p>
          <a:p>
            <a:pPr>
              <a:lnSpc>
                <a:spcPct val="150000"/>
              </a:lnSpc>
            </a:pPr>
            <a:r>
              <a:rPr lang="cs-CZ" dirty="0"/>
              <a:t>konzumerismus</a:t>
            </a:r>
          </a:p>
        </p:txBody>
      </p:sp>
    </p:spTree>
    <p:extLst>
      <p:ext uri="{BB962C8B-B14F-4D97-AF65-F5344CB8AC3E}">
        <p14:creationId xmlns:p14="http://schemas.microsoft.com/office/powerpoint/2010/main" val="147565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Volný čas a funkce různých kulturních zařízení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916832"/>
            <a:ext cx="7859216" cy="420933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 nové formy trávení volného času</a:t>
            </a:r>
          </a:p>
          <a:p>
            <a:r>
              <a:rPr lang="cs-CZ" dirty="0"/>
              <a:t> konzumerismus</a:t>
            </a:r>
          </a:p>
          <a:p>
            <a:r>
              <a:rPr lang="cs-CZ" dirty="0"/>
              <a:t> proměny stravovacích zvyklostí versus vědecké zásady výživy</a:t>
            </a:r>
          </a:p>
          <a:p>
            <a:r>
              <a:rPr lang="cs-CZ" dirty="0"/>
              <a:t> proměny funkcí a významu restauračních zařízení</a:t>
            </a:r>
          </a:p>
          <a:p>
            <a:r>
              <a:rPr lang="cs-CZ" dirty="0"/>
              <a:t>úpadek (a znovuoživování) kultury kaváren</a:t>
            </a:r>
          </a:p>
          <a:p>
            <a:r>
              <a:rPr lang="cs-CZ" dirty="0"/>
              <a:t>kulturní expanze fast foodů</a:t>
            </a:r>
          </a:p>
        </p:txBody>
      </p:sp>
    </p:spTree>
    <p:extLst>
      <p:ext uri="{BB962C8B-B14F-4D97-AF65-F5344CB8AC3E}">
        <p14:creationId xmlns:p14="http://schemas.microsoft.com/office/powerpoint/2010/main" val="3072419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3151072b-1bf0-467d-85d2-116ca027bdfd.mdb"/>
  <p:tag name="ARS_RESPONSE_PERSONNUM" val="10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440</Words>
  <Application>Microsoft Office PowerPoint</Application>
  <PresentationFormat>Předvádění na obrazovce (4:3)</PresentationFormat>
  <Paragraphs>68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Motiv sady Office</vt:lpstr>
      <vt:lpstr>Aplikované psychosociální vědy 2</vt:lpstr>
      <vt:lpstr>Typy společností dle stadií ekonomického růstu</vt:lpstr>
      <vt:lpstr>Postmoderní společnost</vt:lpstr>
      <vt:lpstr>Vzdělání</vt:lpstr>
      <vt:lpstr>Kultura a její specifika</vt:lpstr>
      <vt:lpstr>Zkušenost, zážitek</vt:lpstr>
      <vt:lpstr>Hodnoty a způsob života</vt:lpstr>
      <vt:lpstr>Volný čas a funkce různých kulturních zařízení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Aplikované společenské vědy</dc:title>
  <dc:creator>Your User Name</dc:creator>
  <cp:lastModifiedBy>Emanuel Hurych</cp:lastModifiedBy>
  <cp:revision>40</cp:revision>
  <dcterms:created xsi:type="dcterms:W3CDTF">2014-01-14T09:44:16Z</dcterms:created>
  <dcterms:modified xsi:type="dcterms:W3CDTF">2018-05-08T15:01:15Z</dcterms:modified>
</cp:coreProperties>
</file>