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78" r:id="rId3"/>
    <p:sldId id="279" r:id="rId4"/>
    <p:sldId id="280" r:id="rId5"/>
    <p:sldId id="281" r:id="rId6"/>
    <p:sldId id="290" r:id="rId7"/>
  </p:sldIdLst>
  <p:sldSz cx="9144000" cy="6858000" type="screen4x3"/>
  <p:notesSz cx="6858000" cy="9144000"/>
  <p:custDataLst>
    <p:tags r:id="rId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453C-6A7A-4B75-9832-53443D71DE2A}" type="datetimeFigureOut">
              <a:rPr lang="cs-CZ" smtClean="0"/>
              <a:pPr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121694"/>
            <a:ext cx="7166610" cy="2678906"/>
          </a:xfrm>
        </p:spPr>
        <p:txBody>
          <a:bodyPr anchor="ctr">
            <a:normAutofit/>
          </a:bodyPr>
          <a:lstStyle/>
          <a:p>
            <a:r>
              <a:rPr lang="cs-CZ" b="1" dirty="0"/>
              <a:t>Aplikované psychosociální </a:t>
            </a:r>
            <a:r>
              <a:rPr lang="cs-CZ" b="1" dirty="0" smtClean="0"/>
              <a:t>vědy</a:t>
            </a:r>
            <a:br>
              <a:rPr lang="cs-CZ" b="1" dirty="0" smtClean="0"/>
            </a:br>
            <a:r>
              <a:rPr lang="cs-CZ" b="1" dirty="0" smtClean="0"/>
              <a:t>6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9728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7030A0"/>
                </a:solidFill>
              </a:rPr>
              <a:t>Multukulturalismus</a:t>
            </a:r>
            <a:r>
              <a:rPr lang="cs-CZ" dirty="0" smtClean="0">
                <a:solidFill>
                  <a:srgbClr val="7030A0"/>
                </a:solidFill>
              </a:rPr>
              <a:t> vs. </a:t>
            </a:r>
            <a:r>
              <a:rPr lang="cs-CZ" dirty="0" err="1" smtClean="0">
                <a:solidFill>
                  <a:srgbClr val="7030A0"/>
                </a:solidFill>
              </a:rPr>
              <a:t>interkulturalismus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Multikulturalismus </a:t>
            </a:r>
            <a:r>
              <a:rPr lang="cs-CZ" dirty="0" smtClean="0"/>
              <a:t>– úsilí o možnost většího rozvoje  pro etnické a rasové minority na půdě vzdělávání, kulturního projevu, společenského uplatnění. Vytváření přátelského prostředí a vzájemného respektu pro soužití různých ras,etnik a národností. Víra, že soužití různých </a:t>
            </a:r>
            <a:r>
              <a:rPr lang="cs-CZ" dirty="0" err="1" smtClean="0"/>
              <a:t>kltur</a:t>
            </a:r>
            <a:r>
              <a:rPr lang="cs-CZ" dirty="0" smtClean="0"/>
              <a:t> vede ke vzájemnému obohacení.</a:t>
            </a:r>
          </a:p>
          <a:p>
            <a:r>
              <a:rPr lang="cs-CZ" dirty="0" err="1" smtClean="0">
                <a:solidFill>
                  <a:srgbClr val="C00000"/>
                </a:solidFill>
              </a:rPr>
              <a:t>Interkulturalismus</a:t>
            </a:r>
            <a:r>
              <a:rPr lang="cs-CZ" dirty="0" smtClean="0"/>
              <a:t> – důraz na význam kulturní výměny při nezbytnosti podřízení dominantní kultuře (kupř. varování před důsledky rozpadu Jugoslávie)</a:t>
            </a:r>
          </a:p>
          <a:p>
            <a:r>
              <a:rPr lang="cs-CZ" dirty="0" smtClean="0"/>
              <a:t>Dnes : cca 600 – 1200 kultur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Multikulturalismus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</a:t>
            </a:r>
            <a:r>
              <a:rPr lang="cs-CZ" dirty="0" smtClean="0">
                <a:solidFill>
                  <a:srgbClr val="C00000"/>
                </a:solidFill>
              </a:rPr>
              <a:t>Historicky sedimentovaná </a:t>
            </a:r>
            <a:r>
              <a:rPr lang="cs-CZ" dirty="0" smtClean="0"/>
              <a:t>– do ní se lidé rodí a chápou ji jako něco zcela přirozeného (Karibik, česká a polská komunita ve Slezsku)</a:t>
            </a:r>
          </a:p>
          <a:p>
            <a:pPr>
              <a:buNone/>
            </a:pPr>
            <a:r>
              <a:rPr lang="cs-CZ" dirty="0" smtClean="0"/>
              <a:t>    2. </a:t>
            </a:r>
            <a:r>
              <a:rPr lang="cs-CZ" dirty="0" smtClean="0">
                <a:solidFill>
                  <a:srgbClr val="C00000"/>
                </a:solidFill>
              </a:rPr>
              <a:t>Dobrovolná </a:t>
            </a:r>
            <a:r>
              <a:rPr lang="cs-CZ" dirty="0" smtClean="0"/>
              <a:t>– účelově motivované soužití s odlišnými kulturními systémy (sportovci v zahraničním angažmá, Vietnamci u nás)</a:t>
            </a:r>
          </a:p>
          <a:p>
            <a:pPr>
              <a:buNone/>
            </a:pPr>
            <a:r>
              <a:rPr lang="cs-CZ" dirty="0" smtClean="0"/>
              <a:t>   3. </a:t>
            </a:r>
            <a:r>
              <a:rPr lang="cs-CZ" dirty="0" smtClean="0">
                <a:solidFill>
                  <a:srgbClr val="C00000"/>
                </a:solidFill>
              </a:rPr>
              <a:t>Vynucená </a:t>
            </a:r>
            <a:r>
              <a:rPr lang="cs-CZ" dirty="0" smtClean="0"/>
              <a:t>– určitá část populace kompenzuje svůj úbytek přijetím jiných etnik (Turci v Německu)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Národ – etnikum - rasa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Národ </a:t>
            </a:r>
            <a:r>
              <a:rPr lang="cs-CZ" dirty="0" smtClean="0"/>
              <a:t>– osobité a uvědomělé kulturní a politické společenství, na jehož utváření mají vliv společné dějiny a společné území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Etnikum </a:t>
            </a:r>
            <a:r>
              <a:rPr lang="cs-CZ" dirty="0" smtClean="0"/>
              <a:t>– skupiny sdílející společný původ a společnou kulturu, zpravidla i společný jazyk.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Rasa</a:t>
            </a:r>
            <a:r>
              <a:rPr lang="cs-CZ" dirty="0" smtClean="0"/>
              <a:t> – plemeno,velká skupina lidí s podobnými dědičnými tělesnými znaky (barva kůže, očí, ´vlasů, tvar lebky, víček, nosu, tělesných proporcí). Fyziologické a psychologické znaky jsou zpravidla překryty kulturními i civilizačními nánosy.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Rasismus</a:t>
            </a:r>
            <a:r>
              <a:rPr lang="cs-CZ" dirty="0" smtClean="0"/>
              <a:t> – přesvědčení o nadřazenosti jedné rasy nad jinou. Pracuje se s představou,že lidstvo je rozděleno na nižší(méněcenné)  a vyšší rasy.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Xenofobie </a:t>
            </a:r>
            <a:r>
              <a:rPr lang="cs-CZ" dirty="0" smtClean="0"/>
              <a:t>– nepřiměřená nedůvěra a strach z neznámého</a:t>
            </a:r>
          </a:p>
          <a:p>
            <a:r>
              <a:rPr lang="cs-CZ" dirty="0" err="1" smtClean="0">
                <a:solidFill>
                  <a:srgbClr val="C00000"/>
                </a:solidFill>
              </a:rPr>
              <a:t>Xenocentrismus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– nekritický obdiv k cizímu (francouzský parfém, čínská kuchyně, německé vozy, americká demokracie)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dirty="0" smtClean="0">
                <a:solidFill>
                  <a:srgbClr val="7030A0"/>
                </a:solidFill>
              </a:rPr>
              <a:t>Reakce na multikulturní problémy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Úplné </a:t>
            </a:r>
            <a:r>
              <a:rPr lang="cs-CZ" dirty="0" smtClean="0">
                <a:solidFill>
                  <a:srgbClr val="C00000"/>
                </a:solidFill>
              </a:rPr>
              <a:t>rozpuštění skupinových zvláštností </a:t>
            </a:r>
            <a:r>
              <a:rPr lang="cs-CZ" dirty="0" smtClean="0"/>
              <a:t>do homogenního tělesa svobodných a rovných občanů v kontextu plného osvojení většinové kultury (ignorování skupinových zvláštností – viz. šátky muslimských studentek ve Francii)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Kulturní pluralismus </a:t>
            </a:r>
            <a:r>
              <a:rPr lang="cs-CZ" dirty="0" smtClean="0"/>
              <a:t>–toleruje veřejnou viditelnost partikulárních skupin, předpokládá se i zde jistá míra osvojení většinové kultury.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Přechodná diferencovaná inkorporace </a:t>
            </a:r>
            <a:r>
              <a:rPr lang="cs-CZ" dirty="0" smtClean="0"/>
              <a:t>– „podmíněné“ včlenění do majoritní společnosti: ekonomické zapojení imigrantů je odděleno od zapojení občanského a politického (Turci v Německu).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USA – směřuje  ke </a:t>
            </a:r>
            <a:r>
              <a:rPr lang="cs-CZ" dirty="0" smtClean="0">
                <a:solidFill>
                  <a:srgbClr val="C00000"/>
                </a:solidFill>
              </a:rPr>
              <a:t>společnosti menšin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Životní způsob vs. svět hodnot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1. </a:t>
            </a:r>
            <a:r>
              <a:rPr lang="cs-CZ" dirty="0" err="1" smtClean="0">
                <a:solidFill>
                  <a:srgbClr val="7030A0"/>
                </a:solidFill>
              </a:rPr>
              <a:t>Survivors</a:t>
            </a:r>
            <a:r>
              <a:rPr lang="cs-CZ" dirty="0" smtClean="0">
                <a:solidFill>
                  <a:srgbClr val="7030A0"/>
                </a:solidFill>
              </a:rPr>
              <a:t> – </a:t>
            </a:r>
            <a:r>
              <a:rPr lang="cs-CZ" dirty="0" smtClean="0"/>
              <a:t>přežívání jako postoj k životu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2. </a:t>
            </a:r>
            <a:r>
              <a:rPr lang="cs-CZ" dirty="0" err="1" smtClean="0">
                <a:solidFill>
                  <a:srgbClr val="7030A0"/>
                </a:solidFill>
              </a:rPr>
              <a:t>Sustainers</a:t>
            </a:r>
            <a:r>
              <a:rPr lang="cs-CZ" dirty="0" smtClean="0">
                <a:solidFill>
                  <a:srgbClr val="7030A0"/>
                </a:solidFill>
              </a:rPr>
              <a:t> – </a:t>
            </a:r>
            <a:r>
              <a:rPr lang="cs-CZ" dirty="0" smtClean="0"/>
              <a:t>žití z podpory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3. </a:t>
            </a:r>
            <a:r>
              <a:rPr lang="cs-CZ" dirty="0" err="1" smtClean="0">
                <a:solidFill>
                  <a:srgbClr val="7030A0"/>
                </a:solidFill>
              </a:rPr>
              <a:t>Belongers</a:t>
            </a:r>
            <a:r>
              <a:rPr lang="cs-CZ" dirty="0" smtClean="0">
                <a:solidFill>
                  <a:srgbClr val="7030A0"/>
                </a:solidFill>
              </a:rPr>
              <a:t> – </a:t>
            </a:r>
            <a:r>
              <a:rPr lang="cs-CZ" dirty="0" smtClean="0"/>
              <a:t>společensky zařazení, konvenční, nízké mzdy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4. </a:t>
            </a:r>
            <a:r>
              <a:rPr lang="cs-CZ" dirty="0" err="1" smtClean="0">
                <a:solidFill>
                  <a:srgbClr val="7030A0"/>
                </a:solidFill>
              </a:rPr>
              <a:t>Emulators</a:t>
            </a:r>
            <a:r>
              <a:rPr lang="cs-CZ" dirty="0" smtClean="0">
                <a:solidFill>
                  <a:srgbClr val="7030A0"/>
                </a:solidFill>
              </a:rPr>
              <a:t> – </a:t>
            </a:r>
            <a:r>
              <a:rPr lang="cs-CZ" dirty="0" smtClean="0"/>
              <a:t>soupeřiví, ambiciózní směrem k vyšším pozicím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5. </a:t>
            </a:r>
            <a:r>
              <a:rPr lang="cs-CZ" b="1" dirty="0" err="1" smtClean="0">
                <a:solidFill>
                  <a:srgbClr val="7030A0"/>
                </a:solidFill>
              </a:rPr>
              <a:t>Achievers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cs-CZ" dirty="0" smtClean="0"/>
              <a:t>dobře placeni za dobrou práci, zajištěné  </a:t>
            </a:r>
          </a:p>
          <a:p>
            <a:r>
              <a:rPr lang="cs-CZ" dirty="0" smtClean="0"/>
              <a:t>           sociálně profesní postaveni – tzv. </a:t>
            </a:r>
            <a:r>
              <a:rPr lang="cs-CZ" i="1" dirty="0" smtClean="0"/>
              <a:t>střední třída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6. I-</a:t>
            </a:r>
            <a:r>
              <a:rPr lang="cs-CZ" dirty="0" err="1" smtClean="0">
                <a:solidFill>
                  <a:srgbClr val="7030A0"/>
                </a:solidFill>
              </a:rPr>
              <a:t>am</a:t>
            </a:r>
            <a:r>
              <a:rPr lang="cs-CZ" dirty="0" smtClean="0">
                <a:solidFill>
                  <a:srgbClr val="7030A0"/>
                </a:solidFill>
              </a:rPr>
              <a:t>-</a:t>
            </a:r>
            <a:r>
              <a:rPr lang="cs-CZ" dirty="0" err="1" smtClean="0">
                <a:solidFill>
                  <a:srgbClr val="7030A0"/>
                </a:solidFill>
              </a:rPr>
              <a:t>me</a:t>
            </a:r>
            <a:r>
              <a:rPr lang="cs-CZ" dirty="0" smtClean="0"/>
              <a:t>– zaměření na vlastní image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7. </a:t>
            </a:r>
            <a:r>
              <a:rPr lang="cs-CZ" dirty="0" err="1" smtClean="0">
                <a:solidFill>
                  <a:srgbClr val="7030A0"/>
                </a:solidFill>
              </a:rPr>
              <a:t>Experimentals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cs-CZ" dirty="0" smtClean="0"/>
              <a:t>nekonvenční důraz na novou  zkušenost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8. </a:t>
            </a:r>
            <a:r>
              <a:rPr lang="cs-CZ" dirty="0" err="1" smtClean="0">
                <a:solidFill>
                  <a:srgbClr val="7030A0"/>
                </a:solidFill>
              </a:rPr>
              <a:t>Societally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conscious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cs-CZ" dirty="0" smtClean="0"/>
              <a:t>misionářsky orientovaný přístup 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9. </a:t>
            </a:r>
            <a:r>
              <a:rPr lang="cs-CZ" dirty="0" err="1" smtClean="0">
                <a:solidFill>
                  <a:srgbClr val="7030A0"/>
                </a:solidFill>
              </a:rPr>
              <a:t>Integrated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cs-CZ" dirty="0" smtClean="0"/>
              <a:t> nezastupitelné postavení, moudrost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CELEBRITY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versus </a:t>
            </a:r>
            <a:r>
              <a:rPr lang="cs-CZ" dirty="0" smtClean="0">
                <a:solidFill>
                  <a:srgbClr val="00B050"/>
                </a:solidFill>
              </a:rPr>
              <a:t>ELITY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4006b04-f37e-4830-be58-a1ba0aad9e63.mdb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468</Words>
  <Application>Microsoft Office PowerPoint</Application>
  <PresentationFormat>Předvádění na obrazovce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Aplikované psychosociální vědy 6</vt:lpstr>
      <vt:lpstr>Multukulturalismus vs. interkulturalismus</vt:lpstr>
      <vt:lpstr>Multikulturalismus</vt:lpstr>
      <vt:lpstr>Národ – etnikum - rasa</vt:lpstr>
      <vt:lpstr>Reakce na multikulturní problémy</vt:lpstr>
      <vt:lpstr>Životní způsob vs. svět hodnot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36</cp:revision>
  <dcterms:created xsi:type="dcterms:W3CDTF">2014-01-14T09:44:16Z</dcterms:created>
  <dcterms:modified xsi:type="dcterms:W3CDTF">2018-04-23T14:50:58Z</dcterms:modified>
</cp:coreProperties>
</file>