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5"/>
  </p:notes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9" r:id="rId12"/>
    <p:sldId id="268" r:id="rId13"/>
    <p:sldId id="270" r:id="rId14"/>
  </p:sldIdLst>
  <p:sldSz cx="12192000" cy="6858000"/>
  <p:notesSz cx="6858000" cy="9144000"/>
  <p:custDataLst>
    <p:tags r:id="rId16"/>
  </p:custDataLst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2E231A-8850-40F2-B04A-AB0954F8CBC5}" type="datetimeFigureOut">
              <a:rPr lang="cs-CZ" smtClean="0"/>
              <a:t>12.03.2018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F9C7A4-5D9C-4C2A-B8F8-CCDD985A6B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81767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B5CAF02-11F9-40DD-95EF-FB003C3299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470BF60-37F4-42EC-9DC6-3BD24C1EFF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A45968D-B18C-48B4-AABA-02C1AC3414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12.3.2018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583709B-8618-4448-9BB5-D31FBCF63C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Michal Jilka - Marketing sportu (bp2447)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C2A6688-DDD8-4911-9F3F-5E56FF71FD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4824C-BA04-4D2C-9288-DED783F4BED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08866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C121A60-7C6B-4327-8550-0B941C7AF1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3AE6FE5B-3B8F-427D-876B-8330EFA0C4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3AA3F36-5F21-4641-93DA-708DE30631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12.3.2018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0E6FA49-FC17-4687-8F3E-A630335E2F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Michal Jilka - Marketing sportu (bp2447)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CDF714D-801C-42EE-BA15-0EABDF8876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4824C-BA04-4D2C-9288-DED783F4BED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025627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9E620C34-D19F-4C84-86E7-F6CF43C2B7F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FB17B4A0-B039-4F6D-B922-16F6DDB71B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64579D5-2421-496E-ADCF-617FCC8F4F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12.3.2018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7436D16-B980-4823-990B-8136CB5432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Michal Jilka - Marketing sportu (bp2447)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9C536E1-9BEA-4B68-B44C-C60C6D6D4E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4824C-BA04-4D2C-9288-DED783F4BED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0710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5D8ADD0-39CB-4135-8755-8D38DE8908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092FEA5-CCAB-48E2-A6D6-78394CB608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9A02E71-5135-435C-BAC1-1228B45E39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12.3.2018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3664E20-219F-4837-ADCC-2D5AE0F72D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Michal Jilka - Marketing sportu (bp2447)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B4560F9-12DD-476A-9C44-4B5F66398B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4824C-BA04-4D2C-9288-DED783F4BED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27488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ED873D7-7D10-42F9-9AFB-9C805E0838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F05C8B3C-3B49-4F30-A521-478A1A7B00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BD9E0AD-9E63-424A-AF85-2E6EDB155C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12.3.2018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C8BCF0B-90AD-49D3-ACC2-63B120096B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Michal Jilka - Marketing sportu (bp2447)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B6EFDE0-4313-4EDE-B7C5-7B26580F6E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4824C-BA04-4D2C-9288-DED783F4BED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338401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D159B77-ED1B-4588-A753-92324BFF84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E7EAF92-9055-4A6C-A9C4-BBB767E665D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4D9E4676-3060-4BF3-8F23-2A8B17DA89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2F926A1-9850-4A6D-B755-66B17F5CD7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12.3.2018</a:t>
            </a:r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2A549BB-08F9-49BD-895E-BE4A6F2C6D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Michal Jilka - Marketing sportu (bp2447)</a:t>
            </a:r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75A3E3C-9495-490B-9072-192D0ED653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4824C-BA04-4D2C-9288-DED783F4BED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24730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9CF02F-65D2-4D93-883D-2DABD52D50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76F2E3B9-2C05-41C1-9B5D-1FB3B9F50D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9BB50AD7-6B32-45F7-9DA1-16F1CF8E71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FCC0EF34-4636-40FF-8D43-75B067C14E5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A76F864E-58A4-4024-B7B1-41EDEAA00D8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3DEF39A2-200B-41B9-A664-6787D7C725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12.3.2018</a:t>
            </a:r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1BD660A9-841C-48B8-9267-2AA61CF4D3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Michal Jilka - Marketing sportu (bp2447)</a:t>
            </a:r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7FE9FF06-5B77-4CCE-9551-3C4F68A6BB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4824C-BA04-4D2C-9288-DED783F4BED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64333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722CA21-A40F-4C9D-85C4-4041EF3AC5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EA5CF8A3-DA80-483F-A510-E476B8A90F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12.3.2018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B2B5606C-233A-44C3-8B23-8781961182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Michal Jilka - Marketing sportu (bp2447)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231941D4-19C3-4C33-99DF-D98D8E4854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4824C-BA04-4D2C-9288-DED783F4BED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90326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5F87B909-6BB6-4A4E-8CA2-4FA3A8E481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12.3.2018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234A1EBC-51E8-445E-88D1-01D9215169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Michal Jilka - Marketing sportu (bp2447)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9F74BDC3-E7E4-4F73-ACBC-0FAD5AE193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4824C-BA04-4D2C-9288-DED783F4BED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085678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88A0468-26F3-46C0-ABE8-964F2BB02B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D780748-DAC6-4088-A541-39651368A3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D9DB85BF-7883-4914-8ED0-4BD43AF23C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82E06F35-21FA-4F57-9566-0B585DED9F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12.3.2018</a:t>
            </a:r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3163BE3-13D8-43FA-B14E-A2F87BE7E3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Michal Jilka - Marketing sportu (bp2447)</a:t>
            </a:r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F651EBE-3011-4C01-9F9D-90A68AE09D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4824C-BA04-4D2C-9288-DED783F4BED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5643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540E516-419D-4971-AD36-7B2E9946A4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52D1DABE-C790-4450-BF30-D285F947D2F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F9C73FB6-D79B-42AC-8173-7EC8BB1069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A33EE3E3-10F8-4DAB-911B-47968983AA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12.3.2018</a:t>
            </a:r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FC6C2EC-F9FC-4409-9693-DF952D2029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Michal Jilka - Marketing sportu (bp2447)</a:t>
            </a:r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D419658-2ABB-4693-B4A4-50D745E8E4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4824C-BA04-4D2C-9288-DED783F4BED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7531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B3C60309-21B1-4405-A806-4888C8876B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561C6237-4B27-46BB-9D2F-91CD69B519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59FDAAF-5EF1-4334-96E5-747BF5BF2E3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/>
              <a:t>12.3.2018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3D089ED-7DA6-4E91-996F-1BA757F9BED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/>
              <a:t>Michal Jilka - Marketing sportu (bp2447)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21C32D3-20D0-4E96-A356-CA5B66D083A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04824C-BA04-4D2C-9288-DED783F4BED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6833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bit.ly/2tAx6i5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9A57C31-46E8-4922-89CC-7B3B2B197D9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Marketing sportu (bp2447)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D9A6159-0DF4-422A-833C-E7F587D70CE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Michal Jilka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486680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8A7AF10-185B-497A-9413-3E0E2A9FA0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12.3.2018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2A03039-AF79-43A7-A3B9-B32826C22E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Michal Jilka - Marketing sportu (bp2447)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F23BFDD-621F-4F11-8C90-E32A24EA78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4824C-BA04-4D2C-9288-DED783F4BED8}" type="slidenum">
              <a:rPr lang="cs-CZ" smtClean="0"/>
              <a:t>10</a:t>
            </a:fld>
            <a:endParaRPr lang="cs-CZ"/>
          </a:p>
        </p:txBody>
      </p:sp>
      <p:pic>
        <p:nvPicPr>
          <p:cNvPr id="8" name="Obrázek 7" descr="Výřez obrazovky">
            <a:extLst>
              <a:ext uri="{FF2B5EF4-FFF2-40B4-BE49-F238E27FC236}">
                <a16:creationId xmlns:a16="http://schemas.microsoft.com/office/drawing/2014/main" id="{13D2B93A-C072-4AE5-8E87-9D9A52871E3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b="562"/>
          <a:stretch/>
        </p:blipFill>
        <p:spPr>
          <a:xfrm>
            <a:off x="2944857" y="373115"/>
            <a:ext cx="6302286" cy="60345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0649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4EB8067-D195-4260-9BA1-7C5A698C2F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SWOT analýza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FC774A0-7D33-43C1-8967-5AAAB0A39A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dirty="0"/>
              <a:t>Nástroj k získání rychlého přehledu o strategické situaci firmy.</a:t>
            </a:r>
          </a:p>
          <a:p>
            <a:r>
              <a:rPr lang="cs-CZ" altLang="cs-CZ" dirty="0"/>
              <a:t>Princip harmonie mezi vnitřními schopnostmi organizace a vnější situací na trhu.</a:t>
            </a:r>
          </a:p>
          <a:p>
            <a:r>
              <a:rPr lang="cs-CZ" altLang="cs-CZ" dirty="0"/>
              <a:t>Nejdůležitější fází strategického plánu  rozvoje neziskové organizace (</a:t>
            </a:r>
            <a:r>
              <a:rPr lang="cs-CZ" altLang="cs-CZ" dirty="0" err="1"/>
              <a:t>Rektořík</a:t>
            </a:r>
            <a:r>
              <a:rPr lang="cs-CZ" altLang="cs-CZ" dirty="0"/>
              <a:t>, 2001)</a:t>
            </a:r>
          </a:p>
          <a:p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3B2DCBB-53D8-4BE7-9834-43F6248232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12.3.2018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A11EA57-33A1-44AA-A7F8-66B43EEE57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Michal Jilka - Marketing sportu (bp2447)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B7E2EDE-5D2D-40AE-AA0E-1A7A423A93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4824C-BA04-4D2C-9288-DED783F4BED8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07223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5906FA2-AC3A-4570-9BE9-D97B3BF577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SWOT analýza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8D08DE2-8AEA-43F2-B0B3-01E7DC581C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12.3.2018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2B66DFF-E0B7-41A1-AF7E-B59587BDC8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Michal Jilka - Marketing sportu (bp2447)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1337B8D-0943-4A5F-B654-DFF8BC56CA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4824C-BA04-4D2C-9288-DED783F4BED8}" type="slidenum">
              <a:rPr lang="cs-CZ" smtClean="0"/>
              <a:t>12</a:t>
            </a:fld>
            <a:endParaRPr lang="cs-CZ"/>
          </a:p>
        </p:txBody>
      </p:sp>
      <p:graphicFrame>
        <p:nvGraphicFramePr>
          <p:cNvPr id="7" name="Group 3">
            <a:extLst>
              <a:ext uri="{FF2B5EF4-FFF2-40B4-BE49-F238E27FC236}">
                <a16:creationId xmlns:a16="http://schemas.microsoft.com/office/drawing/2014/main" id="{65711F69-2B8A-48ED-BECC-3A6B654FC46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19537960"/>
              </p:ext>
            </p:extLst>
          </p:nvPr>
        </p:nvGraphicFramePr>
        <p:xfrm>
          <a:off x="2095500" y="1690688"/>
          <a:ext cx="8001000" cy="4084638"/>
        </p:xfrm>
        <a:graphic>
          <a:graphicData uri="http://schemas.openxmlformats.org/drawingml/2006/table">
            <a:tbl>
              <a:tblPr/>
              <a:tblGrid>
                <a:gridCol w="2667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67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67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362075"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                             </a:t>
                      </a:r>
                    </a:p>
                    <a:p>
                      <a:pPr marL="469900" marR="0" lvl="0" indent="-469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                           Interní</a:t>
                      </a:r>
                    </a:p>
                    <a:p>
                      <a:pPr marL="469900" marR="0" lvl="0" indent="-469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  </a:t>
                      </a:r>
                    </a:p>
                    <a:p>
                      <a:pPr marL="469900" marR="0" lvl="0" indent="-469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Externí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Silné stránky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  <a:p>
                      <a:pPr marL="469900" marR="0" lvl="0" indent="-469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(</a:t>
                      </a:r>
                      <a:r>
                        <a:rPr kumimoji="0" lang="cs-CZ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Strenghts</a:t>
                      </a: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)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Slabé stránky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  <a:p>
                      <a:pPr marL="469900" marR="0" lvl="0" indent="-469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(Weaknesses)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60488"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Příležitosti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  <a:p>
                      <a:pPr marL="469900" marR="0" lvl="0" indent="-469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(</a:t>
                      </a:r>
                      <a:r>
                        <a:rPr kumimoji="0" lang="cs-CZ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Opportunities</a:t>
                      </a: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)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SO</a:t>
                      </a: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– Maxi </a:t>
                      </a:r>
                      <a:r>
                        <a:rPr kumimoji="0" lang="cs-CZ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Maxi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WO </a:t>
                      </a: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– Mini Maxi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62075"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Hrozby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  <a:p>
                      <a:pPr marL="469900" marR="0" lvl="0" indent="-469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(Threats)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ST </a:t>
                      </a: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– Maxi Mini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WT</a:t>
                      </a: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– Mini </a:t>
                      </a:r>
                      <a:r>
                        <a:rPr kumimoji="0" lang="cs-CZ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Mini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100485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3C2E40C-7D41-479E-B8F8-7E685E2063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Úkol na teď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023F3B3-4EC4-4C1D-B756-EFD097AD31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 přiloženého dokumentu + nově dostupných informací identifikovat silné a slabé stránky, a příležitosti a hrozby</a:t>
            </a:r>
          </a:p>
          <a:p>
            <a:r>
              <a:rPr lang="cs-CZ" dirty="0"/>
              <a:t>Zaměření nejenom na marketing</a:t>
            </a:r>
          </a:p>
          <a:p>
            <a:r>
              <a:rPr lang="cs-CZ" dirty="0">
                <a:hlinkClick r:id="rId2"/>
              </a:rPr>
              <a:t>http://bit.ly/2tAx6i5</a:t>
            </a:r>
            <a:r>
              <a:rPr lang="cs-CZ" dirty="0"/>
              <a:t> 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7A667A0-C512-4975-A229-8360307E63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12.3.2018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FCFB2D2-2E60-4B20-97E5-5573DD7986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Michal Jilka - Marketing sportu (bp2447)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877CB1D-D532-45ED-9791-DA676829EE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4824C-BA04-4D2C-9288-DED783F4BED8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61886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33D7186-236A-4314-ADC7-A9242CF004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Náplň seminářů</a:t>
            </a:r>
          </a:p>
        </p:txBody>
      </p:sp>
      <p:graphicFrame>
        <p:nvGraphicFramePr>
          <p:cNvPr id="7" name="Zástupný symbol pro obsah 6">
            <a:extLst>
              <a:ext uri="{FF2B5EF4-FFF2-40B4-BE49-F238E27FC236}">
                <a16:creationId xmlns:a16="http://schemas.microsoft.com/office/drawing/2014/main" id="{D3A690AD-F56F-41DB-98A8-5548B2964BB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77697528"/>
              </p:ext>
            </p:extLst>
          </p:nvPr>
        </p:nvGraphicFramePr>
        <p:xfrm>
          <a:off x="838200" y="1461641"/>
          <a:ext cx="10515600" cy="482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7233">
                  <a:extLst>
                    <a:ext uri="{9D8B030D-6E8A-4147-A177-3AD203B41FA5}">
                      <a16:colId xmlns:a16="http://schemas.microsoft.com/office/drawing/2014/main" val="3856396906"/>
                    </a:ext>
                  </a:extLst>
                </a:gridCol>
                <a:gridCol w="9498367">
                  <a:extLst>
                    <a:ext uri="{9D8B030D-6E8A-4147-A177-3AD203B41FA5}">
                      <a16:colId xmlns:a16="http://schemas.microsoft.com/office/drawing/2014/main" val="428405795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cs-CZ" dirty="0"/>
                        <a:t>Datum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Náplň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27515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cs-CZ" dirty="0"/>
                        <a:t>19.2.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Úvod do předmětu, sdělení požadavků ke splnění předmětu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53925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cs-CZ" dirty="0"/>
                        <a:t>26.2.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Marketingový mix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85095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cs-CZ" dirty="0"/>
                        <a:t>5.3.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Marketingový mix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87607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cs-CZ" dirty="0"/>
                        <a:t>12.3.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SWOT analýza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1072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cs-CZ" dirty="0"/>
                        <a:t>19.3.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SWOT analýza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62713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cs-CZ" dirty="0"/>
                        <a:t>26.3.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Příprava kvalitativního výzkumu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97255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cs-CZ" dirty="0"/>
                        <a:t>9.4.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/>
                        <a:t>Výzkum a zpracování prací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47110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cs-CZ" dirty="0"/>
                        <a:t>16.4.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Výzkum a zpracování prací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60957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cs-CZ" dirty="0"/>
                        <a:t>23.4.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Výzkum a zpracování prací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80254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cs-CZ" dirty="0"/>
                        <a:t>30.4.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/>
                        <a:t>Prezentace seminárních prací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77541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cs-CZ" dirty="0"/>
                        <a:t>7.5.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Prezentace seminárních prací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90355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cs-CZ" dirty="0"/>
                        <a:t>14.5.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/>
                        <a:t>Prezentace seminárních prací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8707478"/>
                  </a:ext>
                </a:extLst>
              </a:tr>
            </a:tbl>
          </a:graphicData>
        </a:graphic>
      </p:graphicFrame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A4910F4-6553-4045-80F3-AF60FE1E74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12.3.2018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0818C46-9A06-4C93-9ACB-EA4E284C90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Michal Jilka - Marketing sportu (bp2447)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B99D97E-68A6-4B9F-A4D3-4BEE769643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4824C-BA04-4D2C-9288-DED783F4BED8}" type="slidenum">
              <a:rPr lang="cs-CZ" smtClean="0"/>
              <a:t>2</a:t>
            </a:fld>
            <a:endParaRPr lang="cs-CZ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369482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81A8D84-D1BD-4A6E-9C45-67BA3D1113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Prostředí managementu (</a:t>
            </a:r>
            <a:r>
              <a:rPr lang="cs-CZ" dirty="0" err="1"/>
              <a:t>Pošvář</a:t>
            </a:r>
            <a:r>
              <a:rPr lang="cs-CZ" dirty="0"/>
              <a:t>, </a:t>
            </a:r>
            <a:r>
              <a:rPr lang="cs-CZ" dirty="0" err="1"/>
              <a:t>Erbes</a:t>
            </a:r>
            <a:r>
              <a:rPr lang="cs-CZ" dirty="0"/>
              <a:t>, 2002)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9A2D4EA-CB15-4288-87E3-F8B5EBFD60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r>
              <a:rPr lang="cs-CZ" dirty="0"/>
              <a:t>Prostředí managementu je prostor, ve kterém manažeři vykonávají manažerské funkce a plní své manažerské role</a:t>
            </a:r>
          </a:p>
          <a:p>
            <a:r>
              <a:rPr lang="cs-CZ" dirty="0"/>
              <a:t>Jde o souhrn všech vlivů, které manažery při výkonu jejich činnosti obklopují, působí na ně a vytvářejí podmínky, aby mohli splnit plánované úkoly a celkově cíle organizace.</a:t>
            </a:r>
          </a:p>
          <a:p>
            <a:r>
              <a:rPr lang="cs-CZ" dirty="0"/>
              <a:t>Dělení prostředí:</a:t>
            </a:r>
          </a:p>
          <a:p>
            <a:pPr lvl="1"/>
            <a:r>
              <a:rPr lang="cs-CZ" dirty="0"/>
              <a:t>Vnější</a:t>
            </a:r>
          </a:p>
          <a:p>
            <a:pPr lvl="1"/>
            <a:r>
              <a:rPr lang="cs-CZ" dirty="0"/>
              <a:t>Vnitřní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AF1B2FA-AD8F-412A-AEEE-78D99824C4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12.3.2018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3EB3CF5-89CD-4970-BB1A-2C35575F4A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Michal Jilka - Marketing sportu (bp2447)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C04D03C-20A0-4F23-88A2-F8616E54B3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4824C-BA04-4D2C-9288-DED783F4BED8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0633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55E3BE1-0FD0-464C-BB46-F631396FE6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Vnější prostředí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37B92C3-8613-44F7-AF8B-90B87EF10D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r>
              <a:rPr lang="cs-CZ" altLang="cs-CZ" dirty="0"/>
              <a:t>Externí faktory – vznikají v makroprostředí a v oborovém prostředí</a:t>
            </a:r>
          </a:p>
          <a:p>
            <a:pPr lvl="1"/>
            <a:r>
              <a:rPr lang="cs-CZ" altLang="cs-CZ" dirty="0"/>
              <a:t>Makroprostředí – PESTLE </a:t>
            </a:r>
          </a:p>
          <a:p>
            <a:pPr lvl="2"/>
            <a:r>
              <a:rPr lang="cs-CZ" altLang="cs-CZ" dirty="0"/>
              <a:t>Politické</a:t>
            </a:r>
          </a:p>
          <a:p>
            <a:pPr lvl="2"/>
            <a:r>
              <a:rPr lang="cs-CZ" altLang="cs-CZ" dirty="0"/>
              <a:t>Ekonomické</a:t>
            </a:r>
          </a:p>
          <a:p>
            <a:pPr lvl="2"/>
            <a:r>
              <a:rPr lang="cs-CZ" altLang="cs-CZ" dirty="0"/>
              <a:t>Sociální</a:t>
            </a:r>
          </a:p>
          <a:p>
            <a:pPr lvl="2"/>
            <a:r>
              <a:rPr lang="cs-CZ" altLang="cs-CZ" dirty="0"/>
              <a:t>Technologické, technické</a:t>
            </a:r>
          </a:p>
          <a:p>
            <a:pPr lvl="2"/>
            <a:r>
              <a:rPr lang="cs-CZ" altLang="cs-CZ" dirty="0"/>
              <a:t>Legislativní</a:t>
            </a:r>
          </a:p>
          <a:p>
            <a:pPr lvl="2"/>
            <a:r>
              <a:rPr lang="cs-CZ" altLang="cs-CZ" dirty="0"/>
              <a:t>Ekologické</a:t>
            </a:r>
          </a:p>
          <a:p>
            <a:pPr lvl="1"/>
            <a:r>
              <a:rPr lang="cs-CZ" altLang="cs-CZ" dirty="0"/>
              <a:t>Oborové prostředí  - </a:t>
            </a:r>
            <a:r>
              <a:rPr lang="cs-CZ" altLang="cs-CZ" dirty="0" err="1"/>
              <a:t>Porterův</a:t>
            </a:r>
            <a:r>
              <a:rPr lang="cs-CZ" altLang="cs-CZ" dirty="0"/>
              <a:t> model konkurenčních sil</a:t>
            </a:r>
          </a:p>
          <a:p>
            <a:pPr marL="457200" lvl="1" indent="0">
              <a:buNone/>
            </a:pPr>
            <a:endParaRPr lang="cs-CZ" altLang="cs-CZ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1182A06-DB66-4A3F-B942-F8717DC2AD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dirty="0"/>
              <a:t>12.3.2018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F89615D-6429-4D26-BE70-EC496F78BA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Michal Jilka - Marketing sportu (bp2447)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5B4EAD8-54F9-4B49-95F5-F1EA04D7BC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4824C-BA04-4D2C-9288-DED783F4BED8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5418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D257A22-37B5-4011-98D7-28852197A9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Porterův</a:t>
            </a:r>
            <a:r>
              <a:rPr lang="cs-CZ" dirty="0"/>
              <a:t> model konkurenčních sil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6CAF5FC-AD4D-4FFE-B467-9AC7639A74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12.3.2018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CD6C619-AC76-4E3D-B5FC-5B749F8C75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Michal Jilka - Marketing sportu (bp2447)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B0B120F-F7A2-487B-B71D-20163FD438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4824C-BA04-4D2C-9288-DED783F4BED8}" type="slidenum">
              <a:rPr lang="cs-CZ" smtClean="0"/>
              <a:t>5</a:t>
            </a:fld>
            <a:endParaRPr lang="cs-CZ"/>
          </a:p>
        </p:txBody>
      </p:sp>
      <p:pic>
        <p:nvPicPr>
          <p:cNvPr id="7" name="Picture 4" descr="Porterův model pěti sil">
            <a:extLst>
              <a:ext uri="{FF2B5EF4-FFF2-40B4-BE49-F238E27FC236}">
                <a16:creationId xmlns:a16="http://schemas.microsoft.com/office/drawing/2014/main" id="{96ECEEF9-54F8-4A5F-A720-63E2CBF740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6856" y="1592146"/>
            <a:ext cx="7678288" cy="40694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430162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64DE0DA-005F-4E96-B63D-9370C04920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Stakeholders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FF5CC73-0220-4DF1-B06A-382DF0FF75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altLang="cs-CZ" dirty="0"/>
              <a:t>Skupiny subjektů, kterých se činnost společnosti nějakým způsobem dotýká nebo je ovlivňuje (Bělohlávek, 2006)</a:t>
            </a:r>
          </a:p>
          <a:p>
            <a:r>
              <a:rPr lang="cs-CZ" altLang="cs-CZ" dirty="0"/>
              <a:t>Jakákoliv skupina či jedinec, který může ovlivnit a současně je ovlivněn realizací cílů organizace</a:t>
            </a:r>
          </a:p>
          <a:p>
            <a:r>
              <a:rPr lang="cs-CZ" altLang="cs-CZ" dirty="0"/>
              <a:t>investoři, věřitelé, místní komunity, dodavatelé, média, vláda, diváci, zákazníci, společenské a politické skupiny, konkurenti, obchodní a průmyslové svazy…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91D2B6E-FDF9-4D29-B7B4-AF65DC7D46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12.3.2018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3D4FEB3-EC6D-4AEE-B0C4-5A8441740A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Michal Jilka - Marketing sportu (bp2447)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A5B196B-3062-4763-B1CE-9838695F90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4824C-BA04-4D2C-9288-DED783F4BED8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5255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9DDA4B6-8751-4604-9847-226179F24B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Cíle situační analýzy vnějšího prostředí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C8A37E3-DB4D-49E3-BF11-525588582E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 dirty="0"/>
              <a:t>Identifikace </a:t>
            </a:r>
            <a:r>
              <a:rPr lang="cs-CZ" altLang="cs-CZ" b="1" dirty="0"/>
              <a:t>příležitostí</a:t>
            </a:r>
            <a:r>
              <a:rPr lang="cs-CZ" altLang="cs-CZ" dirty="0"/>
              <a:t>, jichž může sportovní organizace využít</a:t>
            </a:r>
          </a:p>
          <a:p>
            <a:pPr marL="0" indent="0">
              <a:lnSpc>
                <a:spcPct val="80000"/>
              </a:lnSpc>
              <a:buNone/>
            </a:pPr>
            <a:endParaRPr lang="cs-CZ" altLang="cs-CZ" b="1" dirty="0"/>
          </a:p>
          <a:p>
            <a:pPr>
              <a:lnSpc>
                <a:spcPct val="80000"/>
              </a:lnSpc>
            </a:pPr>
            <a:r>
              <a:rPr lang="cs-CZ" altLang="cs-CZ" dirty="0"/>
              <a:t>Identifikace</a:t>
            </a:r>
            <a:r>
              <a:rPr lang="cs-CZ" altLang="cs-CZ" b="1" dirty="0"/>
              <a:t> hrozeb</a:t>
            </a:r>
            <a:r>
              <a:rPr lang="cs-CZ" altLang="cs-CZ" dirty="0"/>
              <a:t>, jimž musí čelit (v nejbližších třech letech ovlivní vývoj sportovní organizace)</a:t>
            </a:r>
          </a:p>
          <a:p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DFB6C1A-5AB4-4A2B-893F-84AA2EAAD0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12.3.2018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0585522-9D3B-4A75-8C2A-A024D45E50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Michal Jilka - Marketing sportu (bp2447)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D4AC0FB-55AA-4EED-B20C-D366698565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4824C-BA04-4D2C-9288-DED783F4BED8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5945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7D448C0-92F9-4471-913D-62669DAF15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Vnitřní prostředí (7P)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315BEC0-B650-4A91-B590-6D655F4956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altLang="cs-CZ" dirty="0"/>
              <a:t>Funkce a činnosti sportovní organizace – pro sportovce, trenéry…</a:t>
            </a:r>
          </a:p>
          <a:p>
            <a:r>
              <a:rPr lang="cs-CZ" altLang="cs-CZ" dirty="0"/>
              <a:t>Personální zabezpečení sportovní organizace – kvalita práce, schopnost práce v týmu, dobrovolníci….</a:t>
            </a:r>
          </a:p>
          <a:p>
            <a:r>
              <a:rPr lang="cs-CZ" altLang="cs-CZ" dirty="0"/>
              <a:t>Členská základna, rozdělení – počet členů, věková struktura, předpoklady rozvoje…</a:t>
            </a:r>
          </a:p>
          <a:p>
            <a:r>
              <a:rPr lang="cs-CZ" altLang="cs-CZ" dirty="0"/>
              <a:t>Oddíly (odbory) – počet, činnost, úroveň jejich činnosti</a:t>
            </a:r>
          </a:p>
          <a:p>
            <a:r>
              <a:rPr lang="cs-CZ" altLang="cs-CZ" dirty="0"/>
              <a:t>Sportovní zařízení – počet, kvalita</a:t>
            </a:r>
          </a:p>
          <a:p>
            <a:r>
              <a:rPr lang="cs-CZ" altLang="cs-CZ" dirty="0"/>
              <a:t>Cena – ceny produktů, výše příspěvků….</a:t>
            </a:r>
          </a:p>
          <a:p>
            <a:r>
              <a:rPr lang="cs-CZ" altLang="cs-CZ" dirty="0"/>
              <a:t>Propagace – známost organizace</a:t>
            </a:r>
          </a:p>
          <a:p>
            <a:r>
              <a:rPr lang="cs-CZ" altLang="cs-CZ" dirty="0"/>
              <a:t>Komunikace – způsoby komunikace se členy….</a:t>
            </a:r>
          </a:p>
          <a:p>
            <a:r>
              <a:rPr lang="cs-CZ" altLang="cs-CZ" dirty="0"/>
              <a:t>Finanční situace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13C67F3-EC69-4ED9-A992-887F12D678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12.3.2018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1FF6D10-8981-431C-BA7C-A13081206A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Michal Jilka - Marketing sportu (bp2447)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7414264-461A-4A65-9948-B09F501282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4824C-BA04-4D2C-9288-DED783F4BED8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7940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C15BFE2-8769-4F99-B1BD-7994AC57A0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Cíle analýzy vnitřního prostředí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5EE8B79-F626-4B5F-A1CC-EA29B25643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r>
              <a:rPr lang="cs-CZ" altLang="cs-CZ" dirty="0"/>
              <a:t>Identifikace </a:t>
            </a:r>
            <a:r>
              <a:rPr lang="cs-CZ" altLang="cs-CZ" b="1" dirty="0"/>
              <a:t>silných stránek </a:t>
            </a:r>
            <a:r>
              <a:rPr lang="cs-CZ" altLang="cs-CZ" dirty="0"/>
              <a:t>– co dělá organizace lépe něž ostatní</a:t>
            </a:r>
          </a:p>
          <a:p>
            <a:pPr marL="0" indent="0">
              <a:buNone/>
            </a:pPr>
            <a:endParaRPr lang="cs-CZ" altLang="cs-CZ" dirty="0"/>
          </a:p>
          <a:p>
            <a:r>
              <a:rPr lang="cs-CZ" altLang="cs-CZ" dirty="0"/>
              <a:t>Identifikace </a:t>
            </a:r>
            <a:r>
              <a:rPr lang="cs-CZ" altLang="cs-CZ" b="1" dirty="0"/>
              <a:t>slabých stránek</a:t>
            </a:r>
            <a:r>
              <a:rPr lang="cs-CZ" altLang="cs-CZ" dirty="0"/>
              <a:t> – to, co organizaci chybí nebo to, co při porovnání s konkurencí nedělá dobře</a:t>
            </a:r>
          </a:p>
          <a:p>
            <a:pPr marL="0" indent="0">
              <a:buNone/>
            </a:pPr>
            <a:endParaRPr lang="cs-CZ" altLang="cs-CZ" dirty="0"/>
          </a:p>
          <a:p>
            <a:r>
              <a:rPr lang="cs-CZ" altLang="cs-CZ" dirty="0"/>
              <a:t>Definovat klíčové faktory (faktory úspěchu) a kritické faktory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8032BC5-44CF-4D11-8AE0-308464FA01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12.3.2018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4EA537B-F945-4361-9914-4D212E7482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Michal Jilka - Marketing sportu (bp2447)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3BB35BC-B694-4A6C-B9E5-D4211A1C90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4824C-BA04-4D2C-9288-DED783F4BED8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98211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PPT_DBNAME" val="b16598ee-7a2c-4804-8975-b5ab1da3e8f7.mdb"/>
  <p:tag name="ARS_RESPONSE_PERSONNUM" val="10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OINTWIDTH" val="0.5"/>
  <p:tag name="ARS_CHARTSHOWITEMTEXT" val="0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TYPE" val="ctColumn"/>
  <p:tag name="ARS_SLIDE_DUENO" val="100"/>
  <p:tag name="ARS_SLIDE_PARTICIPANTNUM" val="100"/>
  <p:tag name="ARS_SLIDE_SUBMITNUM" val="0"/>
  <p:tag name="ARS_SLIDE_CORRECTNUM" val="0"/>
  <p:tag name="ARS_SLIDE_VOTEMEAN" val="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OINTWIDTH" val="0.5"/>
  <p:tag name="ARS_CHARTSHOWITEMTEXT" val="0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TYPE" val="ctColumn"/>
  <p:tag name="ARS_SLIDE_DUENO" val="100"/>
  <p:tag name="ARS_SLIDE_PARTICIPANTNUM" val="100"/>
  <p:tag name="ARS_SLIDE_SUBMITNUM" val="0"/>
  <p:tag name="ARS_SLIDE_CORRECTNUM" val="0"/>
  <p:tag name="ARS_SLIDE_VOTEMEAN" val="0"/>
</p:tagLst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343</TotalTime>
  <Words>618</Words>
  <Application>Microsoft Office PowerPoint</Application>
  <PresentationFormat>Širokoúhlá obrazovka</PresentationFormat>
  <Paragraphs>131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 Light</vt:lpstr>
      <vt:lpstr>Times New Roman</vt:lpstr>
      <vt:lpstr>Wingdings</vt:lpstr>
      <vt:lpstr>Motiv Office</vt:lpstr>
      <vt:lpstr>Marketing sportu (bp2447)</vt:lpstr>
      <vt:lpstr>Náplň seminářů</vt:lpstr>
      <vt:lpstr>Prostředí managementu (Pošvář, Erbes, 2002)</vt:lpstr>
      <vt:lpstr>Vnější prostředí</vt:lpstr>
      <vt:lpstr>Porterův model konkurenčních sil</vt:lpstr>
      <vt:lpstr>Stakeholders</vt:lpstr>
      <vt:lpstr>Cíle situační analýzy vnějšího prostředí</vt:lpstr>
      <vt:lpstr>Vnitřní prostředí (7P)</vt:lpstr>
      <vt:lpstr>Cíle analýzy vnitřního prostředí</vt:lpstr>
      <vt:lpstr>Prezentace aplikace PowerPoint</vt:lpstr>
      <vt:lpstr>SWOT analýza</vt:lpstr>
      <vt:lpstr>SWOT analýza</vt:lpstr>
      <vt:lpstr>Úkol na teď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Marketing sportu (bp2447)</dc:title>
  <dc:creator>Michal Jilka</dc:creator>
  <cp:lastModifiedBy>Michal Jilka</cp:lastModifiedBy>
  <cp:revision>24</cp:revision>
  <dcterms:created xsi:type="dcterms:W3CDTF">2018-02-10T10:35:16Z</dcterms:created>
  <dcterms:modified xsi:type="dcterms:W3CDTF">2018-03-12T09:33:00Z</dcterms:modified>
</cp:coreProperties>
</file>