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8" r:id="rId3"/>
    <p:sldId id="259" r:id="rId4"/>
    <p:sldId id="260" r:id="rId5"/>
    <p:sldId id="268" r:id="rId6"/>
    <p:sldId id="269" r:id="rId7"/>
    <p:sldId id="261" r:id="rId8"/>
    <p:sldId id="263" r:id="rId9"/>
    <p:sldId id="264" r:id="rId10"/>
    <p:sldId id="270" r:id="rId11"/>
    <p:sldId id="271" r:id="rId12"/>
    <p:sldId id="262" r:id="rId13"/>
    <p:sldId id="272" r:id="rId14"/>
    <p:sldId id="265" r:id="rId15"/>
    <p:sldId id="273" r:id="rId16"/>
    <p:sldId id="266"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72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Pravoúhlý trojúhelní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Nadpis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cs-CZ" smtClean="0"/>
              <a:t>Kliknutím lze upravit styl.</a:t>
            </a:r>
            <a:endParaRPr kumimoji="0" lang="en-US"/>
          </a:p>
        </p:txBody>
      </p:sp>
      <p:sp>
        <p:nvSpPr>
          <p:cNvPr id="17" name="Podnadpis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Kliknutím lze upravit styl předlohy.</a:t>
            </a:r>
            <a:endParaRPr kumimoji="0" lang="en-US"/>
          </a:p>
        </p:txBody>
      </p:sp>
      <p:grpSp>
        <p:nvGrpSpPr>
          <p:cNvPr id="2" name="Skupina 1"/>
          <p:cNvGrpSpPr/>
          <p:nvPr/>
        </p:nvGrpSpPr>
        <p:grpSpPr>
          <a:xfrm>
            <a:off x="-3765" y="4953000"/>
            <a:ext cx="9147765" cy="1912088"/>
            <a:chOff x="-3765" y="4832896"/>
            <a:chExt cx="9147765" cy="2032192"/>
          </a:xfrm>
        </p:grpSpPr>
        <p:sp>
          <p:nvSpPr>
            <p:cNvPr id="7" name="Volný tvar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Volný tvar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Volný tvar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Přímá spojnice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Zástupný symbol pro datum 29"/>
          <p:cNvSpPr>
            <a:spLocks noGrp="1"/>
          </p:cNvSpPr>
          <p:nvPr>
            <p:ph type="dt" sz="half" idx="10"/>
          </p:nvPr>
        </p:nvSpPr>
        <p:spPr/>
        <p:txBody>
          <a:bodyPr/>
          <a:lstStyle>
            <a:lvl1pPr>
              <a:defRPr>
                <a:solidFill>
                  <a:srgbClr val="FFFFFF"/>
                </a:solidFill>
              </a:defRPr>
            </a:lvl1pPr>
            <a:extLst/>
          </a:lstStyle>
          <a:p>
            <a:fld id="{121C625D-D1BA-44B0-BA63-2631CF4E0166}" type="datetimeFigureOut">
              <a:rPr lang="en-US" smtClean="0"/>
              <a:t>10/11/2012</a:t>
            </a:fld>
            <a:endParaRPr lang="en-US"/>
          </a:p>
        </p:txBody>
      </p:sp>
      <p:sp>
        <p:nvSpPr>
          <p:cNvPr id="19" name="Zástupný symbol pro zápatí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Zástupný symbol pro číslo snímku 26"/>
          <p:cNvSpPr>
            <a:spLocks noGrp="1"/>
          </p:cNvSpPr>
          <p:nvPr>
            <p:ph type="sldNum" sz="quarter" idx="12"/>
          </p:nvPr>
        </p:nvSpPr>
        <p:spPr/>
        <p:txBody>
          <a:bodyPr/>
          <a:lstStyle>
            <a:lvl1pPr>
              <a:defRPr>
                <a:solidFill>
                  <a:srgbClr val="FFFFFF"/>
                </a:solidFill>
              </a:defRPr>
            </a:lvl1pPr>
            <a:extLst/>
          </a:lstStyle>
          <a:p>
            <a:fld id="{0F3B2B2D-76E8-42E8-82BD-18AC613F6C0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1481329"/>
            <a:ext cx="8229600" cy="4386071"/>
          </a:xfrm>
        </p:spPr>
        <p:txBody>
          <a:bodyPr vert="eaVert"/>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21C625D-D1BA-44B0-BA63-2631CF4E0166}" type="datetimeFigureOut">
              <a:rPr lang="en-US" smtClean="0"/>
              <a:t>10/11/2012</a:t>
            </a:fld>
            <a:endParaRPr lang="en-US"/>
          </a:p>
        </p:txBody>
      </p:sp>
      <p:sp>
        <p:nvSpPr>
          <p:cNvPr id="5" name="Zástupný symbol pro zápatí 4"/>
          <p:cNvSpPr>
            <a:spLocks noGrp="1"/>
          </p:cNvSpPr>
          <p:nvPr>
            <p:ph type="ftr" sz="quarter" idx="11"/>
          </p:nvPr>
        </p:nvSpPr>
        <p:spPr/>
        <p:txBody>
          <a:bodyPr/>
          <a:lstStyle>
            <a:extLst/>
          </a:lstStyle>
          <a:p>
            <a:endParaRPr lang="en-US"/>
          </a:p>
        </p:txBody>
      </p:sp>
      <p:sp>
        <p:nvSpPr>
          <p:cNvPr id="6" name="Zástupný symbol pro číslo snímku 5"/>
          <p:cNvSpPr>
            <a:spLocks noGrp="1"/>
          </p:cNvSpPr>
          <p:nvPr>
            <p:ph type="sldNum" sz="quarter" idx="12"/>
          </p:nvPr>
        </p:nvSpPr>
        <p:spPr/>
        <p:txBody>
          <a:bodyPr/>
          <a:lstStyle>
            <a:extLst/>
          </a:lstStyle>
          <a:p>
            <a:fld id="{0F3B2B2D-76E8-42E8-82BD-18AC613F6C0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44013" y="274640"/>
            <a:ext cx="1777470" cy="5592761"/>
          </a:xfrm>
        </p:spPr>
        <p:txBody>
          <a:bodyPr vert="eaVert"/>
          <a:lstStyle>
            <a:extLs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274641"/>
            <a:ext cx="6324600" cy="5592760"/>
          </a:xfrm>
        </p:spPr>
        <p:txBody>
          <a:bodyPr vert="eaVert"/>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21C625D-D1BA-44B0-BA63-2631CF4E0166}" type="datetimeFigureOut">
              <a:rPr lang="en-US" smtClean="0"/>
              <a:t>10/11/2012</a:t>
            </a:fld>
            <a:endParaRPr lang="en-US"/>
          </a:p>
        </p:txBody>
      </p:sp>
      <p:sp>
        <p:nvSpPr>
          <p:cNvPr id="5" name="Zástupný symbol pro zápatí 4"/>
          <p:cNvSpPr>
            <a:spLocks noGrp="1"/>
          </p:cNvSpPr>
          <p:nvPr>
            <p:ph type="ftr" sz="quarter" idx="11"/>
          </p:nvPr>
        </p:nvSpPr>
        <p:spPr/>
        <p:txBody>
          <a:bodyPr/>
          <a:lstStyle>
            <a:extLst/>
          </a:lstStyle>
          <a:p>
            <a:endParaRPr lang="en-US"/>
          </a:p>
        </p:txBody>
      </p:sp>
      <p:sp>
        <p:nvSpPr>
          <p:cNvPr id="6" name="Zástupný symbol pro číslo snímku 5"/>
          <p:cNvSpPr>
            <a:spLocks noGrp="1"/>
          </p:cNvSpPr>
          <p:nvPr>
            <p:ph type="sldNum" sz="quarter" idx="12"/>
          </p:nvPr>
        </p:nvSpPr>
        <p:spPr/>
        <p:txBody>
          <a:bodyPr/>
          <a:lstStyle>
            <a:extLst/>
          </a:lstStyle>
          <a:p>
            <a:fld id="{0F3B2B2D-76E8-42E8-82BD-18AC613F6C0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21C625D-D1BA-44B0-BA63-2631CF4E0166}" type="datetimeFigureOut">
              <a:rPr lang="en-US" smtClean="0"/>
              <a:t>10/11/2012</a:t>
            </a:fld>
            <a:endParaRPr lang="en-US"/>
          </a:p>
        </p:txBody>
      </p:sp>
      <p:sp>
        <p:nvSpPr>
          <p:cNvPr id="5" name="Zástupný symbol pro zápatí 4"/>
          <p:cNvSpPr>
            <a:spLocks noGrp="1"/>
          </p:cNvSpPr>
          <p:nvPr>
            <p:ph type="ftr" sz="quarter" idx="11"/>
          </p:nvPr>
        </p:nvSpPr>
        <p:spPr/>
        <p:txBody>
          <a:bodyPr/>
          <a:lstStyle>
            <a:extLst/>
          </a:lstStyle>
          <a:p>
            <a:endParaRPr lang="en-US"/>
          </a:p>
        </p:txBody>
      </p:sp>
      <p:sp>
        <p:nvSpPr>
          <p:cNvPr id="6" name="Zástupný symbol pro číslo snímku 5"/>
          <p:cNvSpPr>
            <a:spLocks noGrp="1"/>
          </p:cNvSpPr>
          <p:nvPr>
            <p:ph type="sldNum" sz="quarter" idx="12"/>
          </p:nvPr>
        </p:nvSpPr>
        <p:spPr/>
        <p:txBody>
          <a:bodyPr/>
          <a:lstStyle>
            <a:extLst/>
          </a:lstStyle>
          <a:p>
            <a:fld id="{0F3B2B2D-76E8-42E8-82BD-18AC613F6C01}" type="slidenum">
              <a:rPr lang="en-US" smtClean="0"/>
              <a:t>‹#›</a:t>
            </a:fld>
            <a:endParaRPr lang="en-US"/>
          </a:p>
        </p:txBody>
      </p:sp>
      <p:sp>
        <p:nvSpPr>
          <p:cNvPr id="7" name="Nadpis 6"/>
          <p:cNvSpPr>
            <a:spLocks noGrp="1"/>
          </p:cNvSpPr>
          <p:nvPr>
            <p:ph type="title"/>
          </p:nvPr>
        </p:nvSpPr>
        <p:spPr/>
        <p:txBody>
          <a:bodyPr rtlCol="0"/>
          <a:lstStyle>
            <a:extLst/>
          </a:lstStyle>
          <a:p>
            <a:r>
              <a:rPr kumimoji="0" lang="cs-CZ" smtClean="0"/>
              <a:t>Kliknutím lze upravit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p:txBody>
          <a:bodyPr/>
          <a:lstStyle>
            <a:extLst/>
          </a:lstStyle>
          <a:p>
            <a:fld id="{121C625D-D1BA-44B0-BA63-2631CF4E0166}" type="datetimeFigureOut">
              <a:rPr lang="en-US" smtClean="0"/>
              <a:t>10/11/2012</a:t>
            </a:fld>
            <a:endParaRPr lang="en-US"/>
          </a:p>
        </p:txBody>
      </p:sp>
      <p:sp>
        <p:nvSpPr>
          <p:cNvPr id="5" name="Zástupný symbol pro zápatí 4"/>
          <p:cNvSpPr>
            <a:spLocks noGrp="1"/>
          </p:cNvSpPr>
          <p:nvPr>
            <p:ph type="ftr" sz="quarter" idx="11"/>
          </p:nvPr>
        </p:nvSpPr>
        <p:spPr/>
        <p:txBody>
          <a:bodyPr/>
          <a:lstStyle>
            <a:extLst/>
          </a:lstStyle>
          <a:p>
            <a:endParaRPr lang="en-US"/>
          </a:p>
        </p:txBody>
      </p:sp>
      <p:sp>
        <p:nvSpPr>
          <p:cNvPr id="6" name="Zástupný symbol pro číslo snímku 5"/>
          <p:cNvSpPr>
            <a:spLocks noGrp="1"/>
          </p:cNvSpPr>
          <p:nvPr>
            <p:ph type="sldNum" sz="quarter" idx="12"/>
          </p:nvPr>
        </p:nvSpPr>
        <p:spPr/>
        <p:txBody>
          <a:bodyPr/>
          <a:lstStyle>
            <a:extLst/>
          </a:lstStyle>
          <a:p>
            <a:fld id="{0F3B2B2D-76E8-42E8-82BD-18AC613F6C01}" type="slidenum">
              <a:rPr lang="en-US" smtClean="0"/>
              <a:t>‹#›</a:t>
            </a:fld>
            <a:endParaRPr lang="en-US"/>
          </a:p>
        </p:txBody>
      </p:sp>
      <p:sp>
        <p:nvSpPr>
          <p:cNvPr id="7" name="Dvojitá šipka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Dvojitá šipka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Zástupný symbol pro obsah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121C625D-D1BA-44B0-BA63-2631CF4E0166}" type="datetimeFigureOut">
              <a:rPr lang="en-US" smtClean="0"/>
              <a:t>10/11/2012</a:t>
            </a:fld>
            <a:endParaRPr lang="en-US"/>
          </a:p>
        </p:txBody>
      </p:sp>
      <p:sp>
        <p:nvSpPr>
          <p:cNvPr id="6" name="Zástupný symbol pro zápatí 5"/>
          <p:cNvSpPr>
            <a:spLocks noGrp="1"/>
          </p:cNvSpPr>
          <p:nvPr>
            <p:ph type="ftr" sz="quarter" idx="11"/>
          </p:nvPr>
        </p:nvSpPr>
        <p:spPr/>
        <p:txBody>
          <a:bodyPr/>
          <a:lstStyle>
            <a:extLst/>
          </a:lstStyle>
          <a:p>
            <a:endParaRPr lang="en-US"/>
          </a:p>
        </p:txBody>
      </p:sp>
      <p:sp>
        <p:nvSpPr>
          <p:cNvPr id="7" name="Zástupný symbol pro číslo snímku 6"/>
          <p:cNvSpPr>
            <a:spLocks noGrp="1"/>
          </p:cNvSpPr>
          <p:nvPr>
            <p:ph type="sldNum" sz="quarter" idx="12"/>
          </p:nvPr>
        </p:nvSpPr>
        <p:spPr/>
        <p:txBody>
          <a:bodyPr/>
          <a:lstStyle>
            <a:extLst/>
          </a:lstStyle>
          <a:p>
            <a:fld id="{0F3B2B2D-76E8-42E8-82BD-18AC613F6C01}" type="slidenum">
              <a:rPr lang="en-US" smtClean="0"/>
              <a:t>‹#›</a:t>
            </a:fld>
            <a:endParaRPr lang="en-US"/>
          </a:p>
        </p:txBody>
      </p:sp>
      <p:sp>
        <p:nvSpPr>
          <p:cNvPr id="8" name="Nadpis 7"/>
          <p:cNvSpPr>
            <a:spLocks noGrp="1"/>
          </p:cNvSpPr>
          <p:nvPr>
            <p:ph type="title"/>
          </p:nvPr>
        </p:nvSpPr>
        <p:spPr/>
        <p:txBody>
          <a:bodyPr rtlCol="0"/>
          <a:lstStyle>
            <a:extLst/>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nchor="ctr"/>
          <a:lstStyle>
            <a:lvl1pPr>
              <a:defRPr/>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Kliknutím lze upravit styly předlohy textu.</a:t>
            </a:r>
          </a:p>
        </p:txBody>
      </p:sp>
      <p:sp>
        <p:nvSpPr>
          <p:cNvPr id="5" name="Zástupný symbol pro obsah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121C625D-D1BA-44B0-BA63-2631CF4E0166}" type="datetimeFigureOut">
              <a:rPr lang="en-US" smtClean="0"/>
              <a:t>10/11/2012</a:t>
            </a:fld>
            <a:endParaRPr lang="en-US"/>
          </a:p>
        </p:txBody>
      </p:sp>
      <p:sp>
        <p:nvSpPr>
          <p:cNvPr id="8" name="Zástupný symbol pro zápatí 7"/>
          <p:cNvSpPr>
            <a:spLocks noGrp="1"/>
          </p:cNvSpPr>
          <p:nvPr>
            <p:ph type="ftr" sz="quarter" idx="11"/>
          </p:nvPr>
        </p:nvSpPr>
        <p:spPr/>
        <p:txBody>
          <a:bodyPr/>
          <a:lstStyle>
            <a:extLst/>
          </a:lstStyle>
          <a:p>
            <a:endParaRPr lang="en-US"/>
          </a:p>
        </p:txBody>
      </p:sp>
      <p:sp>
        <p:nvSpPr>
          <p:cNvPr id="9" name="Zástupný symbol pro číslo snímku 8"/>
          <p:cNvSpPr>
            <a:spLocks noGrp="1"/>
          </p:cNvSpPr>
          <p:nvPr>
            <p:ph type="sldNum" sz="quarter" idx="12"/>
          </p:nvPr>
        </p:nvSpPr>
        <p:spPr/>
        <p:txBody>
          <a:bodyPr/>
          <a:lstStyle>
            <a:extLst/>
          </a:lstStyle>
          <a:p>
            <a:fld id="{0F3B2B2D-76E8-42E8-82BD-18AC613F6C0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extLst/>
          </a:lstStyle>
          <a:p>
            <a:fld id="{121C625D-D1BA-44B0-BA63-2631CF4E0166}" type="datetimeFigureOut">
              <a:rPr lang="en-US" smtClean="0"/>
              <a:t>10/11/2012</a:t>
            </a:fld>
            <a:endParaRPr lang="en-US"/>
          </a:p>
        </p:txBody>
      </p:sp>
      <p:sp>
        <p:nvSpPr>
          <p:cNvPr id="4" name="Zástupný symbol pro zápatí 3"/>
          <p:cNvSpPr>
            <a:spLocks noGrp="1"/>
          </p:cNvSpPr>
          <p:nvPr>
            <p:ph type="ftr" sz="quarter" idx="11"/>
          </p:nvPr>
        </p:nvSpPr>
        <p:spPr/>
        <p:txBody>
          <a:bodyPr/>
          <a:lstStyle>
            <a:extLst/>
          </a:lstStyle>
          <a:p>
            <a:endParaRPr lang="en-US"/>
          </a:p>
        </p:txBody>
      </p:sp>
      <p:sp>
        <p:nvSpPr>
          <p:cNvPr id="5" name="Zástupný symbol pro číslo snímku 4"/>
          <p:cNvSpPr>
            <a:spLocks noGrp="1"/>
          </p:cNvSpPr>
          <p:nvPr>
            <p:ph type="sldNum" sz="quarter" idx="12"/>
          </p:nvPr>
        </p:nvSpPr>
        <p:spPr/>
        <p:txBody>
          <a:bodyPr/>
          <a:lstStyle>
            <a:extLst/>
          </a:lstStyle>
          <a:p>
            <a:fld id="{0F3B2B2D-76E8-42E8-82BD-18AC613F6C01}" type="slidenum">
              <a:rPr lang="en-US" smtClean="0"/>
              <a:t>‹#›</a:t>
            </a:fld>
            <a:endParaRPr lang="en-US"/>
          </a:p>
        </p:txBody>
      </p:sp>
      <p:sp>
        <p:nvSpPr>
          <p:cNvPr id="6" name="Nadpis 5"/>
          <p:cNvSpPr>
            <a:spLocks noGrp="1"/>
          </p:cNvSpPr>
          <p:nvPr>
            <p:ph type="title"/>
          </p:nvPr>
        </p:nvSpPr>
        <p:spPr/>
        <p:txBody>
          <a:bodyPr rtlCol="0"/>
          <a:lstStyle>
            <a:extLst/>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extLst/>
          </a:lstStyle>
          <a:p>
            <a:fld id="{121C625D-D1BA-44B0-BA63-2631CF4E0166}" type="datetimeFigureOut">
              <a:rPr lang="en-US" smtClean="0"/>
              <a:t>10/11/2012</a:t>
            </a:fld>
            <a:endParaRPr lang="en-US"/>
          </a:p>
        </p:txBody>
      </p:sp>
      <p:sp>
        <p:nvSpPr>
          <p:cNvPr id="3" name="Zástupný symbol pro zápatí 2"/>
          <p:cNvSpPr>
            <a:spLocks noGrp="1"/>
          </p:cNvSpPr>
          <p:nvPr>
            <p:ph type="ftr" sz="quarter" idx="11"/>
          </p:nvPr>
        </p:nvSpPr>
        <p:spPr/>
        <p:txBody>
          <a:bodyPr/>
          <a:lstStyle>
            <a:extLst/>
          </a:lstStyle>
          <a:p>
            <a:endParaRPr lang="en-US"/>
          </a:p>
        </p:txBody>
      </p:sp>
      <p:sp>
        <p:nvSpPr>
          <p:cNvPr id="4" name="Zástupný symbol pro číslo snímku 3"/>
          <p:cNvSpPr>
            <a:spLocks noGrp="1"/>
          </p:cNvSpPr>
          <p:nvPr>
            <p:ph type="sldNum" sz="quarter" idx="12"/>
          </p:nvPr>
        </p:nvSpPr>
        <p:spPr/>
        <p:txBody>
          <a:bodyPr/>
          <a:lstStyle>
            <a:extLst/>
          </a:lstStyle>
          <a:p>
            <a:fld id="{0F3B2B2D-76E8-42E8-82BD-18AC613F6C0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cs-CZ" smtClean="0"/>
              <a:t>Kliknutím lze upravit styl.</a:t>
            </a:r>
            <a:endParaRPr kumimoji="0" lang="en-US"/>
          </a:p>
        </p:txBody>
      </p:sp>
      <p:sp>
        <p:nvSpPr>
          <p:cNvPr id="3" name="Zástupný symbol pro tex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Kliknutím lze upravit styly předlohy textu.</a:t>
            </a:r>
          </a:p>
        </p:txBody>
      </p:sp>
      <p:sp>
        <p:nvSpPr>
          <p:cNvPr id="4" name="Zástupný symbol pro obsah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a:xfrm>
            <a:off x="6727032" y="6407944"/>
            <a:ext cx="1920240" cy="365760"/>
          </a:xfrm>
        </p:spPr>
        <p:txBody>
          <a:bodyPr/>
          <a:lstStyle>
            <a:extLst/>
          </a:lstStyle>
          <a:p>
            <a:fld id="{121C625D-D1BA-44B0-BA63-2631CF4E0166}" type="datetimeFigureOut">
              <a:rPr lang="en-US" smtClean="0"/>
              <a:t>10/11/2012</a:t>
            </a:fld>
            <a:endParaRPr lang="en-US"/>
          </a:p>
        </p:txBody>
      </p:sp>
      <p:sp>
        <p:nvSpPr>
          <p:cNvPr id="6" name="Zástupný symbol pro zápatí 5"/>
          <p:cNvSpPr>
            <a:spLocks noGrp="1"/>
          </p:cNvSpPr>
          <p:nvPr>
            <p:ph type="ftr" sz="quarter" idx="11"/>
          </p:nvPr>
        </p:nvSpPr>
        <p:spPr/>
        <p:txBody>
          <a:bodyPr/>
          <a:lstStyle>
            <a:extLst/>
          </a:lstStyle>
          <a:p>
            <a:endParaRPr lang="en-US"/>
          </a:p>
        </p:txBody>
      </p:sp>
      <p:sp>
        <p:nvSpPr>
          <p:cNvPr id="7" name="Zástupný symbol pro číslo snímku 6"/>
          <p:cNvSpPr>
            <a:spLocks noGrp="1"/>
          </p:cNvSpPr>
          <p:nvPr>
            <p:ph type="sldNum" sz="quarter" idx="12"/>
          </p:nvPr>
        </p:nvSpPr>
        <p:spPr/>
        <p:txBody>
          <a:bodyPr/>
          <a:lstStyle>
            <a:extLst/>
          </a:lstStyle>
          <a:p>
            <a:fld id="{0F3B2B2D-76E8-42E8-82BD-18AC613F6C0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4" name="Zástupný symbol pro tex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cs-CZ" smtClean="0"/>
              <a:t>Kliknutím lze upravit styly předlohy textu.</a:t>
            </a:r>
          </a:p>
        </p:txBody>
      </p:sp>
      <p:sp>
        <p:nvSpPr>
          <p:cNvPr id="3" name="Zástupný symbol pro obrázek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cs-CZ" smtClean="0"/>
              <a:t>Kliknutím na ikonu přidáte obrázek.</a:t>
            </a:r>
            <a:endParaRPr kumimoji="0" lang="en-US" dirty="0"/>
          </a:p>
        </p:txBody>
      </p:sp>
      <p:sp>
        <p:nvSpPr>
          <p:cNvPr id="5" name="Zástupný symbol pro datum 4"/>
          <p:cNvSpPr>
            <a:spLocks noGrp="1"/>
          </p:cNvSpPr>
          <p:nvPr>
            <p:ph type="dt" sz="half" idx="10"/>
          </p:nvPr>
        </p:nvSpPr>
        <p:spPr/>
        <p:txBody>
          <a:bodyPr/>
          <a:lstStyle>
            <a:lvl1pPr>
              <a:defRPr>
                <a:solidFill>
                  <a:schemeClr val="tx1"/>
                </a:solidFill>
              </a:defRPr>
            </a:lvl1pPr>
            <a:extLst/>
          </a:lstStyle>
          <a:p>
            <a:fld id="{121C625D-D1BA-44B0-BA63-2631CF4E0166}" type="datetimeFigureOut">
              <a:rPr lang="en-US" smtClean="0"/>
              <a:t>10/11/2012</a:t>
            </a:fld>
            <a:endParaRPr lang="en-US"/>
          </a:p>
        </p:txBody>
      </p:sp>
      <p:sp>
        <p:nvSpPr>
          <p:cNvPr id="6" name="Zástupný symbol pro zápatí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Zástupný symbol pro číslo snímku 6"/>
          <p:cNvSpPr>
            <a:spLocks noGrp="1"/>
          </p:cNvSpPr>
          <p:nvPr>
            <p:ph type="sldNum" sz="quarter" idx="12"/>
          </p:nvPr>
        </p:nvSpPr>
        <p:spPr/>
        <p:txBody>
          <a:bodyPr/>
          <a:lstStyle>
            <a:lvl1pPr>
              <a:defRPr>
                <a:solidFill>
                  <a:schemeClr val="tx1"/>
                </a:solidFill>
              </a:defRPr>
            </a:lvl1pPr>
            <a:extLst/>
          </a:lstStyle>
          <a:p>
            <a:fld id="{0F3B2B2D-76E8-42E8-82BD-18AC613F6C01}" type="slidenum">
              <a:rPr lang="en-US" smtClean="0"/>
              <a:t>‹#›</a:t>
            </a:fld>
            <a:endParaRPr lang="en-US"/>
          </a:p>
        </p:txBody>
      </p:sp>
      <p:sp>
        <p:nvSpPr>
          <p:cNvPr id="2" name="Nadpis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cs-CZ" smtClean="0"/>
              <a:t>Kliknutím lze upravit styl.</a:t>
            </a:r>
            <a:endParaRPr kumimoji="0" lang="en-US"/>
          </a:p>
        </p:txBody>
      </p:sp>
      <p:sp>
        <p:nvSpPr>
          <p:cNvPr id="8" name="Volný tvar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Volný tvar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Pravoúhlý trojúhelník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Přímá spojnice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Dvojitá šipka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Dvojitá šipka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olný tvar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Volný tvar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Pravoúhlý trojúhelník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Přímá spojnice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Zástupný symbol pro nadpis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cs-CZ" smtClean="0"/>
              <a:t>Kliknutím lze upravit styl.</a:t>
            </a:r>
            <a:endParaRPr kumimoji="0" lang="en-US"/>
          </a:p>
        </p:txBody>
      </p:sp>
      <p:sp>
        <p:nvSpPr>
          <p:cNvPr id="30" name="Zástupný symbol pro text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21C625D-D1BA-44B0-BA63-2631CF4E0166}" type="datetimeFigureOut">
              <a:rPr lang="en-US" smtClean="0"/>
              <a:t>10/11/2012</a:t>
            </a:fld>
            <a:endParaRPr lang="en-US"/>
          </a:p>
        </p:txBody>
      </p:sp>
      <p:sp>
        <p:nvSpPr>
          <p:cNvPr id="22" name="Zástupný symbol pro zápatí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Zástupný symbol pro číslo snímk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F3B2B2D-76E8-42E8-82BD-18AC613F6C0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err="1" smtClean="0"/>
              <a:t>Painful</a:t>
            </a:r>
            <a:r>
              <a:rPr lang="cs-CZ" dirty="0" smtClean="0"/>
              <a:t> </a:t>
            </a:r>
            <a:r>
              <a:rPr lang="cs-CZ" dirty="0" err="1" smtClean="0"/>
              <a:t>disorders</a:t>
            </a:r>
            <a:r>
              <a:rPr lang="cs-CZ" dirty="0" smtClean="0"/>
              <a:t> </a:t>
            </a:r>
            <a:r>
              <a:rPr lang="cs-CZ" dirty="0" err="1" smtClean="0"/>
              <a:t>of</a:t>
            </a:r>
            <a:r>
              <a:rPr lang="cs-CZ" dirty="0" smtClean="0"/>
              <a:t> </a:t>
            </a:r>
            <a:r>
              <a:rPr lang="cs-CZ" dirty="0" err="1" smtClean="0"/>
              <a:t>locomotor</a:t>
            </a:r>
            <a:r>
              <a:rPr lang="cs-CZ" dirty="0" smtClean="0"/>
              <a:t> </a:t>
            </a:r>
            <a:r>
              <a:rPr lang="cs-CZ" dirty="0" err="1" smtClean="0"/>
              <a:t>apparatus</a:t>
            </a:r>
            <a:endParaRPr lang="en-US" dirty="0"/>
          </a:p>
        </p:txBody>
      </p:sp>
      <p:sp>
        <p:nvSpPr>
          <p:cNvPr id="3" name="Podnadpis 2"/>
          <p:cNvSpPr>
            <a:spLocks noGrp="1"/>
          </p:cNvSpPr>
          <p:nvPr>
            <p:ph type="subTitle" idx="1"/>
          </p:nvPr>
        </p:nvSpPr>
        <p:spPr/>
        <p:txBody>
          <a:bodyPr>
            <a:normAutofit fontScale="92500" lnSpcReduction="20000"/>
          </a:bodyPr>
          <a:lstStyle/>
          <a:p>
            <a:r>
              <a:rPr lang="cs-CZ" dirty="0" smtClean="0"/>
              <a:t>Lenka Beránková</a:t>
            </a:r>
          </a:p>
          <a:p>
            <a:r>
              <a:rPr lang="cs-CZ" dirty="0" smtClean="0"/>
              <a:t>Department </a:t>
            </a:r>
            <a:r>
              <a:rPr lang="cs-CZ" dirty="0" err="1" smtClean="0"/>
              <a:t>of</a:t>
            </a:r>
            <a:r>
              <a:rPr lang="cs-CZ" dirty="0" smtClean="0"/>
              <a:t> </a:t>
            </a:r>
            <a:r>
              <a:rPr lang="cs-CZ" dirty="0" err="1" smtClean="0"/>
              <a:t>health</a:t>
            </a:r>
            <a:r>
              <a:rPr lang="cs-CZ" dirty="0" smtClean="0"/>
              <a:t> </a:t>
            </a:r>
            <a:r>
              <a:rPr lang="cs-CZ" dirty="0" err="1" smtClean="0"/>
              <a:t>promotion</a:t>
            </a:r>
            <a:endParaRPr lang="cs-CZ" dirty="0" smtClean="0"/>
          </a:p>
          <a:p>
            <a:r>
              <a:rPr lang="cs-CZ" dirty="0" err="1" smtClean="0"/>
              <a:t>Faculty</a:t>
            </a:r>
            <a:r>
              <a:rPr lang="cs-CZ" dirty="0" smtClean="0"/>
              <a:t> </a:t>
            </a:r>
            <a:r>
              <a:rPr lang="cs-CZ" dirty="0" err="1" smtClean="0"/>
              <a:t>of</a:t>
            </a:r>
            <a:r>
              <a:rPr lang="cs-CZ" dirty="0" smtClean="0"/>
              <a:t> sports </a:t>
            </a:r>
            <a:r>
              <a:rPr lang="cs-CZ" dirty="0" err="1" smtClean="0"/>
              <a:t>studies</a:t>
            </a:r>
            <a:r>
              <a:rPr lang="cs-CZ" dirty="0" smtClean="0"/>
              <a:t>, Masaryk University</a:t>
            </a:r>
          </a:p>
        </p:txBody>
      </p:sp>
    </p:spTree>
    <p:extLst>
      <p:ext uri="{BB962C8B-B14F-4D97-AF65-F5344CB8AC3E}">
        <p14:creationId xmlns:p14="http://schemas.microsoft.com/office/powerpoint/2010/main" val="1598396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70000" lnSpcReduction="20000"/>
          </a:bodyPr>
          <a:lstStyle/>
          <a:p>
            <a:pPr marL="0" indent="0">
              <a:buNone/>
            </a:pPr>
            <a:endParaRPr lang="en-US" dirty="0" smtClean="0"/>
          </a:p>
          <a:p>
            <a:r>
              <a:rPr lang="en-US" dirty="0" err="1" smtClean="0"/>
              <a:t>Enthesopathy</a:t>
            </a:r>
            <a:r>
              <a:rPr lang="en-US" dirty="0" smtClean="0"/>
              <a:t> is understand as painful disorders of  tendon origins or insertions of certain muscles, which show the typical impact of chronic overloading. They can be characterized as inflammatory changes in conjunction with bone tendon. Inflammation is manifested by pain or swelling. In case of further exposure can acute inflammation of the </a:t>
            </a:r>
            <a:r>
              <a:rPr lang="en-US" dirty="0" smtClean="0"/>
              <a:t>tendons </a:t>
            </a:r>
            <a:r>
              <a:rPr lang="en-US" dirty="0" smtClean="0"/>
              <a:t>move into the chronic phase with months and years of lasting symptoms. In chronic </a:t>
            </a:r>
            <a:r>
              <a:rPr lang="en-US" dirty="0" err="1" smtClean="0"/>
              <a:t>tendinopathies</a:t>
            </a:r>
            <a:r>
              <a:rPr lang="en-US" dirty="0" smtClean="0"/>
              <a:t> </a:t>
            </a:r>
            <a:r>
              <a:rPr lang="en-US" dirty="0" smtClean="0"/>
              <a:t>in the affected tissue is </a:t>
            </a:r>
            <a:r>
              <a:rPr lang="en-US" dirty="0" smtClean="0"/>
              <a:t>occurring </a:t>
            </a:r>
            <a:r>
              <a:rPr lang="en-US" dirty="0" smtClean="0"/>
              <a:t>perfusion disturbances and fibrous (scar) reconstruction.</a:t>
            </a:r>
          </a:p>
          <a:p>
            <a:r>
              <a:rPr lang="en-US" dirty="0" smtClean="0"/>
              <a:t>For tennis elbow is a </a:t>
            </a:r>
            <a:r>
              <a:rPr lang="en-US" dirty="0" smtClean="0"/>
              <a:t>typical </a:t>
            </a:r>
            <a:r>
              <a:rPr lang="en-US" dirty="0" smtClean="0"/>
              <a:t>pain located in the external epicondyle (radial </a:t>
            </a:r>
            <a:r>
              <a:rPr lang="en-US" dirty="0" err="1" smtClean="0"/>
              <a:t>epicondylitis</a:t>
            </a:r>
            <a:r>
              <a:rPr lang="en-US" dirty="0" smtClean="0"/>
              <a:t>), because of overloading the fingers and forearm extensors</a:t>
            </a:r>
          </a:p>
          <a:p>
            <a:r>
              <a:rPr lang="en-US" dirty="0" smtClean="0"/>
              <a:t>For javelin elbow is a </a:t>
            </a:r>
            <a:r>
              <a:rPr lang="en-US" dirty="0" smtClean="0"/>
              <a:t>typical </a:t>
            </a:r>
            <a:r>
              <a:rPr lang="en-US" dirty="0" smtClean="0"/>
              <a:t>pain located in internal epicondyle (ulnar </a:t>
            </a:r>
            <a:r>
              <a:rPr lang="en-US" dirty="0" err="1" smtClean="0"/>
              <a:t>epicondylitis</a:t>
            </a:r>
            <a:r>
              <a:rPr lang="en-US" dirty="0" smtClean="0"/>
              <a:t>), because of overloading of fingers and forearm flexors</a:t>
            </a:r>
            <a:endParaRPr lang="en-US" dirty="0"/>
          </a:p>
        </p:txBody>
      </p:sp>
      <p:sp>
        <p:nvSpPr>
          <p:cNvPr id="2" name="Nadpis 1"/>
          <p:cNvSpPr>
            <a:spLocks noGrp="1"/>
          </p:cNvSpPr>
          <p:nvPr>
            <p:ph type="title"/>
          </p:nvPr>
        </p:nvSpPr>
        <p:spPr/>
        <p:txBody>
          <a:bodyPr>
            <a:normAutofit fontScale="90000"/>
          </a:bodyPr>
          <a:lstStyle/>
          <a:p>
            <a:r>
              <a:rPr lang="en-US" dirty="0" err="1" smtClean="0"/>
              <a:t>Enthesopathy</a:t>
            </a:r>
            <a:r>
              <a:rPr lang="en-US" dirty="0" smtClean="0"/>
              <a:t> of elbow joint</a:t>
            </a:r>
            <a:br>
              <a:rPr lang="en-US" dirty="0" smtClean="0"/>
            </a:br>
            <a:endParaRPr lang="en-US" dirty="0"/>
          </a:p>
        </p:txBody>
      </p:sp>
    </p:spTree>
    <p:extLst>
      <p:ext uri="{BB962C8B-B14F-4D97-AF65-F5344CB8AC3E}">
        <p14:creationId xmlns:p14="http://schemas.microsoft.com/office/powerpoint/2010/main" val="38918175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85000" lnSpcReduction="20000"/>
          </a:bodyPr>
          <a:lstStyle/>
          <a:p>
            <a:pPr marL="0" indent="0">
              <a:buNone/>
            </a:pPr>
            <a:endParaRPr lang="en-US" dirty="0" smtClean="0"/>
          </a:p>
          <a:p>
            <a:r>
              <a:rPr lang="en-US" dirty="0" smtClean="0"/>
              <a:t>Oppression can occur after such injury and inflammation in the wrist joint but even after overloading or chronic overload.</a:t>
            </a:r>
          </a:p>
          <a:p>
            <a:r>
              <a:rPr lang="en-US" dirty="0" smtClean="0"/>
              <a:t>It is necessary to distinguish nerve damage in other areas of the (cervical spine, shoulder, elbow). The main manifestation of </a:t>
            </a:r>
            <a:r>
              <a:rPr lang="en-US" dirty="0" err="1" smtClean="0"/>
              <a:t>sy</a:t>
            </a:r>
            <a:r>
              <a:rPr lang="en-US" dirty="0" smtClean="0"/>
              <a:t>. Carpal tunnel is pain and tingling of fingers - especially 1 to 3 finger, and sometimes even fourth finger hurts often at rest and at night.</a:t>
            </a:r>
          </a:p>
          <a:p>
            <a:r>
              <a:rPr lang="en-US" dirty="0" smtClean="0"/>
              <a:t>A reliable diagnostic method is EMG (electro-</a:t>
            </a:r>
            <a:r>
              <a:rPr lang="en-US" dirty="0" err="1" smtClean="0"/>
              <a:t>myografie</a:t>
            </a:r>
            <a:r>
              <a:rPr lang="en-US" dirty="0" smtClean="0"/>
              <a:t>) when observing the speed of nerve conduction slowing we find guidance in the carpal tunnel. The only effective treatment is decompression of carpal tunnel</a:t>
            </a:r>
            <a:endParaRPr lang="en-US" dirty="0"/>
          </a:p>
        </p:txBody>
      </p:sp>
      <p:sp>
        <p:nvSpPr>
          <p:cNvPr id="2" name="Nadpis 1"/>
          <p:cNvSpPr>
            <a:spLocks noGrp="1"/>
          </p:cNvSpPr>
          <p:nvPr>
            <p:ph type="title"/>
          </p:nvPr>
        </p:nvSpPr>
        <p:spPr/>
        <p:txBody>
          <a:bodyPr>
            <a:normAutofit fontScale="90000"/>
          </a:bodyPr>
          <a:lstStyle/>
          <a:p>
            <a:r>
              <a:rPr lang="en-US" dirty="0" smtClean="0"/>
              <a:t>Carpal tunnel syndrome</a:t>
            </a:r>
            <a:br>
              <a:rPr lang="en-US" dirty="0" smtClean="0"/>
            </a:br>
            <a:endParaRPr lang="en-US" dirty="0"/>
          </a:p>
        </p:txBody>
      </p:sp>
    </p:spTree>
    <p:extLst>
      <p:ext uri="{BB962C8B-B14F-4D97-AF65-F5344CB8AC3E}">
        <p14:creationId xmlns:p14="http://schemas.microsoft.com/office/powerpoint/2010/main" val="26143280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dirty="0" smtClean="0"/>
              <a:t>Hip</a:t>
            </a:r>
          </a:p>
          <a:p>
            <a:r>
              <a:rPr lang="cs-CZ" dirty="0" err="1" smtClean="0"/>
              <a:t>Knee</a:t>
            </a:r>
            <a:endParaRPr lang="cs-CZ" dirty="0" smtClean="0"/>
          </a:p>
          <a:p>
            <a:r>
              <a:rPr lang="cs-CZ" dirty="0" err="1" smtClean="0"/>
              <a:t>Ankle</a:t>
            </a:r>
            <a:endParaRPr lang="cs-CZ" dirty="0" smtClean="0"/>
          </a:p>
          <a:p>
            <a:r>
              <a:rPr lang="cs-CZ" dirty="0" err="1" smtClean="0"/>
              <a:t>foot</a:t>
            </a:r>
            <a:endParaRPr lang="en-US" dirty="0"/>
          </a:p>
        </p:txBody>
      </p:sp>
      <p:sp>
        <p:nvSpPr>
          <p:cNvPr id="2" name="Nadpis 1"/>
          <p:cNvSpPr>
            <a:spLocks noGrp="1"/>
          </p:cNvSpPr>
          <p:nvPr>
            <p:ph type="title"/>
          </p:nvPr>
        </p:nvSpPr>
        <p:spPr/>
        <p:txBody>
          <a:bodyPr/>
          <a:lstStyle/>
          <a:p>
            <a:r>
              <a:rPr lang="cs-CZ" dirty="0" err="1" smtClean="0"/>
              <a:t>Lower</a:t>
            </a:r>
            <a:r>
              <a:rPr lang="cs-CZ" dirty="0" smtClean="0"/>
              <a:t> extremity</a:t>
            </a:r>
            <a:endParaRPr lang="en-US" dirty="0"/>
          </a:p>
        </p:txBody>
      </p:sp>
    </p:spTree>
    <p:extLst>
      <p:ext uri="{BB962C8B-B14F-4D97-AF65-F5344CB8AC3E}">
        <p14:creationId xmlns:p14="http://schemas.microsoft.com/office/powerpoint/2010/main" val="6576191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cs-CZ" dirty="0" err="1" smtClean="0"/>
              <a:t>It</a:t>
            </a:r>
            <a:r>
              <a:rPr lang="cs-CZ" dirty="0" smtClean="0"/>
              <a:t> </a:t>
            </a:r>
            <a:r>
              <a:rPr lang="cs-CZ" dirty="0" err="1" smtClean="0"/>
              <a:t>is</a:t>
            </a:r>
            <a:r>
              <a:rPr lang="cs-CZ" dirty="0" smtClean="0"/>
              <a:t> </a:t>
            </a:r>
            <a:r>
              <a:rPr lang="en-US" dirty="0" smtClean="0"/>
              <a:t>degenerative joint disease from various causes. Primary </a:t>
            </a:r>
            <a:r>
              <a:rPr lang="en-US" dirty="0" err="1" smtClean="0"/>
              <a:t>arthrosis</a:t>
            </a:r>
            <a:r>
              <a:rPr lang="en-US" dirty="0" smtClean="0"/>
              <a:t> occurs on the basis of genetic predisposition, inferiority articular cartilage and other factors. The development of secondary arthritis occurs after previous accidents, diseases, defects of the </a:t>
            </a:r>
            <a:r>
              <a:rPr lang="en-US" dirty="0" err="1" smtClean="0"/>
              <a:t>locomotor</a:t>
            </a:r>
            <a:r>
              <a:rPr lang="en-US" dirty="0" smtClean="0"/>
              <a:t> system and its overload. Osteoarthritis is characterized by pain in the </a:t>
            </a:r>
            <a:r>
              <a:rPr lang="en-US" dirty="0" err="1" smtClean="0"/>
              <a:t>begining</a:t>
            </a:r>
            <a:r>
              <a:rPr lang="en-US" dirty="0" smtClean="0"/>
              <a:t> of movement.</a:t>
            </a:r>
            <a:endParaRPr lang="en-US" dirty="0"/>
          </a:p>
        </p:txBody>
      </p:sp>
      <p:sp>
        <p:nvSpPr>
          <p:cNvPr id="2" name="Nadpis 1"/>
          <p:cNvSpPr>
            <a:spLocks noGrp="1"/>
          </p:cNvSpPr>
          <p:nvPr>
            <p:ph type="title"/>
          </p:nvPr>
        </p:nvSpPr>
        <p:spPr/>
        <p:txBody>
          <a:bodyPr/>
          <a:lstStyle/>
          <a:p>
            <a:r>
              <a:rPr lang="cs-CZ" dirty="0" err="1" smtClean="0"/>
              <a:t>Arthrosis</a:t>
            </a:r>
            <a:endParaRPr lang="en-US" dirty="0"/>
          </a:p>
        </p:txBody>
      </p:sp>
    </p:spTree>
    <p:extLst>
      <p:ext uri="{BB962C8B-B14F-4D97-AF65-F5344CB8AC3E}">
        <p14:creationId xmlns:p14="http://schemas.microsoft.com/office/powerpoint/2010/main" val="465864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marL="0" indent="0">
              <a:buNone/>
            </a:pPr>
            <a:endParaRPr lang="en-US" dirty="0" smtClean="0"/>
          </a:p>
          <a:p>
            <a:r>
              <a:rPr lang="en-US" dirty="0" smtClean="0"/>
              <a:t>It is arthritic changes in the hip joints often in combination with functional disorders of the lumbar spine and sacrum. In this disorder are restricted hip movements, which are also painful (internal rotation, extension, abduction, adduction, external rotation, flexion).</a:t>
            </a:r>
            <a:endParaRPr lang="en-US" dirty="0"/>
          </a:p>
        </p:txBody>
      </p:sp>
      <p:sp>
        <p:nvSpPr>
          <p:cNvPr id="2" name="Nadpis 1"/>
          <p:cNvSpPr>
            <a:spLocks noGrp="1"/>
          </p:cNvSpPr>
          <p:nvPr>
            <p:ph type="title"/>
          </p:nvPr>
        </p:nvSpPr>
        <p:spPr/>
        <p:txBody>
          <a:bodyPr>
            <a:normAutofit fontScale="90000"/>
          </a:bodyPr>
          <a:lstStyle/>
          <a:p>
            <a:r>
              <a:rPr lang="en-US" dirty="0" err="1" smtClean="0"/>
              <a:t>Koxarthrosis</a:t>
            </a:r>
            <a:r>
              <a:rPr lang="en-US" dirty="0" smtClean="0"/>
              <a:t/>
            </a:r>
            <a:br>
              <a:rPr lang="en-US" dirty="0" smtClean="0"/>
            </a:br>
            <a:endParaRPr lang="en-US" dirty="0"/>
          </a:p>
        </p:txBody>
      </p:sp>
    </p:spTree>
    <p:extLst>
      <p:ext uri="{BB962C8B-B14F-4D97-AF65-F5344CB8AC3E}">
        <p14:creationId xmlns:p14="http://schemas.microsoft.com/office/powerpoint/2010/main" val="22336575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70000" lnSpcReduction="20000"/>
          </a:bodyPr>
          <a:lstStyle/>
          <a:p>
            <a:r>
              <a:rPr lang="en-US" dirty="0" smtClean="0"/>
              <a:t>It comprises meniscal injuries, damage to the lateral ligaments, damage to the anterior and posterior cruciate ligament.</a:t>
            </a:r>
            <a:endParaRPr lang="cs-CZ" dirty="0" smtClean="0"/>
          </a:p>
          <a:p>
            <a:r>
              <a:rPr lang="cs-CZ" dirty="0" err="1" smtClean="0"/>
              <a:t>Meniscus</a:t>
            </a:r>
            <a:r>
              <a:rPr lang="cs-CZ" dirty="0" smtClean="0"/>
              <a:t> - </a:t>
            </a:r>
            <a:r>
              <a:rPr lang="en-US" dirty="0" smtClean="0"/>
              <a:t>Damage to the menisci occur either during the violence in the knee, rotation around its longitudinal axis</a:t>
            </a:r>
            <a:endParaRPr lang="cs-CZ" dirty="0" smtClean="0"/>
          </a:p>
          <a:p>
            <a:r>
              <a:rPr lang="en-US" dirty="0" smtClean="0"/>
              <a:t>lateral ligament</a:t>
            </a:r>
            <a:r>
              <a:rPr lang="cs-CZ" dirty="0" smtClean="0"/>
              <a:t> - </a:t>
            </a:r>
            <a:r>
              <a:rPr lang="cs-CZ" dirty="0" err="1" smtClean="0"/>
              <a:t>damage</a:t>
            </a:r>
            <a:r>
              <a:rPr lang="en-US" dirty="0" smtClean="0"/>
              <a:t> occurs</a:t>
            </a:r>
            <a:r>
              <a:rPr lang="cs-CZ" dirty="0" smtClean="0"/>
              <a:t> </a:t>
            </a:r>
            <a:r>
              <a:rPr lang="en-US" dirty="0" smtClean="0"/>
              <a:t>when lower leg is in fixed position while the body is continuing into the internal or external rotation</a:t>
            </a:r>
            <a:endParaRPr lang="cs-CZ" dirty="0" smtClean="0"/>
          </a:p>
          <a:p>
            <a:r>
              <a:rPr lang="cs-CZ" dirty="0" smtClean="0"/>
              <a:t>ACL - </a:t>
            </a:r>
            <a:r>
              <a:rPr lang="en-US" dirty="0" smtClean="0"/>
              <a:t>The anterior cruciate ligament injuries occur when a violent internal rotation of the tibia during the final phase of knee extension.</a:t>
            </a:r>
            <a:endParaRPr lang="cs-CZ" dirty="0" smtClean="0"/>
          </a:p>
          <a:p>
            <a:r>
              <a:rPr lang="cs-CZ" dirty="0" smtClean="0"/>
              <a:t>PCL - </a:t>
            </a:r>
            <a:r>
              <a:rPr lang="en-US" dirty="0" smtClean="0"/>
              <a:t>The injuries occur most frequently when the violence impact on front, proximal tibia, within knee flexion</a:t>
            </a:r>
            <a:endParaRPr lang="cs-CZ" dirty="0" smtClean="0"/>
          </a:p>
          <a:p>
            <a:r>
              <a:rPr lang="cs-CZ" dirty="0"/>
              <a:t>U</a:t>
            </a:r>
            <a:r>
              <a:rPr lang="en-US" dirty="0" err="1" smtClean="0"/>
              <a:t>nhappy</a:t>
            </a:r>
            <a:r>
              <a:rPr lang="en-US" dirty="0" smtClean="0"/>
              <a:t> triad </a:t>
            </a:r>
            <a:r>
              <a:rPr lang="cs-CZ" dirty="0"/>
              <a:t>-</a:t>
            </a:r>
            <a:r>
              <a:rPr lang="en-US" dirty="0" smtClean="0"/>
              <a:t> there is damage </a:t>
            </a:r>
            <a:r>
              <a:rPr lang="cs-CZ" dirty="0" err="1" smtClean="0"/>
              <a:t>of</a:t>
            </a:r>
            <a:r>
              <a:rPr lang="en-US" dirty="0" smtClean="0"/>
              <a:t> three knee structures. It is the lateral ligament, anterior cruciate ligament, and the meniscus. The mechanism of damage is the rotational motion of the knee in a fall.</a:t>
            </a:r>
            <a:endParaRPr lang="en-US" dirty="0"/>
          </a:p>
        </p:txBody>
      </p:sp>
      <p:sp>
        <p:nvSpPr>
          <p:cNvPr id="2" name="Nadpis 1"/>
          <p:cNvSpPr>
            <a:spLocks noGrp="1"/>
          </p:cNvSpPr>
          <p:nvPr>
            <p:ph type="title"/>
          </p:nvPr>
        </p:nvSpPr>
        <p:spPr/>
        <p:txBody>
          <a:bodyPr>
            <a:normAutofit fontScale="90000"/>
          </a:bodyPr>
          <a:lstStyle/>
          <a:p>
            <a:r>
              <a:rPr lang="en-US" dirty="0" smtClean="0"/>
              <a:t>Injury of soft tissues in knee joint</a:t>
            </a:r>
            <a:br>
              <a:rPr lang="en-US" dirty="0" smtClean="0"/>
            </a:br>
            <a:endParaRPr lang="en-US" dirty="0"/>
          </a:p>
        </p:txBody>
      </p:sp>
    </p:spTree>
    <p:extLst>
      <p:ext uri="{BB962C8B-B14F-4D97-AF65-F5344CB8AC3E}">
        <p14:creationId xmlns:p14="http://schemas.microsoft.com/office/powerpoint/2010/main" val="11245662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1772816"/>
            <a:ext cx="8229600" cy="4525963"/>
          </a:xfrm>
        </p:spPr>
        <p:txBody>
          <a:bodyPr>
            <a:normAutofit fontScale="92500" lnSpcReduction="20000"/>
          </a:bodyPr>
          <a:lstStyle/>
          <a:p>
            <a:r>
              <a:rPr lang="en-US" dirty="0" smtClean="0"/>
              <a:t>Ligamentous sprains and ankle joint injuries</a:t>
            </a:r>
          </a:p>
          <a:p>
            <a:r>
              <a:rPr lang="en-US" dirty="0" smtClean="0"/>
              <a:t>More than 80% of all distortions are ankle sprains in inversion. Foot suddenly rewinds into plantar flexion and inversion. Athlete felt a sharp pain in the outer ankle. With this type of injury to the ankle joint is first injured </a:t>
            </a:r>
            <a:r>
              <a:rPr lang="en-US" dirty="0" err="1" smtClean="0"/>
              <a:t>talofibular</a:t>
            </a:r>
            <a:r>
              <a:rPr lang="en-US" dirty="0" smtClean="0"/>
              <a:t> ligament. This is also the most commonly injured structure in the ankle joint. If the violent mechanism continues, there is also a </a:t>
            </a:r>
            <a:r>
              <a:rPr lang="en-US" dirty="0" err="1" smtClean="0"/>
              <a:t>calcaneofibular</a:t>
            </a:r>
            <a:r>
              <a:rPr lang="en-US" dirty="0" smtClean="0"/>
              <a:t> ligament injury .</a:t>
            </a:r>
          </a:p>
          <a:p>
            <a:r>
              <a:rPr lang="en-US" dirty="0" smtClean="0"/>
              <a:t>When sprain occur in rotation are also injured </a:t>
            </a:r>
            <a:r>
              <a:rPr lang="en-US" dirty="0" err="1" smtClean="0"/>
              <a:t>tibiofibular</a:t>
            </a:r>
            <a:r>
              <a:rPr lang="en-US" dirty="0" smtClean="0"/>
              <a:t> ligaments and </a:t>
            </a:r>
            <a:r>
              <a:rPr lang="en-US" dirty="0" err="1" smtClean="0"/>
              <a:t>interosseous</a:t>
            </a:r>
            <a:r>
              <a:rPr lang="en-US" dirty="0" smtClean="0"/>
              <a:t> membrane (membrane </a:t>
            </a:r>
            <a:r>
              <a:rPr lang="en-US" dirty="0" err="1" smtClean="0"/>
              <a:t>interossea</a:t>
            </a:r>
            <a:r>
              <a:rPr lang="en-US" dirty="0" smtClean="0"/>
              <a:t>).</a:t>
            </a:r>
            <a:endParaRPr lang="en-US" dirty="0"/>
          </a:p>
        </p:txBody>
      </p:sp>
      <p:sp>
        <p:nvSpPr>
          <p:cNvPr id="2" name="Nadpis 1"/>
          <p:cNvSpPr>
            <a:spLocks noGrp="1"/>
          </p:cNvSpPr>
          <p:nvPr>
            <p:ph type="title"/>
          </p:nvPr>
        </p:nvSpPr>
        <p:spPr>
          <a:xfrm>
            <a:off x="467544" y="476672"/>
            <a:ext cx="8229600" cy="1143000"/>
          </a:xfrm>
        </p:spPr>
        <p:txBody>
          <a:bodyPr>
            <a:noAutofit/>
          </a:bodyPr>
          <a:lstStyle/>
          <a:p>
            <a:r>
              <a:rPr lang="en-US" sz="3600" dirty="0" smtClean="0"/>
              <a:t>Ligamentous sprains and ankle joint injuries</a:t>
            </a:r>
            <a:br>
              <a:rPr lang="en-US" sz="3600" dirty="0" smtClean="0"/>
            </a:br>
            <a:endParaRPr lang="en-US" sz="3600" dirty="0"/>
          </a:p>
        </p:txBody>
      </p:sp>
    </p:spTree>
    <p:extLst>
      <p:ext uri="{BB962C8B-B14F-4D97-AF65-F5344CB8AC3E}">
        <p14:creationId xmlns:p14="http://schemas.microsoft.com/office/powerpoint/2010/main" val="1761001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lnSpcReduction="10000"/>
          </a:bodyPr>
          <a:lstStyle/>
          <a:p>
            <a:r>
              <a:rPr lang="en-US" dirty="0"/>
              <a:t>The neck is a complicated structure, containing several joints with capsules, discs, ligaments, fasciae and muscles, all of which may become hypersensitive to loading in conditions of pain</a:t>
            </a:r>
            <a:r>
              <a:rPr lang="en-US" dirty="0" smtClean="0"/>
              <a:t>.</a:t>
            </a:r>
            <a:endParaRPr lang="cs-CZ" dirty="0" smtClean="0"/>
          </a:p>
          <a:p>
            <a:r>
              <a:rPr lang="cs-CZ" dirty="0"/>
              <a:t>T</a:t>
            </a:r>
            <a:r>
              <a:rPr lang="en-US" dirty="0" smtClean="0"/>
              <a:t>he </a:t>
            </a:r>
            <a:r>
              <a:rPr lang="en-US" dirty="0"/>
              <a:t>principle </a:t>
            </a:r>
            <a:r>
              <a:rPr lang="en-US" dirty="0" smtClean="0"/>
              <a:t>of</a:t>
            </a:r>
            <a:r>
              <a:rPr lang="cs-CZ" dirty="0" smtClean="0"/>
              <a:t> </a:t>
            </a:r>
            <a:r>
              <a:rPr lang="cs-CZ" dirty="0" err="1" smtClean="0"/>
              <a:t>painfull</a:t>
            </a:r>
            <a:r>
              <a:rPr lang="cs-CZ" dirty="0" smtClean="0"/>
              <a:t> </a:t>
            </a:r>
            <a:r>
              <a:rPr lang="cs-CZ" dirty="0" err="1" smtClean="0"/>
              <a:t>disorders</a:t>
            </a:r>
            <a:r>
              <a:rPr lang="cs-CZ" dirty="0"/>
              <a:t> </a:t>
            </a:r>
            <a:r>
              <a:rPr lang="cs-CZ" dirty="0" err="1" smtClean="0"/>
              <a:t>is</a:t>
            </a:r>
            <a:r>
              <a:rPr lang="cs-CZ" dirty="0" smtClean="0"/>
              <a:t> </a:t>
            </a:r>
            <a:r>
              <a:rPr lang="cs-CZ" dirty="0" err="1" smtClean="0"/>
              <a:t>explained</a:t>
            </a:r>
            <a:r>
              <a:rPr lang="en-US" dirty="0" smtClean="0"/>
              <a:t> </a:t>
            </a:r>
            <a:r>
              <a:rPr lang="en-US" dirty="0"/>
              <a:t>together with an increased cervical </a:t>
            </a:r>
            <a:r>
              <a:rPr lang="en-US" dirty="0" err="1"/>
              <a:t>lordosis</a:t>
            </a:r>
            <a:r>
              <a:rPr lang="en-US" dirty="0"/>
              <a:t>. In this condition the pressure concentrates on the posterior part of the vertebral bodies and intervertebral discs of the vertebral joints. The size of the intervertebral foramen may also decrease as a result, nerves are prone to be compressed resulting in neck pain.</a:t>
            </a:r>
            <a:endParaRPr lang="cs-CZ" dirty="0"/>
          </a:p>
          <a:p>
            <a:endParaRPr lang="en-US" dirty="0"/>
          </a:p>
        </p:txBody>
      </p:sp>
      <p:sp>
        <p:nvSpPr>
          <p:cNvPr id="2" name="Nadpis 1"/>
          <p:cNvSpPr>
            <a:spLocks noGrp="1"/>
          </p:cNvSpPr>
          <p:nvPr>
            <p:ph type="title"/>
          </p:nvPr>
        </p:nvSpPr>
        <p:spPr/>
        <p:txBody>
          <a:bodyPr>
            <a:normAutofit/>
          </a:bodyPr>
          <a:lstStyle/>
          <a:p>
            <a:r>
              <a:rPr lang="cs-CZ" dirty="0" err="1" smtClean="0"/>
              <a:t>Cervical</a:t>
            </a:r>
            <a:r>
              <a:rPr lang="cs-CZ" dirty="0" smtClean="0"/>
              <a:t> spine – </a:t>
            </a:r>
            <a:r>
              <a:rPr lang="cs-CZ" dirty="0" err="1" smtClean="0"/>
              <a:t>neck</a:t>
            </a:r>
            <a:r>
              <a:rPr lang="cs-CZ" dirty="0" smtClean="0"/>
              <a:t> </a:t>
            </a:r>
            <a:r>
              <a:rPr lang="cs-CZ" dirty="0" err="1" smtClean="0"/>
              <a:t>pain</a:t>
            </a:r>
            <a:endParaRPr lang="en-US" dirty="0"/>
          </a:p>
        </p:txBody>
      </p:sp>
    </p:spTree>
    <p:extLst>
      <p:ext uri="{BB962C8B-B14F-4D97-AF65-F5344CB8AC3E}">
        <p14:creationId xmlns:p14="http://schemas.microsoft.com/office/powerpoint/2010/main" val="16986429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70000" lnSpcReduction="20000"/>
          </a:bodyPr>
          <a:lstStyle/>
          <a:p>
            <a:r>
              <a:rPr lang="en-US" dirty="0"/>
              <a:t>There are many possible identifiable sources of low back pain. Which include degenerative changes on spine like </a:t>
            </a:r>
            <a:r>
              <a:rPr lang="en-US" dirty="0" err="1"/>
              <a:t>spondylolisthesis</a:t>
            </a:r>
            <a:r>
              <a:rPr lang="en-US" dirty="0"/>
              <a:t> and </a:t>
            </a:r>
            <a:r>
              <a:rPr lang="en-US" dirty="0" err="1"/>
              <a:t>spondyloarthrosis</a:t>
            </a:r>
            <a:r>
              <a:rPr lang="en-US" dirty="0"/>
              <a:t>, sciatic pain which has multiple potential causes, but the most common is nerve compression. The cause of sciatic pain includes mechanical injury, inflammatory response and obstruction to epidural veins leading to </a:t>
            </a:r>
            <a:r>
              <a:rPr lang="en-US" dirty="0" err="1"/>
              <a:t>perineural</a:t>
            </a:r>
            <a:r>
              <a:rPr lang="en-US" dirty="0"/>
              <a:t> fibrosis. Diseases like acute prolapsed inter-vertebral disc, central or lateral canal stenosis, mechanical sacroiliac joint syndrome or mechanic facet joint syndrome can also cause low back pain. Less than 1% of low back pain is caused by a serious disease such as </a:t>
            </a:r>
            <a:r>
              <a:rPr lang="en-US" dirty="0" smtClean="0"/>
              <a:t>cancer</a:t>
            </a:r>
            <a:r>
              <a:rPr lang="cs-CZ" dirty="0" smtClean="0"/>
              <a:t>.</a:t>
            </a:r>
          </a:p>
          <a:p>
            <a:r>
              <a:rPr lang="en-US" dirty="0"/>
              <a:t>In the vast majority of cases there is a poor correlation between symptoms and the severity of findings on X-ray, computerized tomography or magnetic resonance imaging. The majority of low back pain </a:t>
            </a:r>
            <a:r>
              <a:rPr lang="en-US" dirty="0" smtClean="0"/>
              <a:t>disorders</a:t>
            </a:r>
            <a:r>
              <a:rPr lang="cs-CZ" dirty="0" smtClean="0"/>
              <a:t> (95%)</a:t>
            </a:r>
            <a:r>
              <a:rPr lang="en-US" dirty="0" smtClean="0"/>
              <a:t> </a:t>
            </a:r>
            <a:r>
              <a:rPr lang="en-US" dirty="0"/>
              <a:t>are of a nonspecific or unknown origin without evidence of physiological abnormality. </a:t>
            </a:r>
          </a:p>
        </p:txBody>
      </p:sp>
      <p:sp>
        <p:nvSpPr>
          <p:cNvPr id="2" name="Nadpis 1"/>
          <p:cNvSpPr>
            <a:spLocks noGrp="1"/>
          </p:cNvSpPr>
          <p:nvPr>
            <p:ph type="title"/>
          </p:nvPr>
        </p:nvSpPr>
        <p:spPr/>
        <p:txBody>
          <a:bodyPr>
            <a:normAutofit/>
          </a:bodyPr>
          <a:lstStyle/>
          <a:p>
            <a:r>
              <a:rPr lang="cs-CZ" dirty="0" err="1" smtClean="0"/>
              <a:t>Lumbar</a:t>
            </a:r>
            <a:r>
              <a:rPr lang="cs-CZ" dirty="0" smtClean="0"/>
              <a:t> spine – </a:t>
            </a:r>
            <a:r>
              <a:rPr lang="cs-CZ" dirty="0" err="1" smtClean="0"/>
              <a:t>back</a:t>
            </a:r>
            <a:r>
              <a:rPr lang="cs-CZ" dirty="0" smtClean="0"/>
              <a:t> </a:t>
            </a:r>
            <a:r>
              <a:rPr lang="cs-CZ" dirty="0" err="1" smtClean="0"/>
              <a:t>pain</a:t>
            </a:r>
            <a:endParaRPr lang="en-US" dirty="0"/>
          </a:p>
        </p:txBody>
      </p:sp>
    </p:spTree>
    <p:extLst>
      <p:ext uri="{BB962C8B-B14F-4D97-AF65-F5344CB8AC3E}">
        <p14:creationId xmlns:p14="http://schemas.microsoft.com/office/powerpoint/2010/main" val="7179665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lnSpcReduction="10000"/>
          </a:bodyPr>
          <a:lstStyle/>
          <a:p>
            <a:r>
              <a:rPr lang="en-US" dirty="0" smtClean="0"/>
              <a:t>Scoliosis is a lateral deviation of the spine - spinal deformity in the frontal plane. It belongs to the defects, which affect all areas of the spine. Scoliosis is always two arcs. One arc deflects the spine to the side and the other in another section gives back. Muscles, tendons and ligaments on the concave side of the curve adapts and shortens.</a:t>
            </a:r>
          </a:p>
          <a:p>
            <a:r>
              <a:rPr lang="en-US" dirty="0" smtClean="0"/>
              <a:t>Vertebral bodies are deformed and have lower and wedge shape.</a:t>
            </a:r>
          </a:p>
          <a:p>
            <a:r>
              <a:rPr lang="en-US" dirty="0" smtClean="0"/>
              <a:t>Scoliosis is not only the lateral deviation, but also the rotation of vertebral bodies.</a:t>
            </a:r>
            <a:endParaRPr lang="en-US" dirty="0"/>
          </a:p>
        </p:txBody>
      </p:sp>
      <p:sp>
        <p:nvSpPr>
          <p:cNvPr id="2" name="Nadpis 1"/>
          <p:cNvSpPr>
            <a:spLocks noGrp="1"/>
          </p:cNvSpPr>
          <p:nvPr>
            <p:ph type="title"/>
          </p:nvPr>
        </p:nvSpPr>
        <p:spPr/>
        <p:txBody>
          <a:bodyPr/>
          <a:lstStyle/>
          <a:p>
            <a:r>
              <a:rPr lang="cs-CZ" dirty="0" err="1" smtClean="0"/>
              <a:t>Scoliosis</a:t>
            </a:r>
            <a:endParaRPr lang="en-US" dirty="0"/>
          </a:p>
        </p:txBody>
      </p:sp>
    </p:spTree>
    <p:extLst>
      <p:ext uri="{BB962C8B-B14F-4D97-AF65-F5344CB8AC3E}">
        <p14:creationId xmlns:p14="http://schemas.microsoft.com/office/powerpoint/2010/main" val="35696062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a:bodyPr>
          <a:lstStyle/>
          <a:p>
            <a:r>
              <a:rPr lang="en-US" dirty="0" smtClean="0"/>
              <a:t> For precise examination is necessary to radiograph (supine and standing), upon which to measure the depth of curvature, for example, according to Cobb's - measured angle.</a:t>
            </a:r>
          </a:p>
          <a:p>
            <a:r>
              <a:rPr lang="en-US" dirty="0" smtClean="0"/>
              <a:t>0 – 10</a:t>
            </a:r>
            <a:r>
              <a:rPr lang="cs-CZ" dirty="0"/>
              <a:t>º</a:t>
            </a:r>
            <a:r>
              <a:rPr lang="en-US" dirty="0" smtClean="0"/>
              <a:t> - (by Cobb's angle) is not considered as scoliosis</a:t>
            </a:r>
          </a:p>
          <a:p>
            <a:r>
              <a:rPr lang="en-US" dirty="0" smtClean="0"/>
              <a:t>10 - 20</a:t>
            </a:r>
            <a:r>
              <a:rPr lang="cs-CZ" dirty="0" smtClean="0"/>
              <a:t>º</a:t>
            </a:r>
            <a:r>
              <a:rPr lang="en-US" dirty="0" smtClean="0"/>
              <a:t> - only to monitor whether there is progression (interval of 3 months monitoring, if progression-free interval of 6 months)</a:t>
            </a:r>
          </a:p>
          <a:p>
            <a:r>
              <a:rPr lang="en-US" dirty="0" smtClean="0"/>
              <a:t>20 – 40</a:t>
            </a:r>
            <a:r>
              <a:rPr lang="cs-CZ" dirty="0" smtClean="0"/>
              <a:t>º</a:t>
            </a:r>
            <a:r>
              <a:rPr lang="en-US" dirty="0" smtClean="0"/>
              <a:t> - treatment by corset</a:t>
            </a:r>
          </a:p>
          <a:p>
            <a:r>
              <a:rPr lang="en-US" dirty="0" smtClean="0"/>
              <a:t>Above 40</a:t>
            </a:r>
            <a:r>
              <a:rPr lang="cs-CZ" dirty="0" smtClean="0"/>
              <a:t>º</a:t>
            </a:r>
            <a:r>
              <a:rPr lang="en-US" dirty="0" smtClean="0"/>
              <a:t> - surgical treatment</a:t>
            </a:r>
            <a:endParaRPr lang="en-US" dirty="0"/>
          </a:p>
        </p:txBody>
      </p:sp>
      <p:sp>
        <p:nvSpPr>
          <p:cNvPr id="2" name="Nadpis 1"/>
          <p:cNvSpPr>
            <a:spLocks noGrp="1"/>
          </p:cNvSpPr>
          <p:nvPr>
            <p:ph type="title"/>
          </p:nvPr>
        </p:nvSpPr>
        <p:spPr/>
        <p:txBody>
          <a:bodyPr>
            <a:normAutofit/>
          </a:bodyPr>
          <a:lstStyle/>
          <a:p>
            <a:r>
              <a:rPr lang="cs-CZ" dirty="0" err="1" smtClean="0"/>
              <a:t>Classification</a:t>
            </a:r>
            <a:r>
              <a:rPr lang="cs-CZ" dirty="0" smtClean="0"/>
              <a:t> </a:t>
            </a:r>
            <a:r>
              <a:rPr lang="cs-CZ" dirty="0" err="1" smtClean="0"/>
              <a:t>of</a:t>
            </a:r>
            <a:r>
              <a:rPr lang="cs-CZ" dirty="0" smtClean="0"/>
              <a:t> </a:t>
            </a:r>
            <a:r>
              <a:rPr lang="cs-CZ" dirty="0" err="1" smtClean="0"/>
              <a:t>scoliosis</a:t>
            </a:r>
            <a:endParaRPr lang="en-US" dirty="0"/>
          </a:p>
        </p:txBody>
      </p:sp>
    </p:spTree>
    <p:extLst>
      <p:ext uri="{BB962C8B-B14F-4D97-AF65-F5344CB8AC3E}">
        <p14:creationId xmlns:p14="http://schemas.microsoft.com/office/powerpoint/2010/main" val="23252432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en-US" dirty="0" err="1" smtClean="0"/>
              <a:t>Bechterew's</a:t>
            </a:r>
            <a:r>
              <a:rPr lang="en-US" dirty="0" smtClean="0"/>
              <a:t> disease</a:t>
            </a:r>
            <a:endParaRPr lang="cs-CZ" dirty="0" smtClean="0"/>
          </a:p>
          <a:p>
            <a:r>
              <a:rPr lang="en-US" dirty="0" err="1" smtClean="0"/>
              <a:t>Scheuermann's</a:t>
            </a:r>
            <a:r>
              <a:rPr lang="en-US" dirty="0" smtClean="0"/>
              <a:t> disease</a:t>
            </a:r>
            <a:endParaRPr lang="cs-CZ" dirty="0" smtClean="0"/>
          </a:p>
          <a:p>
            <a:r>
              <a:rPr lang="en-US" dirty="0" err="1" smtClean="0"/>
              <a:t>Spondylarthrosi</a:t>
            </a:r>
            <a:r>
              <a:rPr lang="cs-CZ" dirty="0" smtClean="0"/>
              <a:t>s</a:t>
            </a:r>
            <a:r>
              <a:rPr lang="en-US" dirty="0" smtClean="0"/>
              <a:t> </a:t>
            </a:r>
            <a:endParaRPr lang="cs-CZ" dirty="0" smtClean="0"/>
          </a:p>
          <a:p>
            <a:r>
              <a:rPr lang="en-US" dirty="0" smtClean="0"/>
              <a:t>disc prolapse</a:t>
            </a:r>
            <a:endParaRPr lang="en-US" dirty="0"/>
          </a:p>
        </p:txBody>
      </p:sp>
      <p:sp>
        <p:nvSpPr>
          <p:cNvPr id="2" name="Nadpis 1"/>
          <p:cNvSpPr>
            <a:spLocks noGrp="1"/>
          </p:cNvSpPr>
          <p:nvPr>
            <p:ph type="title"/>
          </p:nvPr>
        </p:nvSpPr>
        <p:spPr/>
        <p:txBody>
          <a:bodyPr/>
          <a:lstStyle/>
          <a:p>
            <a:r>
              <a:rPr lang="cs-CZ" dirty="0" err="1" smtClean="0"/>
              <a:t>Other</a:t>
            </a:r>
            <a:r>
              <a:rPr lang="cs-CZ" dirty="0" smtClean="0"/>
              <a:t> </a:t>
            </a:r>
            <a:r>
              <a:rPr lang="cs-CZ" dirty="0" err="1" smtClean="0"/>
              <a:t>disorders</a:t>
            </a:r>
            <a:endParaRPr lang="en-US" dirty="0"/>
          </a:p>
        </p:txBody>
      </p:sp>
    </p:spTree>
    <p:extLst>
      <p:ext uri="{BB962C8B-B14F-4D97-AF65-F5344CB8AC3E}">
        <p14:creationId xmlns:p14="http://schemas.microsoft.com/office/powerpoint/2010/main" val="31591955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dirty="0" err="1" smtClean="0"/>
              <a:t>Shoulder</a:t>
            </a:r>
            <a:endParaRPr lang="cs-CZ" dirty="0" smtClean="0"/>
          </a:p>
          <a:p>
            <a:r>
              <a:rPr lang="cs-CZ" dirty="0" err="1" smtClean="0"/>
              <a:t>Elbow</a:t>
            </a:r>
            <a:endParaRPr lang="cs-CZ" dirty="0"/>
          </a:p>
          <a:p>
            <a:r>
              <a:rPr lang="cs-CZ" dirty="0" smtClean="0"/>
              <a:t> </a:t>
            </a:r>
            <a:r>
              <a:rPr lang="cs-CZ" dirty="0" err="1" smtClean="0"/>
              <a:t>wrist</a:t>
            </a:r>
            <a:endParaRPr lang="cs-CZ" dirty="0" smtClean="0"/>
          </a:p>
        </p:txBody>
      </p:sp>
      <p:sp>
        <p:nvSpPr>
          <p:cNvPr id="2" name="Nadpis 1"/>
          <p:cNvSpPr>
            <a:spLocks noGrp="1"/>
          </p:cNvSpPr>
          <p:nvPr>
            <p:ph type="title"/>
          </p:nvPr>
        </p:nvSpPr>
        <p:spPr/>
        <p:txBody>
          <a:bodyPr/>
          <a:lstStyle/>
          <a:p>
            <a:r>
              <a:rPr lang="cs-CZ" dirty="0" err="1" smtClean="0"/>
              <a:t>Upper</a:t>
            </a:r>
            <a:r>
              <a:rPr lang="cs-CZ" dirty="0" smtClean="0"/>
              <a:t> extremity</a:t>
            </a:r>
            <a:endParaRPr lang="en-US" dirty="0"/>
          </a:p>
        </p:txBody>
      </p:sp>
    </p:spTree>
    <p:extLst>
      <p:ext uri="{BB962C8B-B14F-4D97-AF65-F5344CB8AC3E}">
        <p14:creationId xmlns:p14="http://schemas.microsoft.com/office/powerpoint/2010/main" val="15559834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lnSpcReduction="20000"/>
          </a:bodyPr>
          <a:lstStyle/>
          <a:p>
            <a:r>
              <a:rPr lang="en-US" dirty="0" smtClean="0"/>
              <a:t>It is one of the most frequently occurring disorders in the shoulder joint. Rotator cuff is located in the bottom layer of shoulder girdle, and given that it serves as a fixation of the shoulder joint is constantly subjected to pressure and tension. The most common disorders of the rotator cuff are degenerative changes in tendons of </a:t>
            </a:r>
            <a:r>
              <a:rPr lang="en-US" b="1" dirty="0" smtClean="0"/>
              <a:t>m. supraspinatus</a:t>
            </a:r>
            <a:r>
              <a:rPr lang="en-US" dirty="0" smtClean="0"/>
              <a:t>. </a:t>
            </a:r>
            <a:r>
              <a:rPr lang="en-US" b="1" dirty="0" smtClean="0"/>
              <a:t>M. </a:t>
            </a:r>
            <a:r>
              <a:rPr lang="en-US" b="1" dirty="0" err="1" smtClean="0"/>
              <a:t>infraspinatus</a:t>
            </a:r>
            <a:r>
              <a:rPr lang="en-US" b="1" dirty="0" smtClean="0"/>
              <a:t> </a:t>
            </a:r>
            <a:r>
              <a:rPr lang="en-US" dirty="0" smtClean="0"/>
              <a:t>tendon injuries is known as the pain and limited mobility in external rotation, and finally at the </a:t>
            </a:r>
            <a:r>
              <a:rPr lang="en-US" b="1" dirty="0" smtClean="0"/>
              <a:t>m. </a:t>
            </a:r>
            <a:r>
              <a:rPr lang="en-US" b="1" dirty="0" err="1" smtClean="0"/>
              <a:t>subscapularis</a:t>
            </a:r>
            <a:r>
              <a:rPr lang="en-US" dirty="0" smtClean="0"/>
              <a:t> is possible to observe the pain worse mobility in the internal rotation of the shoulder joint. For diagnostics of rotator cuff injury is most commonly used ultrasound.</a:t>
            </a:r>
            <a:endParaRPr lang="en-US" dirty="0"/>
          </a:p>
        </p:txBody>
      </p:sp>
      <p:sp>
        <p:nvSpPr>
          <p:cNvPr id="2" name="Nadpis 1"/>
          <p:cNvSpPr>
            <a:spLocks noGrp="1"/>
          </p:cNvSpPr>
          <p:nvPr>
            <p:ph type="title"/>
          </p:nvPr>
        </p:nvSpPr>
        <p:spPr/>
        <p:txBody>
          <a:bodyPr>
            <a:normAutofit fontScale="90000"/>
          </a:bodyPr>
          <a:lstStyle/>
          <a:p>
            <a:r>
              <a:rPr lang="cs-CZ" dirty="0" err="1" smtClean="0"/>
              <a:t>Rotator</a:t>
            </a:r>
            <a:r>
              <a:rPr lang="cs-CZ" dirty="0" smtClean="0"/>
              <a:t> </a:t>
            </a:r>
            <a:r>
              <a:rPr lang="cs-CZ" dirty="0" err="1" smtClean="0"/>
              <a:t>cuff</a:t>
            </a:r>
            <a:r>
              <a:rPr lang="cs-CZ" dirty="0" smtClean="0"/>
              <a:t> syndrome</a:t>
            </a:r>
            <a:br>
              <a:rPr lang="cs-CZ" dirty="0" smtClean="0"/>
            </a:br>
            <a:endParaRPr lang="en-US" dirty="0"/>
          </a:p>
        </p:txBody>
      </p:sp>
    </p:spTree>
    <p:extLst>
      <p:ext uri="{BB962C8B-B14F-4D97-AF65-F5344CB8AC3E}">
        <p14:creationId xmlns:p14="http://schemas.microsoft.com/office/powerpoint/2010/main" val="5963849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en-US" dirty="0" smtClean="0"/>
              <a:t>They are very often associated with damage to the rotator cuff. These are primarily irritation and subsequent filling </a:t>
            </a:r>
            <a:r>
              <a:rPr lang="en-US" dirty="0" err="1" smtClean="0"/>
              <a:t>subacromial</a:t>
            </a:r>
            <a:r>
              <a:rPr lang="en-US" dirty="0" smtClean="0"/>
              <a:t> bursa. Filling </a:t>
            </a:r>
            <a:r>
              <a:rPr lang="en-US" dirty="0" err="1" smtClean="0"/>
              <a:t>subacromial</a:t>
            </a:r>
            <a:r>
              <a:rPr lang="en-US" dirty="0" smtClean="0"/>
              <a:t> bursa is a result of chronic shoulder joint overload. Damage to the rotator cuff or a so-called Impingement syndrome is accompanied by painful abduction in the range 60-120 °.</a:t>
            </a:r>
            <a:r>
              <a:rPr lang="cs-CZ" dirty="0" smtClean="0"/>
              <a:t> </a:t>
            </a:r>
            <a:r>
              <a:rPr lang="en-US" dirty="0" smtClean="0"/>
              <a:t>Due to the oppression in </a:t>
            </a:r>
            <a:r>
              <a:rPr lang="en-US" dirty="0" err="1" smtClean="0"/>
              <a:t>subacromial</a:t>
            </a:r>
            <a:r>
              <a:rPr lang="en-US" dirty="0" smtClean="0"/>
              <a:t> space</a:t>
            </a:r>
          </a:p>
          <a:p>
            <a:endParaRPr lang="en-US" dirty="0"/>
          </a:p>
        </p:txBody>
      </p:sp>
      <p:sp>
        <p:nvSpPr>
          <p:cNvPr id="2" name="Nadpis 1"/>
          <p:cNvSpPr>
            <a:spLocks noGrp="1"/>
          </p:cNvSpPr>
          <p:nvPr>
            <p:ph type="title"/>
          </p:nvPr>
        </p:nvSpPr>
        <p:spPr/>
        <p:txBody>
          <a:bodyPr>
            <a:normAutofit fontScale="90000"/>
          </a:bodyPr>
          <a:lstStyle/>
          <a:p>
            <a:r>
              <a:rPr lang="en-US" dirty="0" smtClean="0"/>
              <a:t>Bursitis in the shoulder joint</a:t>
            </a:r>
            <a:br>
              <a:rPr lang="en-US" dirty="0" smtClean="0"/>
            </a:br>
            <a:endParaRPr lang="en-US" dirty="0"/>
          </a:p>
        </p:txBody>
      </p:sp>
    </p:spTree>
    <p:extLst>
      <p:ext uri="{BB962C8B-B14F-4D97-AF65-F5344CB8AC3E}">
        <p14:creationId xmlns:p14="http://schemas.microsoft.com/office/powerpoint/2010/main" val="254210953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hluk">
  <a:themeElements>
    <a:clrScheme name="Bohatý">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523</TotalTime>
  <Words>1289</Words>
  <Application>Microsoft Office PowerPoint</Application>
  <PresentationFormat>Předvádění na obrazovce (4:3)</PresentationFormat>
  <Paragraphs>64</Paragraphs>
  <Slides>16</Slides>
  <Notes>0</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Shluk</vt:lpstr>
      <vt:lpstr>Painful disorders of locomotor apparatus</vt:lpstr>
      <vt:lpstr>Cervical spine – neck pain</vt:lpstr>
      <vt:lpstr>Lumbar spine – back pain</vt:lpstr>
      <vt:lpstr>Scoliosis</vt:lpstr>
      <vt:lpstr>Classification of scoliosis</vt:lpstr>
      <vt:lpstr>Other disorders</vt:lpstr>
      <vt:lpstr>Upper extremity</vt:lpstr>
      <vt:lpstr>Rotator cuff syndrome </vt:lpstr>
      <vt:lpstr>Bursitis in the shoulder joint </vt:lpstr>
      <vt:lpstr>Enthesopathy of elbow joint </vt:lpstr>
      <vt:lpstr>Carpal tunnel syndrome </vt:lpstr>
      <vt:lpstr>Lower extremity</vt:lpstr>
      <vt:lpstr>Arthrosis</vt:lpstr>
      <vt:lpstr>Koxarthrosis </vt:lpstr>
      <vt:lpstr>Injury of soft tissues in knee joint </vt:lpstr>
      <vt:lpstr>Ligamentous sprains and ankle joint injuries </vt:lpstr>
    </vt:vector>
  </TitlesOfParts>
  <Company>FSpS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Painful disorders of locomotor apparatus</dc:title>
  <dc:creator>Lenka Beránková</dc:creator>
  <cp:lastModifiedBy>Lenka Beránková</cp:lastModifiedBy>
  <cp:revision>18</cp:revision>
  <dcterms:created xsi:type="dcterms:W3CDTF">2011-11-30T08:29:43Z</dcterms:created>
  <dcterms:modified xsi:type="dcterms:W3CDTF">2012-10-11T09:47:58Z</dcterms:modified>
</cp:coreProperties>
</file>