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3" r:id="rId4"/>
    <p:sldId id="257" r:id="rId5"/>
    <p:sldId id="259" r:id="rId6"/>
    <p:sldId id="260" r:id="rId7"/>
    <p:sldId id="261" r:id="rId8"/>
    <p:sldId id="262" r:id="rId9"/>
    <p:sldId id="264" r:id="rId10"/>
    <p:sldId id="25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2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7" r:id="rId33"/>
    <p:sldId id="292" r:id="rId34"/>
    <p:sldId id="290" r:id="rId35"/>
    <p:sldId id="291" r:id="rId36"/>
    <p:sldId id="288" r:id="rId37"/>
    <p:sldId id="289" r:id="rId38"/>
    <p:sldId id="293" r:id="rId39"/>
    <p:sldId id="294" r:id="rId40"/>
    <p:sldId id="297" r:id="rId41"/>
    <p:sldId id="303" r:id="rId42"/>
    <p:sldId id="304" r:id="rId43"/>
    <p:sldId id="305" r:id="rId44"/>
    <p:sldId id="307" r:id="rId45"/>
    <p:sldId id="308" r:id="rId46"/>
    <p:sldId id="306" r:id="rId47"/>
    <p:sldId id="309" r:id="rId48"/>
    <p:sldId id="310" r:id="rId49"/>
    <p:sldId id="311" r:id="rId50"/>
    <p:sldId id="312" r:id="rId51"/>
    <p:sldId id="313" r:id="rId52"/>
    <p:sldId id="295" r:id="rId53"/>
    <p:sldId id="296" r:id="rId54"/>
    <p:sldId id="298" r:id="rId55"/>
    <p:sldId id="299" r:id="rId56"/>
    <p:sldId id="300" r:id="rId57"/>
    <p:sldId id="314" r:id="rId58"/>
    <p:sldId id="315" r:id="rId59"/>
    <p:sldId id="316" r:id="rId60"/>
    <p:sldId id="317" r:id="rId61"/>
    <p:sldId id="318" r:id="rId62"/>
    <p:sldId id="319" r:id="rId63"/>
    <p:sldId id="337" r:id="rId64"/>
    <p:sldId id="320" r:id="rId65"/>
    <p:sldId id="324" r:id="rId66"/>
    <p:sldId id="326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8" r:id="rId75"/>
    <p:sldId id="339" r:id="rId76"/>
    <p:sldId id="340" r:id="rId7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6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9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1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27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7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4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0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79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7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0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5639-D9A0-4F3C-9213-593889EFC13C}" type="datetimeFigureOut">
              <a:rPr lang="cs-CZ" smtClean="0"/>
              <a:t>10.05.2018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09FE-2CB0-4D8F-8304-6FE1912E4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16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novace-SEBS-ASEBS/elearning/socialni-psychologie/druha" TargetMode="External"/><Relationship Id="rId2" Type="http://schemas.openxmlformats.org/officeDocument/2006/relationships/hyperlink" Target="http://www.fsps.muni.cz/inovace-SEBS-ASEBS/elearning/socialni-psychologie/prvn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pe1W21n6sdA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py6H9t-3f0" TargetMode="External"/><Relationship Id="rId2" Type="http://schemas.openxmlformats.org/officeDocument/2006/relationships/hyperlink" Target="https://www.youtube.com/watch?v=T9VMZwKmO4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cGJ0NT_Bg4g" TargetMode="External"/><Relationship Id="rId4" Type="http://schemas.openxmlformats.org/officeDocument/2006/relationships/hyperlink" Target="https://www.youtube.com/watch?v=BgpdmAtbhbE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T9bit2-1pg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velikost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Individuum</a:t>
            </a:r>
          </a:p>
          <a:p>
            <a:r>
              <a:rPr lang="cs-CZ" dirty="0" err="1" smtClean="0"/>
              <a:t>Diáda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Triáda</a:t>
            </a:r>
          </a:p>
          <a:p>
            <a:r>
              <a:rPr lang="cs-CZ" dirty="0" smtClean="0"/>
              <a:t>Malá skupina: interpersonální vazby, vztahy mezi všemi členy</a:t>
            </a:r>
          </a:p>
          <a:p>
            <a:r>
              <a:rPr lang="cs-CZ" dirty="0" smtClean="0"/>
              <a:t>Velká skupina: vztahy zprostředkované, vzájemně se obvykle neznají, zdůraznění pozic a rolí, společný cíl, přesvědčení, ideologii, symboly (odznaky, vlajky, stejnokroje, obřady)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54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</a:t>
            </a:r>
            <a:r>
              <a:rPr lang="pl-PL" dirty="0"/>
              <a:t>p</a:t>
            </a:r>
            <a:r>
              <a:rPr lang="pl-PL" dirty="0" smtClean="0"/>
              <a:t>odle povahy vazby mezi členy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- založeny na osobním kontaktu svých členů, vztahy jsou pro členy hodnotou, výrazně motivují chování a změnu chování</a:t>
            </a:r>
          </a:p>
          <a:p>
            <a:endParaRPr lang="cs-CZ" dirty="0" smtClean="0"/>
          </a:p>
          <a:p>
            <a:r>
              <a:rPr lang="cs-CZ" dirty="0" smtClean="0"/>
              <a:t>sekundární - význam má skupina nikoli vztahy mezi členy, neosobní vztahy, účelem je dosahování cílů (odbor, organizace)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318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způsob vzniku, pozic členů a jejich vzájemných práv a povinností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formální</a:t>
            </a:r>
            <a:r>
              <a:rPr lang="cs-CZ" dirty="0" smtClean="0"/>
              <a:t> - záměrně vytvářené, definovaný cíl, určené vazby a z nich vyplývající povinnosti, účelové chování</a:t>
            </a:r>
          </a:p>
          <a:p>
            <a:endParaRPr lang="cs-CZ" dirty="0" smtClean="0"/>
          </a:p>
          <a:p>
            <a:r>
              <a:rPr lang="cs-CZ" b="1" dirty="0" smtClean="0"/>
              <a:t>neformální</a:t>
            </a:r>
            <a:r>
              <a:rPr lang="cs-CZ" dirty="0" smtClean="0"/>
              <a:t> - spontánní, významná je osobnost členů, vedoucí skupiny dosahují svého postavení zpravidla na základě všeobecné obliby a uznání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902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podle přesvědčení člena skupiny o svém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členské</a:t>
            </a:r>
            <a:r>
              <a:rPr lang="cs-CZ" dirty="0" smtClean="0"/>
              <a:t> (in-</a:t>
            </a:r>
            <a:r>
              <a:rPr lang="cs-CZ" dirty="0" err="1" smtClean="0"/>
              <a:t>group</a:t>
            </a:r>
            <a:r>
              <a:rPr lang="cs-CZ" dirty="0" smtClean="0"/>
              <a:t>) - člověk se považuje za člena skupiny a používá v souvislosti sní výrazu MY</a:t>
            </a:r>
          </a:p>
          <a:p>
            <a:r>
              <a:rPr lang="cs-CZ" b="1" dirty="0" smtClean="0"/>
              <a:t>nečlenské</a:t>
            </a:r>
            <a:r>
              <a:rPr lang="cs-CZ" dirty="0" smtClean="0"/>
              <a:t> (</a:t>
            </a:r>
            <a:r>
              <a:rPr lang="cs-CZ" dirty="0" err="1" smtClean="0"/>
              <a:t>out-group</a:t>
            </a:r>
            <a:r>
              <a:rPr lang="cs-CZ" dirty="0" smtClean="0"/>
              <a:t>) - člověk necítí s příslušnou skupinou nic společného, distancuje se od těch, které označuje výrazem ONI</a:t>
            </a:r>
          </a:p>
          <a:p>
            <a:r>
              <a:rPr lang="cs-CZ" b="1" dirty="0" smtClean="0"/>
              <a:t>referenční</a:t>
            </a:r>
            <a:r>
              <a:rPr lang="cs-CZ" dirty="0" smtClean="0"/>
              <a:t> – skupina, jejíž hodnoty a normy jedinec přijímá a respektuje její vzory chování (identifikuje se s 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2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Pozice</a:t>
            </a:r>
          </a:p>
          <a:p>
            <a:r>
              <a:rPr lang="cs-CZ" dirty="0" smtClean="0"/>
              <a:t>Status</a:t>
            </a:r>
          </a:p>
          <a:p>
            <a:r>
              <a:rPr lang="cs-CZ" dirty="0" smtClean="0"/>
              <a:t>Role dlouhodobé, situační</a:t>
            </a:r>
          </a:p>
          <a:p>
            <a:endParaRPr lang="cs-CZ" dirty="0" smtClean="0"/>
          </a:p>
          <a:p>
            <a:r>
              <a:rPr lang="cs-CZ" dirty="0" smtClean="0"/>
              <a:t>Typy rolí ve skupině: </a:t>
            </a:r>
          </a:p>
          <a:p>
            <a:pPr lvl="1"/>
            <a:r>
              <a:rPr lang="cs-CZ" dirty="0" smtClean="0"/>
              <a:t>formální </a:t>
            </a:r>
          </a:p>
          <a:p>
            <a:pPr lvl="1"/>
            <a:r>
              <a:rPr lang="cs-CZ" dirty="0" smtClean="0"/>
              <a:t>neformální </a:t>
            </a:r>
          </a:p>
        </p:txBody>
      </p:sp>
    </p:spTree>
    <p:extLst>
      <p:ext uri="{BB962C8B-B14F-4D97-AF65-F5344CB8AC3E}">
        <p14:creationId xmlns:p14="http://schemas.microsoft.com/office/powerpoint/2010/main" val="1912446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imponující vůdce</a:t>
            </a:r>
          </a:p>
          <a:p>
            <a:r>
              <a:rPr lang="cs-CZ" dirty="0" smtClean="0"/>
              <a:t>beta expert</a:t>
            </a:r>
          </a:p>
          <a:p>
            <a:r>
              <a:rPr lang="cs-CZ" dirty="0" smtClean="0"/>
              <a:t>gama - pasivní, přizpůsobivý, konformní </a:t>
            </a:r>
          </a:p>
          <a:p>
            <a:r>
              <a:rPr lang="cs-CZ" dirty="0" smtClean="0"/>
              <a:t>omega - okraj skupiny </a:t>
            </a:r>
          </a:p>
          <a:p>
            <a:r>
              <a:rPr lang="cs-CZ" dirty="0" smtClean="0"/>
              <a:t>P typický protivník</a:t>
            </a:r>
          </a:p>
          <a:p>
            <a:endParaRPr lang="cs-CZ" dirty="0"/>
          </a:p>
          <a:p>
            <a:r>
              <a:rPr lang="cs-CZ" dirty="0" smtClean="0"/>
              <a:t>Konflikt rolí </a:t>
            </a:r>
          </a:p>
          <a:p>
            <a:pPr lvl="1"/>
            <a:r>
              <a:rPr lang="cs-CZ" dirty="0" smtClean="0"/>
              <a:t>inter a intra rolový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610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sociální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závazný způsob chování členů skupiny</a:t>
            </a:r>
          </a:p>
          <a:p>
            <a:endParaRPr lang="cs-CZ" dirty="0"/>
          </a:p>
          <a:p>
            <a:r>
              <a:rPr lang="cs-CZ" dirty="0" smtClean="0"/>
              <a:t>sankce a odměny</a:t>
            </a:r>
          </a:p>
          <a:p>
            <a:endParaRPr lang="cs-CZ" dirty="0"/>
          </a:p>
          <a:p>
            <a:r>
              <a:rPr lang="cs-CZ" dirty="0" smtClean="0"/>
              <a:t>institucionální, </a:t>
            </a:r>
          </a:p>
          <a:p>
            <a:r>
              <a:rPr lang="cs-CZ" dirty="0" smtClean="0"/>
              <a:t>voluntaristické, </a:t>
            </a:r>
          </a:p>
          <a:p>
            <a:r>
              <a:rPr lang="cs-CZ" dirty="0" smtClean="0"/>
              <a:t>evoluční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740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Skupinová koheze uspokojováním osobních potřeb</a:t>
            </a:r>
          </a:p>
          <a:p>
            <a:r>
              <a:rPr lang="cs-CZ" dirty="0" smtClean="0"/>
              <a:t>společný cíl </a:t>
            </a:r>
          </a:p>
          <a:p>
            <a:r>
              <a:rPr lang="cs-CZ" dirty="0" smtClean="0"/>
              <a:t>přátelská atmosféra </a:t>
            </a:r>
          </a:p>
          <a:p>
            <a:r>
              <a:rPr lang="cs-CZ" dirty="0" smtClean="0"/>
              <a:t>sympatie členů </a:t>
            </a:r>
          </a:p>
          <a:p>
            <a:r>
              <a:rPr lang="cs-CZ" dirty="0" smtClean="0"/>
              <a:t>skupinový deviant (outsider, gama) </a:t>
            </a:r>
          </a:p>
          <a:p>
            <a:r>
              <a:rPr lang="cs-CZ" dirty="0" smtClean="0"/>
              <a:t>soutěžení s jinou skupinou </a:t>
            </a:r>
          </a:p>
          <a:p>
            <a:r>
              <a:rPr lang="cs-CZ" dirty="0" smtClean="0"/>
              <a:t>vnější nepřítel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600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Skupinová tenze</a:t>
            </a:r>
          </a:p>
          <a:p>
            <a:endParaRPr lang="cs-CZ" b="1" dirty="0"/>
          </a:p>
          <a:p>
            <a:r>
              <a:rPr lang="cs-CZ" dirty="0" smtClean="0"/>
              <a:t>Mírné napětí může být přínosem např. pro sportovní tým </a:t>
            </a:r>
          </a:p>
          <a:p>
            <a:r>
              <a:rPr lang="cs-CZ" dirty="0" smtClean="0"/>
              <a:t>V bezpečnostních složkách (a ve škole a při volnočasových aktivitách) NE - důraz na důvěru a bezpečí ve skupině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3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Skupina v zátěži: mírná zátěž = zvýšení skupinové koheze</a:t>
            </a:r>
          </a:p>
          <a:p>
            <a:endParaRPr lang="cs-CZ" b="1" dirty="0"/>
          </a:p>
          <a:p>
            <a:r>
              <a:rPr lang="cs-CZ" dirty="0" smtClean="0"/>
              <a:t>Zvyšuje se orientace na cíl </a:t>
            </a:r>
          </a:p>
          <a:p>
            <a:r>
              <a:rPr lang="cs-CZ" dirty="0" smtClean="0"/>
              <a:t>Zvyšuje se komunikace </a:t>
            </a:r>
          </a:p>
          <a:p>
            <a:r>
              <a:rPr lang="cs-CZ" dirty="0" smtClean="0"/>
              <a:t>Autoritativnější vedení </a:t>
            </a:r>
          </a:p>
          <a:p>
            <a:r>
              <a:rPr lang="cs-CZ" dirty="0" smtClean="0"/>
              <a:t>Menší ohled na potřeby jednotlivých členů </a:t>
            </a:r>
          </a:p>
          <a:p>
            <a:r>
              <a:rPr lang="cs-CZ" dirty="0" smtClean="0"/>
              <a:t>Náznaky konfliktů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9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ke zkoušce: ústní zkouška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94268" y="2179100"/>
            <a:ext cx="11108266" cy="3634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www.fsps.muni.cz/inovace-SEBS-ASEBS/elearning/socialni-psychologie/prvni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</a:t>
            </a:r>
            <a:r>
              <a:rPr lang="cs-CZ" sz="2000" dirty="0">
                <a:hlinkClick r:id="rId3"/>
              </a:rPr>
              <a:t>://</a:t>
            </a:r>
            <a:r>
              <a:rPr lang="cs-CZ" sz="2000" dirty="0" smtClean="0">
                <a:hlinkClick r:id="rId3"/>
              </a:rPr>
              <a:t>www.fsps.muni.cz/inovace-SEBS-ASEBS/elearning/socialni-psychologie/druha</a:t>
            </a:r>
            <a:endParaRPr lang="cs-CZ" sz="2000" dirty="0" smtClean="0"/>
          </a:p>
          <a:p>
            <a:r>
              <a:rPr lang="cs-CZ" sz="2000" dirty="0"/>
              <a:t> </a:t>
            </a:r>
          </a:p>
          <a:p>
            <a:r>
              <a:rPr lang="cs-CZ" sz="2000" dirty="0" smtClean="0"/>
              <a:t>Esej </a:t>
            </a:r>
            <a:r>
              <a:rPr lang="cs-CZ" sz="2000" dirty="0"/>
              <a:t>na téma „komunikační zlom“ v jedné z variant:</a:t>
            </a:r>
          </a:p>
          <a:p>
            <a:pPr lvl="1"/>
            <a:r>
              <a:rPr lang="cs-CZ" sz="1600" dirty="0" smtClean="0"/>
              <a:t>bezpečnostní </a:t>
            </a:r>
            <a:r>
              <a:rPr lang="cs-CZ" sz="1600" dirty="0"/>
              <a:t>složky</a:t>
            </a:r>
          </a:p>
          <a:p>
            <a:pPr lvl="1"/>
            <a:r>
              <a:rPr lang="cs-CZ" sz="1600" dirty="0" smtClean="0"/>
              <a:t>sebeobrana</a:t>
            </a:r>
            <a:endParaRPr lang="cs-CZ" sz="2000" dirty="0"/>
          </a:p>
          <a:p>
            <a:r>
              <a:rPr lang="cs-CZ" sz="2000" dirty="0"/>
              <a:t>ve struktuře </a:t>
            </a:r>
          </a:p>
          <a:p>
            <a:pPr lvl="1"/>
            <a:r>
              <a:rPr lang="cs-CZ" sz="1600" dirty="0" smtClean="0"/>
              <a:t>Popis </a:t>
            </a:r>
            <a:r>
              <a:rPr lang="cs-CZ" sz="1600" dirty="0"/>
              <a:t>komunikační situace (prostředí, osoby a jejich role)</a:t>
            </a:r>
          </a:p>
          <a:p>
            <a:pPr lvl="1"/>
            <a:r>
              <a:rPr lang="cs-CZ" sz="1600" dirty="0" smtClean="0"/>
              <a:t>Komunikační </a:t>
            </a:r>
            <a:r>
              <a:rPr lang="cs-CZ" sz="1600" dirty="0"/>
              <a:t>problém (identifikace problému a podmínek a příčin jeho vzniku)</a:t>
            </a:r>
          </a:p>
          <a:p>
            <a:pPr lvl="1"/>
            <a:r>
              <a:rPr lang="cs-CZ" sz="1600" dirty="0" smtClean="0"/>
              <a:t>Řešení </a:t>
            </a:r>
            <a:r>
              <a:rPr lang="cs-CZ" sz="1600" dirty="0"/>
              <a:t>komunikačního problému (varianty řešení, analýza silných a slabých stránek řešení)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46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Skupina v zátěži: vysoká zátěž = snížení koheze, zvyšuje se tenze</a:t>
            </a:r>
          </a:p>
          <a:p>
            <a:endParaRPr lang="cs-CZ" b="1" dirty="0"/>
          </a:p>
          <a:p>
            <a:r>
              <a:rPr lang="cs-CZ" dirty="0" smtClean="0"/>
              <a:t>Klesá kooperace, rozpory v motivaci </a:t>
            </a:r>
          </a:p>
          <a:p>
            <a:r>
              <a:rPr lang="cs-CZ" dirty="0" smtClean="0"/>
              <a:t>Nepřátelská atmosféra, agresivní komunikace </a:t>
            </a:r>
          </a:p>
          <a:p>
            <a:r>
              <a:rPr lang="cs-CZ" dirty="0" smtClean="0"/>
              <a:t>Zkreslování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986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Jedinec v nové skupině; pocity jedince v nové skupině; typické chování</a:t>
            </a:r>
          </a:p>
          <a:p>
            <a:endParaRPr lang="cs-CZ" b="1" dirty="0"/>
          </a:p>
          <a:p>
            <a:r>
              <a:rPr lang="cs-CZ" dirty="0" smtClean="0"/>
              <a:t>nejistota z neznámého </a:t>
            </a:r>
          </a:p>
          <a:p>
            <a:r>
              <a:rPr lang="cs-CZ" dirty="0" smtClean="0"/>
              <a:t>pocity úzkosti, nedostatečnosti, obavy, agrese </a:t>
            </a:r>
          </a:p>
          <a:p>
            <a:r>
              <a:rPr lang="cs-CZ" dirty="0" smtClean="0"/>
              <a:t>nedůvěra</a:t>
            </a:r>
          </a:p>
          <a:p>
            <a:r>
              <a:rPr lang="cs-CZ" dirty="0" smtClean="0"/>
              <a:t>pozorování ostatních </a:t>
            </a:r>
          </a:p>
          <a:p>
            <a:r>
              <a:rPr lang="cs-CZ" dirty="0" smtClean="0"/>
              <a:t>vyčkávání, co se bude dít </a:t>
            </a:r>
          </a:p>
          <a:p>
            <a:r>
              <a:rPr lang="cs-CZ" dirty="0" smtClean="0"/>
              <a:t>nízká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364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Etapy rozvoje skupiny</a:t>
            </a:r>
          </a:p>
          <a:p>
            <a:endParaRPr lang="cs-CZ" b="1" dirty="0"/>
          </a:p>
          <a:p>
            <a:r>
              <a:rPr lang="cs-CZ" dirty="0" smtClean="0"/>
              <a:t>Hledání</a:t>
            </a:r>
          </a:p>
          <a:p>
            <a:r>
              <a:rPr lang="cs-CZ" dirty="0" smtClean="0"/>
              <a:t>Konflikt</a:t>
            </a:r>
          </a:p>
          <a:p>
            <a:r>
              <a:rPr lang="cs-CZ" dirty="0" smtClean="0"/>
              <a:t>Kooperace</a:t>
            </a:r>
          </a:p>
          <a:p>
            <a:r>
              <a:rPr lang="cs-CZ" dirty="0" smtClean="0"/>
              <a:t>Dosahování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695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Hledání: závislost na vedoucím</a:t>
            </a:r>
          </a:p>
          <a:p>
            <a:endParaRPr lang="cs-CZ" b="1" dirty="0"/>
          </a:p>
          <a:p>
            <a:r>
              <a:rPr lang="cs-CZ" dirty="0" smtClean="0"/>
              <a:t>každý jednotlivec se soustředí na sebe</a:t>
            </a:r>
          </a:p>
          <a:p>
            <a:r>
              <a:rPr lang="cs-CZ" dirty="0" smtClean="0"/>
              <a:t>jak se zařadit </a:t>
            </a:r>
          </a:p>
          <a:p>
            <a:r>
              <a:rPr lang="cs-CZ" dirty="0" smtClean="0"/>
              <a:t>jak mnoho mám síly a moci</a:t>
            </a:r>
          </a:p>
          <a:p>
            <a:r>
              <a:rPr lang="cs-CZ" dirty="0" smtClean="0"/>
              <a:t>co se ode mne očekává </a:t>
            </a:r>
          </a:p>
          <a:p>
            <a:r>
              <a:rPr lang="cs-CZ" dirty="0" smtClean="0"/>
              <a:t>zdvořilé testování </a:t>
            </a:r>
          </a:p>
          <a:p>
            <a:r>
              <a:rPr lang="cs-CZ" dirty="0" smtClean="0"/>
              <a:t>být ve střehu a opatrný </a:t>
            </a:r>
          </a:p>
          <a:p>
            <a:r>
              <a:rPr lang="cs-CZ" dirty="0" smtClean="0"/>
              <a:t>nejistota, obrany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736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Konflikt, protest zesilují osobní pocity zvyšuje se zájem o ostatní</a:t>
            </a:r>
          </a:p>
          <a:p>
            <a:endParaRPr lang="cs-CZ" b="1" dirty="0"/>
          </a:p>
          <a:p>
            <a:r>
              <a:rPr lang="cs-CZ" dirty="0" smtClean="0"/>
              <a:t>potřeba sebeprosazení</a:t>
            </a:r>
          </a:p>
          <a:p>
            <a:r>
              <a:rPr lang="cs-CZ" dirty="0" smtClean="0"/>
              <a:t>hledání svého místa </a:t>
            </a:r>
          </a:p>
          <a:p>
            <a:r>
              <a:rPr lang="cs-CZ" dirty="0" smtClean="0"/>
              <a:t>objeví se první konflikty </a:t>
            </a:r>
          </a:p>
          <a:p>
            <a:r>
              <a:rPr lang="cs-CZ" dirty="0" smtClean="0"/>
              <a:t>frustrace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067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Kooperace a utváření norem</a:t>
            </a:r>
          </a:p>
          <a:p>
            <a:endParaRPr lang="cs-CZ" b="1" dirty="0"/>
          </a:p>
          <a:p>
            <a:r>
              <a:rPr lang="cs-CZ" dirty="0" smtClean="0"/>
              <a:t>vztahy nadřízenosti a podřízenosti přijaty </a:t>
            </a:r>
          </a:p>
          <a:p>
            <a:r>
              <a:rPr lang="cs-CZ" dirty="0" smtClean="0"/>
              <a:t>skupina se stává organizovanou </a:t>
            </a:r>
          </a:p>
          <a:p>
            <a:r>
              <a:rPr lang="cs-CZ" dirty="0" smtClean="0"/>
              <a:t>vytvářejí je týmové dovednosti </a:t>
            </a:r>
          </a:p>
          <a:p>
            <a:r>
              <a:rPr lang="cs-CZ" dirty="0" smtClean="0"/>
              <a:t>ustanovují se postupy a systémy </a:t>
            </a:r>
          </a:p>
          <a:p>
            <a:r>
              <a:rPr lang="cs-CZ" dirty="0" smtClean="0"/>
              <a:t>orientace na výkon a cíl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186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Dosahování cíle </a:t>
            </a:r>
          </a:p>
          <a:p>
            <a:endParaRPr lang="cs-CZ" b="1" dirty="0"/>
          </a:p>
          <a:p>
            <a:r>
              <a:rPr lang="cs-CZ" dirty="0" smtClean="0"/>
              <a:t>dospělost skupiny </a:t>
            </a:r>
          </a:p>
          <a:p>
            <a:r>
              <a:rPr lang="cs-CZ" dirty="0" smtClean="0"/>
              <a:t>každý má svoji roli</a:t>
            </a:r>
          </a:p>
          <a:p>
            <a:r>
              <a:rPr lang="cs-CZ" dirty="0" smtClean="0"/>
              <a:t>lidé cítí vzájemnou závislost </a:t>
            </a:r>
          </a:p>
          <a:p>
            <a:r>
              <a:rPr lang="cs-CZ" dirty="0" smtClean="0"/>
              <a:t>blízkost </a:t>
            </a:r>
          </a:p>
          <a:p>
            <a:r>
              <a:rPr lang="cs-CZ" dirty="0" smtClean="0"/>
              <a:t>flexibilita, efektivnost </a:t>
            </a:r>
          </a:p>
          <a:p>
            <a:r>
              <a:rPr lang="cs-CZ" dirty="0" smtClean="0"/>
              <a:t>vzájemná podpora </a:t>
            </a:r>
          </a:p>
          <a:p>
            <a:r>
              <a:rPr lang="cs-CZ" dirty="0" smtClean="0"/>
              <a:t>sdílení, tolerance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04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facilitace</a:t>
            </a:r>
          </a:p>
          <a:p>
            <a:r>
              <a:rPr lang="cs-CZ" b="1" dirty="0" smtClean="0"/>
              <a:t> </a:t>
            </a:r>
            <a:r>
              <a:rPr lang="cs-CZ" dirty="0" smtClean="0"/>
              <a:t>přítomnost druhých zvyšuje výkonnost jedince</a:t>
            </a:r>
          </a:p>
          <a:p>
            <a:r>
              <a:rPr lang="cs-CZ" dirty="0" smtClean="0"/>
              <a:t>přítomnost druhých zvyšuje motivaci, zvyšuje výkon</a:t>
            </a:r>
          </a:p>
          <a:p>
            <a:endParaRPr lang="cs-CZ" dirty="0" smtClean="0"/>
          </a:p>
          <a:p>
            <a:r>
              <a:rPr lang="cs-CZ" b="1" dirty="0" smtClean="0"/>
              <a:t>Sociální zahálení </a:t>
            </a:r>
          </a:p>
          <a:p>
            <a:r>
              <a:rPr lang="cs-CZ" dirty="0" smtClean="0"/>
              <a:t>Čím více jedinců se podílí na činnosti, která má pouze jeden výsledek, tím nižší úsilí každý jedinec vynakládá.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737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skupinová polarizace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Skupinové rozhodnutí bývá rizikovější, než rozhodnutí kteréhokoliv z jejich členů samostatně</a:t>
            </a:r>
          </a:p>
          <a:p>
            <a:r>
              <a:rPr lang="cs-CZ" dirty="0"/>
              <a:t>R</a:t>
            </a:r>
            <a:r>
              <a:rPr lang="cs-CZ" dirty="0" smtClean="0"/>
              <a:t>ozdělení odpovědnosti navozuje větší počet bezpečí, difuzi odpovědnosti</a:t>
            </a:r>
          </a:p>
          <a:p>
            <a:r>
              <a:rPr lang="cs-CZ" dirty="0"/>
              <a:t>S</a:t>
            </a:r>
            <a:r>
              <a:rPr lang="cs-CZ" dirty="0" smtClean="0"/>
              <a:t>kupinová rozhodnutí jsou někdy konzervativnější </a:t>
            </a:r>
          </a:p>
          <a:p>
            <a:r>
              <a:rPr lang="cs-CZ" dirty="0" smtClean="0"/>
              <a:t>Nejde o riziko, ale skupinovou polarizaci – skupina generuje extrémnější, radikálnější názory v kterémkoliv směru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27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skupina: </a:t>
            </a:r>
            <a:r>
              <a:rPr lang="cs-CZ" dirty="0" err="1" smtClean="0"/>
              <a:t>deindividuace</a:t>
            </a:r>
            <a:r>
              <a:rPr lang="cs-CZ" dirty="0" smtClean="0"/>
              <a:t> (</a:t>
            </a:r>
            <a:r>
              <a:rPr lang="cs-CZ" dirty="0" err="1" smtClean="0"/>
              <a:t>Zimbardo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smyslové přetížení </a:t>
            </a:r>
          </a:p>
          <a:p>
            <a:r>
              <a:rPr lang="cs-CZ" dirty="0" smtClean="0"/>
              <a:t>anonymita </a:t>
            </a:r>
          </a:p>
          <a:p>
            <a:r>
              <a:rPr lang="cs-CZ" dirty="0" smtClean="0"/>
              <a:t>zvýšená aktivace </a:t>
            </a:r>
          </a:p>
          <a:p>
            <a:r>
              <a:rPr lang="cs-CZ" dirty="0" smtClean="0"/>
              <a:t>snížené sebeuvědomování </a:t>
            </a:r>
          </a:p>
          <a:p>
            <a:r>
              <a:rPr lang="cs-CZ" dirty="0" smtClean="0"/>
              <a:t>ztrácí zábrany a chová se v rozporu se svými vnitřními hodnotami a normami (svědomím) </a:t>
            </a:r>
          </a:p>
          <a:p>
            <a:r>
              <a:rPr lang="cs-CZ" dirty="0" smtClean="0"/>
              <a:t>zvyšuje se agresivita, impulsivnost, krutost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18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psychologie -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Věda o:</a:t>
            </a:r>
          </a:p>
          <a:p>
            <a:r>
              <a:rPr lang="cs-CZ" dirty="0" smtClean="0"/>
              <a:t>chování a prožívání člověka za určitých sociálních podmínek</a:t>
            </a:r>
          </a:p>
          <a:p>
            <a:r>
              <a:rPr lang="cs-CZ" dirty="0" smtClean="0"/>
              <a:t>determinujícím vlivu sociálního prostředí na psychiku a vědomí člověka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zabývá se člověkem jako sociální bytostí </a:t>
            </a:r>
          </a:p>
          <a:p>
            <a:r>
              <a:rPr lang="cs-CZ" dirty="0" smtClean="0"/>
              <a:t>pokouší se za pomoci vědeckých metod porozumět a zároveň vysvětlit, jak je myšlení, cítění a chování jedinců ovlivňováno skutečnou, představovanou či předpokládanou přítomností druhých.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730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</a:t>
            </a:r>
            <a:r>
              <a:rPr lang="cs-CZ" dirty="0" smtClean="0">
                <a:hlinkClick r:id="rId2"/>
              </a:rPr>
              <a:t>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1586"/>
          </a:xfrm>
        </p:spPr>
        <p:txBody>
          <a:bodyPr>
            <a:normAutofit/>
          </a:bodyPr>
          <a:lstStyle/>
          <a:p>
            <a:r>
              <a:rPr lang="cs-CZ" dirty="0" smtClean="0"/>
              <a:t>Gustave </a:t>
            </a:r>
            <a:r>
              <a:rPr lang="cs-CZ" dirty="0" err="1" smtClean="0"/>
              <a:t>le</a:t>
            </a:r>
            <a:r>
              <a:rPr lang="cs-CZ" dirty="0" smtClean="0"/>
              <a:t> Bon (1841-1931)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Období „davů“, historie a převraty se dějí změnou myšlení</a:t>
            </a:r>
          </a:p>
          <a:p>
            <a:r>
              <a:rPr lang="cs-CZ" dirty="0" smtClean="0"/>
              <a:t>Dav má „kolektivní duši“, myšlení je odlišné od myšlení jednotlivců</a:t>
            </a:r>
          </a:p>
          <a:p>
            <a:r>
              <a:rPr lang="cs-CZ" dirty="0" smtClean="0"/>
              <a:t>Osobnost je potřena, pro dav není nutná prostorová sounáležitost</a:t>
            </a:r>
          </a:p>
          <a:p>
            <a:r>
              <a:rPr lang="cs-CZ" dirty="0" smtClean="0"/>
              <a:t>Dav je anonymní, člověk sestupuje na řebříčku civilizace níže, koná pudově</a:t>
            </a:r>
          </a:p>
          <a:p>
            <a:r>
              <a:rPr lang="cs-CZ" dirty="0" smtClean="0"/>
              <a:t>Dav nemá pochybnosti/nejistotu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756" y="78209"/>
            <a:ext cx="3080004" cy="325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Spontánní</a:t>
            </a:r>
          </a:p>
          <a:p>
            <a:pPr lvl="1"/>
            <a:r>
              <a:rPr lang="cs-CZ" dirty="0" smtClean="0"/>
              <a:t>Nečekané, náhlé seskupení osob</a:t>
            </a:r>
          </a:p>
          <a:p>
            <a:pPr lvl="1"/>
            <a:r>
              <a:rPr lang="cs-CZ" dirty="0" smtClean="0"/>
              <a:t>Nemá iniciátora, stanoven cíl</a:t>
            </a:r>
          </a:p>
          <a:p>
            <a:pPr lvl="1"/>
            <a:r>
              <a:rPr lang="cs-CZ" dirty="0" smtClean="0"/>
              <a:t>Někdy vzniká z agregátu</a:t>
            </a:r>
          </a:p>
          <a:p>
            <a:pPr lvl="1"/>
            <a:r>
              <a:rPr lang="cs-CZ" dirty="0" smtClean="0"/>
              <a:t>Vyvolán fascinující (emocionální) událostí</a:t>
            </a:r>
          </a:p>
          <a:p>
            <a:pPr lvl="1"/>
            <a:r>
              <a:rPr lang="cs-CZ" dirty="0" smtClean="0"/>
              <a:t>Posilování afektivního chování</a:t>
            </a:r>
          </a:p>
          <a:p>
            <a:pPr lvl="1"/>
            <a:r>
              <a:rPr lang="cs-CZ" dirty="0" smtClean="0"/>
              <a:t>Příklady?</a:t>
            </a:r>
          </a:p>
          <a:p>
            <a:r>
              <a:rPr lang="cs-CZ" dirty="0" smtClean="0"/>
              <a:t>Úmyslný</a:t>
            </a:r>
          </a:p>
          <a:p>
            <a:pPr lvl="1"/>
            <a:r>
              <a:rPr lang="cs-CZ" dirty="0" smtClean="0"/>
              <a:t>Iniciovaný s nějakým cílem</a:t>
            </a:r>
          </a:p>
          <a:p>
            <a:pPr lvl="1"/>
            <a:r>
              <a:rPr lang="cs-CZ" dirty="0" smtClean="0"/>
              <a:t>Iniciátor je známý</a:t>
            </a:r>
          </a:p>
          <a:p>
            <a:pPr lvl="1"/>
            <a:r>
              <a:rPr lang="cs-CZ" dirty="0" smtClean="0"/>
              <a:t>Shromáždění očekává prožitek</a:t>
            </a:r>
          </a:p>
          <a:p>
            <a:pPr lvl="1"/>
            <a:r>
              <a:rPr lang="cs-CZ" dirty="0" smtClean="0"/>
              <a:t>Jednotlivci v davu jsou ochotni poskytnout prostředky za účast v něm</a:t>
            </a:r>
          </a:p>
          <a:p>
            <a:pPr lvl="1"/>
            <a:r>
              <a:rPr lang="cs-CZ" dirty="0" smtClean="0"/>
              <a:t>Příklady?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879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hrozby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Hybridní dav: má budit zdání spontánního, byl však plánován</a:t>
            </a:r>
          </a:p>
          <a:p>
            <a:pPr lvl="1"/>
            <a:r>
              <a:rPr lang="cs-CZ" dirty="0" smtClean="0"/>
              <a:t>Technoparty, levicové/pravicové/ekologické… shromáždění,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fiday</a:t>
            </a:r>
            <a:r>
              <a:rPr lang="cs-CZ" dirty="0" smtClean="0"/>
              <a:t> a obdobné obchodní akce (nový produkt), </a:t>
            </a:r>
            <a:r>
              <a:rPr lang="cs-CZ" dirty="0" err="1" smtClean="0"/>
              <a:t>hooligans</a:t>
            </a:r>
            <a:endParaRPr lang="cs-CZ" dirty="0"/>
          </a:p>
          <a:p>
            <a:r>
              <a:rPr lang="cs-CZ" dirty="0" smtClean="0"/>
              <a:t>Hodnocení davu</a:t>
            </a:r>
          </a:p>
          <a:p>
            <a:pPr lvl="1"/>
            <a:r>
              <a:rPr lang="cs-CZ" dirty="0" smtClean="0"/>
              <a:t>Velikost davu (komunikace přímá, přes sociální sítě, chytré telefony)</a:t>
            </a:r>
          </a:p>
          <a:p>
            <a:pPr lvl="1"/>
            <a:r>
              <a:rPr lang="cs-CZ" dirty="0" smtClean="0"/>
              <a:t>Ideové pohnutky (fascinace, excitace, afekt, extatické chování)</a:t>
            </a:r>
          </a:p>
          <a:p>
            <a:pPr lvl="1"/>
            <a:r>
              <a:rPr lang="cs-CZ" dirty="0" smtClean="0"/>
              <a:t>Typ davu (spontánní, úmyslný, hybridní)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r</a:t>
            </a:r>
            <a:r>
              <a:rPr lang="cs-CZ" dirty="0" smtClean="0"/>
              <a:t>izik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293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hrozby davu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570135"/>
            <a:ext cx="975459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Chování davu se těžko predikuje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davová agrese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hooligans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anarchisté/extrémisté/, rasová/náboženská… nenávist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davová panika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stadiony, koncerty, velké budovy, při katastrofách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davová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exhaltace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davové nadšení, excitace, vytržení, náboženské/hudební/sportovní akce</a:t>
            </a:r>
          </a:p>
        </p:txBody>
      </p:sp>
    </p:spTree>
    <p:extLst>
      <p:ext uri="{BB962C8B-B14F-4D97-AF65-F5344CB8AC3E}">
        <p14:creationId xmlns:p14="http://schemas.microsoft.com/office/powerpoint/2010/main" val="887430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velikost</a:t>
            </a:r>
            <a:r>
              <a:rPr lang="cs-CZ" dirty="0"/>
              <a:t> </a:t>
            </a:r>
            <a:r>
              <a:rPr lang="cs-CZ" dirty="0" smtClean="0"/>
              <a:t>– početnost </a:t>
            </a:r>
            <a:r>
              <a:rPr lang="cs-CZ" dirty="0" smtClean="0">
                <a:hlinkClick r:id="rId2"/>
              </a:rPr>
              <a:t>populace</a:t>
            </a:r>
            <a:r>
              <a:rPr lang="cs-CZ" dirty="0" smtClean="0"/>
              <a:t> </a:t>
            </a:r>
            <a:r>
              <a:rPr lang="cs-CZ" dirty="0"/>
              <a:t>v místě, prostorové </a:t>
            </a:r>
            <a:r>
              <a:rPr lang="cs-CZ" dirty="0" smtClean="0"/>
              <a:t>podmínky, přístupové cesty, </a:t>
            </a:r>
            <a:r>
              <a:rPr lang="cs-CZ" dirty="0"/>
              <a:t>denní hodinu apod. </a:t>
            </a:r>
          </a:p>
          <a:p>
            <a:r>
              <a:rPr lang="cs-CZ" b="1" dirty="0"/>
              <a:t>tvar</a:t>
            </a:r>
            <a:r>
              <a:rPr lang="cs-CZ" dirty="0"/>
              <a:t> - většinou kruhový okolo bodu </a:t>
            </a:r>
            <a:r>
              <a:rPr lang="cs-CZ" dirty="0" smtClean="0"/>
              <a:t>zájmu, ovlivněn tvarem prostou (ulice, </a:t>
            </a:r>
            <a:r>
              <a:rPr lang="cs-CZ" dirty="0" smtClean="0">
                <a:hlinkClick r:id="rId3"/>
              </a:rPr>
              <a:t>překážky</a:t>
            </a:r>
            <a:r>
              <a:rPr lang="cs-CZ" dirty="0" smtClean="0"/>
              <a:t>): propustnost </a:t>
            </a:r>
            <a:r>
              <a:rPr lang="cs-CZ" dirty="0"/>
              <a:t>a nejasnost hranic </a:t>
            </a:r>
          </a:p>
          <a:p>
            <a:r>
              <a:rPr lang="cs-CZ" b="1" dirty="0"/>
              <a:t>vnitřní podstruktura</a:t>
            </a:r>
            <a:r>
              <a:rPr lang="cs-CZ" dirty="0"/>
              <a:t> - člověk </a:t>
            </a:r>
            <a:r>
              <a:rPr lang="cs-CZ" dirty="0" smtClean="0"/>
              <a:t>jako součást davu, bezprostřední interakce s ostatními lidmi</a:t>
            </a:r>
            <a:endParaRPr lang="cs-CZ" dirty="0"/>
          </a:p>
          <a:p>
            <a:r>
              <a:rPr lang="cs-CZ" b="1" dirty="0" smtClean="0"/>
              <a:t>Polarizace</a:t>
            </a:r>
            <a:r>
              <a:rPr lang="cs-CZ" dirty="0" smtClean="0"/>
              <a:t> – dav je dynamickým objektem; </a:t>
            </a:r>
            <a:r>
              <a:rPr lang="cs-CZ" b="1" dirty="0" smtClean="0"/>
              <a:t>index </a:t>
            </a:r>
            <a:r>
              <a:rPr lang="cs-CZ" b="1" dirty="0"/>
              <a:t>polarizace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počet osob zaměřených na jeden objekt, děleno sumou všech zúčastněných </a:t>
            </a:r>
          </a:p>
          <a:p>
            <a:r>
              <a:rPr lang="cs-CZ" b="1" dirty="0"/>
              <a:t>pohyb</a:t>
            </a:r>
            <a:r>
              <a:rPr lang="cs-CZ" dirty="0"/>
              <a:t> - většinou pomalý, </a:t>
            </a:r>
            <a:r>
              <a:rPr lang="cs-CZ" dirty="0" smtClean="0"/>
              <a:t>v různých částech davu jiná rychlost, ve </a:t>
            </a:r>
            <a:r>
              <a:rPr lang="cs-CZ" dirty="0" smtClean="0">
                <a:hlinkClick r:id="rId4"/>
              </a:rPr>
              <a:t>vlnách</a:t>
            </a:r>
            <a:r>
              <a:rPr lang="cs-CZ" dirty="0" smtClean="0"/>
              <a:t>, roste </a:t>
            </a:r>
            <a:r>
              <a:rPr lang="cs-CZ" dirty="0"/>
              <a:t>s klesající </a:t>
            </a:r>
            <a:r>
              <a:rPr lang="cs-CZ" dirty="0">
                <a:hlinkClick r:id="rId5"/>
              </a:rPr>
              <a:t>hustotou</a:t>
            </a:r>
            <a:r>
              <a:rPr lang="cs-CZ" dirty="0"/>
              <a:t> </a:t>
            </a:r>
            <a:r>
              <a:rPr lang="cs-CZ" dirty="0" smtClean="0"/>
              <a:t>davu</a:t>
            </a:r>
            <a:endParaRPr lang="cs-CZ" dirty="0"/>
          </a:p>
          <a:p>
            <a:r>
              <a:rPr lang="cs-CZ" b="1" dirty="0"/>
              <a:t>šíření informací a percepce davu</a:t>
            </a:r>
            <a:r>
              <a:rPr lang="cs-CZ" dirty="0"/>
              <a:t> </a:t>
            </a:r>
            <a:r>
              <a:rPr lang="cs-CZ" dirty="0" smtClean="0"/>
              <a:t>– vnímání davu sebou samým, </a:t>
            </a:r>
            <a:r>
              <a:rPr lang="cs-CZ" dirty="0"/>
              <a:t>může </a:t>
            </a:r>
            <a:r>
              <a:rPr lang="cs-CZ" dirty="0" smtClean="0"/>
              <a:t>to ovlivnit </a:t>
            </a:r>
            <a:r>
              <a:rPr lang="cs-CZ" dirty="0"/>
              <a:t>jeho </a:t>
            </a:r>
            <a:r>
              <a:rPr lang="cs-CZ" dirty="0" smtClean="0"/>
              <a:t>jednání</a:t>
            </a:r>
            <a:endParaRPr lang="cs-CZ" dirty="0"/>
          </a:p>
          <a:p>
            <a:r>
              <a:rPr lang="cs-CZ" b="1" dirty="0"/>
              <a:t>ekologie davu</a:t>
            </a:r>
            <a:r>
              <a:rPr lang="cs-CZ" dirty="0"/>
              <a:t> - </a:t>
            </a:r>
            <a:r>
              <a:rPr lang="cs-CZ" dirty="0" smtClean="0"/>
              <a:t>fungování </a:t>
            </a:r>
            <a:r>
              <a:rPr lang="cs-CZ" dirty="0"/>
              <a:t>davu </a:t>
            </a:r>
            <a:r>
              <a:rPr lang="cs-CZ" dirty="0" smtClean="0"/>
              <a:t>je závislé na </a:t>
            </a:r>
            <a:r>
              <a:rPr lang="cs-CZ" dirty="0"/>
              <a:t>jeho prostředí </a:t>
            </a:r>
            <a:r>
              <a:rPr lang="cs-CZ" dirty="0" smtClean="0"/>
              <a:t>(přehuštění v některých částech)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076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popudlivost</a:t>
            </a:r>
            <a:r>
              <a:rPr lang="cs-CZ" b="1" dirty="0"/>
              <a:t>, proměnlivost a dráždivost, duševní</a:t>
            </a:r>
            <a:r>
              <a:rPr lang="cs-CZ" dirty="0"/>
              <a:t> </a:t>
            </a:r>
            <a:r>
              <a:rPr lang="cs-CZ" b="1" dirty="0"/>
              <a:t>nákaza</a:t>
            </a:r>
            <a:r>
              <a:rPr lang="cs-CZ" dirty="0"/>
              <a:t> - </a:t>
            </a:r>
            <a:r>
              <a:rPr lang="cs-CZ" dirty="0" smtClean="0"/>
              <a:t>jedinec často </a:t>
            </a:r>
            <a:r>
              <a:rPr lang="cs-CZ" dirty="0"/>
              <a:t>obětuje svůj zájem zájmu </a:t>
            </a:r>
            <a:r>
              <a:rPr lang="cs-CZ" dirty="0" smtClean="0"/>
              <a:t>kolektivnímu; emoce jsou </a:t>
            </a:r>
            <a:r>
              <a:rPr lang="cs-CZ" dirty="0"/>
              <a:t>jednoduché a </a:t>
            </a:r>
            <a:r>
              <a:rPr lang="cs-CZ" dirty="0" smtClean="0"/>
              <a:t>přehnané. Emoce se sugestivně a rychle šíří, pomocí obecného souhlasu davu se zesiluje. Vyvolávají chování, které je nepředstavitelné </a:t>
            </a:r>
            <a:r>
              <a:rPr lang="cs-CZ" dirty="0"/>
              <a:t>u osamoceného </a:t>
            </a:r>
            <a:r>
              <a:rPr lang="cs-CZ" dirty="0" smtClean="0"/>
              <a:t>jedince, velikost davu zvyšuje intenzitu emocí, pocitu moci, beztrestnosti, studu…</a:t>
            </a:r>
            <a:endParaRPr lang="cs-CZ" dirty="0"/>
          </a:p>
          <a:p>
            <a:r>
              <a:rPr lang="cs-CZ" b="1" dirty="0"/>
              <a:t>davová logika</a:t>
            </a:r>
            <a:r>
              <a:rPr lang="cs-CZ" dirty="0"/>
              <a:t> </a:t>
            </a:r>
            <a:r>
              <a:rPr lang="cs-CZ" dirty="0" smtClean="0"/>
              <a:t>– asociování vzájemně nesouvisejících a nepodobných  věcí, zobecňování </a:t>
            </a:r>
            <a:r>
              <a:rPr lang="cs-CZ" dirty="0"/>
              <a:t>výjimečných </a:t>
            </a:r>
            <a:r>
              <a:rPr lang="cs-CZ" dirty="0" smtClean="0"/>
              <a:t>případů</a:t>
            </a:r>
            <a:endParaRPr lang="cs-CZ" dirty="0"/>
          </a:p>
          <a:p>
            <a:r>
              <a:rPr lang="cs-CZ" b="1" dirty="0"/>
              <a:t>sugestibilita</a:t>
            </a:r>
            <a:r>
              <a:rPr lang="cs-CZ" dirty="0"/>
              <a:t> - nekritické přijímání </a:t>
            </a:r>
            <a:r>
              <a:rPr lang="cs-CZ" dirty="0" smtClean="0"/>
              <a:t>názorů, emocí </a:t>
            </a:r>
            <a:r>
              <a:rPr lang="cs-CZ" dirty="0"/>
              <a:t>a </a:t>
            </a:r>
            <a:r>
              <a:rPr lang="cs-CZ" dirty="0" smtClean="0"/>
              <a:t>výzev. Jedinec </a:t>
            </a:r>
            <a:r>
              <a:rPr lang="cs-CZ" dirty="0"/>
              <a:t>podléhá nevědomé </a:t>
            </a:r>
            <a:r>
              <a:rPr lang="cs-CZ" dirty="0" smtClean="0"/>
              <a:t>činnosti, neovládá se, nedokáže posuzovat idey a činy. Automatické jednání (jde s davem).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276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rizik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zhodnocení terénu-místa opatření </a:t>
            </a:r>
          </a:p>
          <a:p>
            <a:r>
              <a:rPr lang="cs-CZ" dirty="0"/>
              <a:t>počty účastníků, sociální </a:t>
            </a:r>
            <a:r>
              <a:rPr lang="cs-CZ" dirty="0" smtClean="0"/>
              <a:t>struktura </a:t>
            </a:r>
            <a:r>
              <a:rPr lang="cs-CZ" dirty="0"/>
              <a:t>a cíle účastníků </a:t>
            </a:r>
          </a:p>
          <a:p>
            <a:r>
              <a:rPr lang="cs-CZ" dirty="0"/>
              <a:t>mapové plány </a:t>
            </a:r>
          </a:p>
          <a:p>
            <a:r>
              <a:rPr lang="cs-CZ" dirty="0"/>
              <a:t>koncepce taktických postupů 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618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rizik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Modelování (matematické předpovědní modely)</a:t>
            </a:r>
          </a:p>
          <a:p>
            <a:r>
              <a:rPr lang="cs-CZ" dirty="0" smtClean="0"/>
              <a:t>Empirická analýza</a:t>
            </a:r>
          </a:p>
          <a:p>
            <a:pPr lvl="1"/>
            <a:r>
              <a:rPr lang="cs-CZ" dirty="0" smtClean="0"/>
              <a:t>Historie davu (úmyslný a hybridní)</a:t>
            </a:r>
          </a:p>
          <a:p>
            <a:pPr lvl="1"/>
            <a:r>
              <a:rPr lang="cs-CZ" dirty="0" smtClean="0"/>
              <a:t>Trasy příjezdu jednotlivců do davu</a:t>
            </a:r>
          </a:p>
          <a:p>
            <a:pPr lvl="1"/>
            <a:r>
              <a:rPr lang="cs-CZ" dirty="0" smtClean="0"/>
              <a:t>Analýza tras davu</a:t>
            </a:r>
          </a:p>
          <a:p>
            <a:pPr lvl="1"/>
            <a:r>
              <a:rPr lang="cs-CZ" dirty="0" smtClean="0"/>
              <a:t>Složení davu (iniciátor, jádro, … analýza sociálních sítí)</a:t>
            </a:r>
          </a:p>
          <a:p>
            <a:pPr lvl="1"/>
            <a:r>
              <a:rPr lang="cs-CZ" dirty="0" smtClean="0"/>
              <a:t>Sociální </a:t>
            </a:r>
            <a:r>
              <a:rPr lang="cs-CZ" dirty="0" err="1" smtClean="0"/>
              <a:t>klíma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3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</a:t>
            </a:r>
            <a:r>
              <a:rPr lang="cs-CZ" dirty="0" smtClean="0">
                <a:hlinkClick r:id="rId2"/>
              </a:rPr>
              <a:t>kontroly</a:t>
            </a:r>
            <a:r>
              <a:rPr lang="cs-CZ" dirty="0" smtClean="0"/>
              <a:t> davu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dostatečně </a:t>
            </a:r>
            <a:r>
              <a:rPr lang="cs-CZ" dirty="0" smtClean="0"/>
              <a:t>početná a dobře </a:t>
            </a:r>
            <a:r>
              <a:rPr lang="cs-CZ" dirty="0"/>
              <a:t>organizovaná</a:t>
            </a:r>
            <a:r>
              <a:rPr lang="cs-CZ" dirty="0" smtClean="0"/>
              <a:t> </a:t>
            </a:r>
            <a:r>
              <a:rPr lang="cs-CZ" dirty="0"/>
              <a:t>pořádková jednotka </a:t>
            </a:r>
            <a:endParaRPr lang="cs-CZ" dirty="0" smtClean="0"/>
          </a:p>
          <a:p>
            <a:r>
              <a:rPr lang="cs-CZ" dirty="0" smtClean="0"/>
              <a:t>využití donucovacích prostředků s odstrašujícím účinkem (kůň, pes, …) </a:t>
            </a:r>
            <a:endParaRPr lang="cs-CZ" dirty="0"/>
          </a:p>
          <a:p>
            <a:r>
              <a:rPr lang="cs-CZ" dirty="0"/>
              <a:t>rozdělení davu do menších skupin </a:t>
            </a:r>
            <a:endParaRPr lang="cs-CZ" dirty="0" smtClean="0"/>
          </a:p>
          <a:p>
            <a:r>
              <a:rPr lang="cs-CZ" dirty="0" smtClean="0"/>
              <a:t>asymetrická taktika</a:t>
            </a:r>
            <a:endParaRPr lang="cs-CZ" dirty="0"/>
          </a:p>
          <a:p>
            <a:r>
              <a:rPr lang="cs-CZ" dirty="0" smtClean="0"/>
              <a:t>likvidace </a:t>
            </a:r>
            <a:r>
              <a:rPr lang="cs-CZ" dirty="0"/>
              <a:t>davového chování </a:t>
            </a:r>
            <a:r>
              <a:rPr lang="cs-CZ" dirty="0" smtClean="0"/>
              <a:t>na začátku – eliminace vůdců</a:t>
            </a:r>
            <a:endParaRPr lang="cs-CZ" dirty="0"/>
          </a:p>
          <a:p>
            <a:r>
              <a:rPr lang="cs-CZ" dirty="0"/>
              <a:t>monitorování </a:t>
            </a:r>
            <a:r>
              <a:rPr lang="cs-CZ" dirty="0" smtClean="0"/>
              <a:t>davu, osoby přicházejí </a:t>
            </a:r>
            <a:r>
              <a:rPr lang="cs-CZ" dirty="0"/>
              <a:t>o </a:t>
            </a:r>
            <a:r>
              <a:rPr lang="cs-CZ" dirty="0" smtClean="0"/>
              <a:t>anonymitu</a:t>
            </a:r>
            <a:endParaRPr lang="cs-CZ" dirty="0"/>
          </a:p>
          <a:p>
            <a:r>
              <a:rPr lang="cs-CZ" dirty="0"/>
              <a:t>odstranění ohniska </a:t>
            </a:r>
            <a:r>
              <a:rPr lang="cs-CZ" dirty="0" smtClean="0"/>
              <a:t>homogenizace </a:t>
            </a:r>
            <a:endParaRPr lang="cs-CZ" dirty="0"/>
          </a:p>
          <a:p>
            <a:r>
              <a:rPr lang="cs-CZ" dirty="0"/>
              <a:t>narušení davu silnými emocionálními projevy </a:t>
            </a:r>
            <a:r>
              <a:rPr lang="cs-CZ" dirty="0" smtClean="0"/>
              <a:t>- </a:t>
            </a:r>
            <a:r>
              <a:rPr lang="cs-CZ" dirty="0"/>
              <a:t>vodní děla, zvukové </a:t>
            </a:r>
            <a:r>
              <a:rPr lang="cs-CZ" dirty="0" smtClean="0"/>
              <a:t>efekty, slzotvorný prostředek</a:t>
            </a:r>
            <a:endParaRPr lang="cs-CZ" dirty="0"/>
          </a:p>
          <a:p>
            <a:r>
              <a:rPr lang="cs-CZ" dirty="0" smtClean="0"/>
              <a:t>!!!pořádková jednotka jako dav!!!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236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Zm</a:t>
            </a:r>
            <a:r>
              <a:rPr lang="cs-CZ" dirty="0" err="1" smtClean="0"/>
              <a:t>ěna</a:t>
            </a:r>
            <a:r>
              <a:rPr lang="cs-CZ" dirty="0" smtClean="0"/>
              <a:t> (zátěž) a reakce na změnu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Změna a systém – trvalý, dynamický a asymetrický vývoj a změna kontextů, kvality zdrojů a potenciálů – sil, v procesu vzniku, přípravy a bytí – výkonu (funkce, profese, úkolu, mise…).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Praxe a výsledky výzkumů ukazují jak užitečné tak negativní vlivy zátěže a stresu na efektivnost výkonu činností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Vyšší riziko u osob permanentně vystavených změně (mise; armáda)</a:t>
            </a:r>
          </a:p>
          <a:p>
            <a:endParaRPr lang="cs-CZ" dirty="0"/>
          </a:p>
          <a:p>
            <a:r>
              <a:rPr lang="cs-CZ" dirty="0" smtClean="0"/>
              <a:t>Změnou</a:t>
            </a:r>
            <a:r>
              <a:rPr lang="cs-CZ" dirty="0"/>
              <a:t>, zátěží a stresem vyvolané poklesy činnosti se nejpravděpodobněji vynoří tehdy, kdy je lze nejméně tolerovat, např. v krizových situacích. </a:t>
            </a:r>
          </a:p>
        </p:txBody>
      </p:sp>
    </p:spTree>
    <p:extLst>
      <p:ext uri="{BB962C8B-B14F-4D97-AF65-F5344CB8AC3E}">
        <p14:creationId xmlns:p14="http://schemas.microsoft.com/office/powerpoint/2010/main" val="391442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Vlivy na vznik 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Zlaté pravidlo: Co nechceš, aby ti jiní činili, nečiň ty jim; </a:t>
            </a:r>
            <a:r>
              <a:rPr lang="pl-PL" dirty="0" smtClean="0"/>
              <a:t>Jak chcete, aby lidé jednali s vámi, tak jednejte vy s nimi</a:t>
            </a:r>
            <a:endParaRPr lang="cs-CZ" dirty="0" smtClean="0"/>
          </a:p>
          <a:p>
            <a:r>
              <a:rPr lang="cs-CZ" dirty="0" smtClean="0"/>
              <a:t>Norman Triplet; Sociální facilitace: rychlost cyklisty o 20% větší, pokud měl možnost sledovat údaje ostatních</a:t>
            </a:r>
          </a:p>
          <a:p>
            <a:r>
              <a:rPr lang="cs-CZ" dirty="0" smtClean="0"/>
              <a:t>Max </a:t>
            </a:r>
            <a:r>
              <a:rPr lang="cs-CZ" dirty="0" err="1" smtClean="0"/>
              <a:t>Ringelman</a:t>
            </a:r>
            <a:r>
              <a:rPr lang="cs-CZ" dirty="0" smtClean="0"/>
              <a:t>; </a:t>
            </a:r>
            <a:r>
              <a:rPr lang="cs-CZ" dirty="0" err="1" smtClean="0"/>
              <a:t>Ringelmanův</a:t>
            </a:r>
            <a:r>
              <a:rPr lang="cs-CZ" dirty="0" smtClean="0"/>
              <a:t> jev: sociální zahálka (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loafing</a:t>
            </a:r>
            <a:r>
              <a:rPr lang="cs-CZ" dirty="0" smtClean="0"/>
              <a:t>): s rostoucím počtem osob výkon při tažení lana klesá</a:t>
            </a:r>
          </a:p>
          <a:p>
            <a:r>
              <a:rPr lang="cs-CZ" dirty="0" smtClean="0"/>
              <a:t>Theodor </a:t>
            </a:r>
            <a:r>
              <a:rPr lang="cs-CZ" dirty="0" err="1" smtClean="0"/>
              <a:t>Schjelderup-Ebbe</a:t>
            </a:r>
            <a:r>
              <a:rPr lang="cs-CZ" dirty="0" smtClean="0"/>
              <a:t>; </a:t>
            </a:r>
            <a:r>
              <a:rPr lang="cs-CZ" dirty="0" err="1" smtClean="0"/>
              <a:t>Klovací</a:t>
            </a:r>
            <a:r>
              <a:rPr lang="cs-CZ" dirty="0" smtClean="0"/>
              <a:t> řád: mladý živočich potkává silnější a naučí se jim ustoupit (vzniká uspořádání)</a:t>
            </a:r>
          </a:p>
          <a:p>
            <a:r>
              <a:rPr lang="cs-CZ" dirty="0" err="1" smtClean="0"/>
              <a:t>Jacob</a:t>
            </a:r>
            <a:r>
              <a:rPr lang="cs-CZ" dirty="0" smtClean="0"/>
              <a:t> </a:t>
            </a:r>
            <a:r>
              <a:rPr lang="cs-CZ" dirty="0" err="1" smtClean="0"/>
              <a:t>Levi</a:t>
            </a:r>
            <a:r>
              <a:rPr lang="cs-CZ" dirty="0" smtClean="0"/>
              <a:t> </a:t>
            </a:r>
            <a:r>
              <a:rPr lang="cs-CZ" dirty="0" err="1" smtClean="0"/>
              <a:t>Moreno</a:t>
            </a:r>
            <a:r>
              <a:rPr lang="cs-CZ" dirty="0" smtClean="0"/>
              <a:t>; Psychodrama, </a:t>
            </a:r>
            <a:r>
              <a:rPr lang="cs-CZ" dirty="0" err="1" smtClean="0"/>
              <a:t>sociometrie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Elton</a:t>
            </a:r>
            <a:r>
              <a:rPr lang="cs-CZ" dirty="0" smtClean="0"/>
              <a:t> </a:t>
            </a:r>
            <a:r>
              <a:rPr lang="cs-CZ" dirty="0" err="1" smtClean="0"/>
              <a:t>Mayo</a:t>
            </a:r>
            <a:r>
              <a:rPr lang="cs-CZ" dirty="0" smtClean="0"/>
              <a:t>; </a:t>
            </a:r>
            <a:r>
              <a:rPr lang="cs-CZ" dirty="0" err="1" smtClean="0"/>
              <a:t>Hawthornský</a:t>
            </a:r>
            <a:r>
              <a:rPr lang="cs-CZ" dirty="0" smtClean="0"/>
              <a:t> experiment </a:t>
            </a:r>
          </a:p>
          <a:p>
            <a:r>
              <a:rPr lang="cs-CZ" dirty="0" smtClean="0"/>
              <a:t>Kurt </a:t>
            </a:r>
            <a:r>
              <a:rPr lang="cs-CZ" dirty="0" err="1" smtClean="0"/>
              <a:t>Lewin</a:t>
            </a:r>
            <a:r>
              <a:rPr lang="cs-CZ" dirty="0" smtClean="0"/>
              <a:t>; Skupinová dynamika, Styly řízení sociálních skupin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35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Zátěžové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Situace výkonnostně náročné</a:t>
            </a:r>
          </a:p>
          <a:p>
            <a:r>
              <a:rPr lang="cs-CZ" dirty="0" smtClean="0"/>
              <a:t>Problémové situace (nové, vyžadující řešení)</a:t>
            </a:r>
          </a:p>
          <a:p>
            <a:r>
              <a:rPr lang="cs-CZ" dirty="0" smtClean="0"/>
              <a:t>Frustrace – překážka mezi člověkem a cílem, kterého chce dosáhnout</a:t>
            </a:r>
          </a:p>
          <a:p>
            <a:r>
              <a:rPr lang="cs-CZ" dirty="0" smtClean="0"/>
              <a:t>Deprivace</a:t>
            </a:r>
          </a:p>
          <a:p>
            <a:r>
              <a:rPr lang="cs-CZ" dirty="0" err="1" smtClean="0"/>
              <a:t>Stresogenní</a:t>
            </a:r>
            <a:r>
              <a:rPr lang="cs-CZ" dirty="0" smtClean="0"/>
              <a:t> situace – situace s náhlou změnou</a:t>
            </a:r>
          </a:p>
          <a:p>
            <a:r>
              <a:rPr lang="cs-CZ" dirty="0" smtClean="0"/>
              <a:t>Konfliktní situace</a:t>
            </a:r>
          </a:p>
          <a:p>
            <a:endParaRPr lang="cs-CZ" dirty="0"/>
          </a:p>
          <a:p>
            <a:r>
              <a:rPr lang="cs-CZ" dirty="0" smtClean="0"/>
              <a:t>Stupeň zátěže je podmíněn způsobem zpracování situace jednotlivcem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138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Frustrace a frustrační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Překážka mezi cílem a člověkem:</a:t>
            </a:r>
          </a:p>
          <a:p>
            <a:r>
              <a:rPr lang="cs-CZ" dirty="0" smtClean="0"/>
              <a:t>Externí:</a:t>
            </a:r>
          </a:p>
          <a:p>
            <a:pPr lvl="1"/>
            <a:r>
              <a:rPr lang="cs-CZ" dirty="0" smtClean="0"/>
              <a:t>Pasivní – např. zavřená hospoda</a:t>
            </a:r>
          </a:p>
          <a:p>
            <a:pPr lvl="1"/>
            <a:r>
              <a:rPr lang="cs-CZ" dirty="0" smtClean="0"/>
              <a:t>Aktivní – např. ochranka u vstupu do klubu</a:t>
            </a:r>
          </a:p>
          <a:p>
            <a:r>
              <a:rPr lang="cs-CZ" dirty="0" smtClean="0"/>
              <a:t>Interní</a:t>
            </a:r>
          </a:p>
          <a:p>
            <a:pPr lvl="1"/>
            <a:r>
              <a:rPr lang="cs-CZ" dirty="0" smtClean="0"/>
              <a:t>Pasivní – nedostatek schopností, dovedností, kompetencí k dosažení cíle</a:t>
            </a:r>
          </a:p>
          <a:p>
            <a:pPr lvl="1"/>
            <a:r>
              <a:rPr lang="cs-CZ" dirty="0" smtClean="0"/>
              <a:t>Aktivní – vnitřní rozpor; pro a proti; …</a:t>
            </a:r>
          </a:p>
          <a:p>
            <a:pPr lvl="1"/>
            <a:endParaRPr lang="cs-CZ" dirty="0"/>
          </a:p>
          <a:p>
            <a:r>
              <a:rPr lang="cs-CZ" dirty="0" smtClean="0"/>
              <a:t>Pasivní rezistence (zdánlivé smíření)</a:t>
            </a:r>
          </a:p>
          <a:p>
            <a:r>
              <a:rPr lang="cs-CZ" dirty="0" smtClean="0"/>
              <a:t>Překonání překážky</a:t>
            </a:r>
          </a:p>
          <a:p>
            <a:r>
              <a:rPr lang="cs-CZ" dirty="0" smtClean="0"/>
              <a:t>Obcházení překážky</a:t>
            </a:r>
          </a:p>
          <a:p>
            <a:r>
              <a:rPr lang="cs-CZ" dirty="0" smtClean="0"/>
              <a:t>Volba náhradního cíle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8808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578" y="500062"/>
            <a:ext cx="10515600" cy="1325563"/>
          </a:xfrm>
        </p:spPr>
        <p:txBody>
          <a:bodyPr/>
          <a:lstStyle/>
          <a:p>
            <a:r>
              <a:rPr lang="cs-CZ" dirty="0" smtClean="0"/>
              <a:t>Deprivace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Psychick</a:t>
            </a:r>
            <a:r>
              <a:rPr lang="cs-CZ" dirty="0" smtClean="0"/>
              <a:t> stav, vzniká v situaci dlouhodobého neuspokojování potřeb</a:t>
            </a:r>
          </a:p>
          <a:p>
            <a:endParaRPr lang="cs-CZ" dirty="0"/>
          </a:p>
          <a:p>
            <a:r>
              <a:rPr lang="cs-CZ" dirty="0" smtClean="0"/>
              <a:t>Deprivační situace:</a:t>
            </a:r>
          </a:p>
          <a:p>
            <a:pPr lvl="1"/>
            <a:r>
              <a:rPr lang="cs-CZ" dirty="0" smtClean="0"/>
              <a:t>Senzorická deprivace – v prostředí bez podnětů (typické u hendikepovaných osob), v monotónním prostředí, jednotvárná opakující se pracovní činnost</a:t>
            </a:r>
          </a:p>
          <a:p>
            <a:pPr lvl="1"/>
            <a:r>
              <a:rPr lang="cs-CZ" dirty="0" smtClean="0"/>
              <a:t>Psychická/citová deprivace – např. vlivem izolace od společnosti, dlouhodobým pobytem v společnosti, která nemůže </a:t>
            </a:r>
            <a:r>
              <a:rPr lang="cs-CZ" dirty="0" err="1" smtClean="0"/>
              <a:t>citovo</a:t>
            </a:r>
            <a:r>
              <a:rPr lang="cs-CZ" dirty="0" smtClean="0"/>
              <a:t> uspokojovat (formální společnost)</a:t>
            </a:r>
          </a:p>
          <a:p>
            <a:pPr lvl="1"/>
            <a:endParaRPr lang="cs-CZ" dirty="0"/>
          </a:p>
          <a:p>
            <a:r>
              <a:rPr lang="cs-CZ" dirty="0" err="1" smtClean="0"/>
              <a:t>Subdeprivace</a:t>
            </a:r>
            <a:r>
              <a:rPr lang="cs-CZ" dirty="0"/>
              <a:t> </a:t>
            </a:r>
            <a:r>
              <a:rPr lang="cs-CZ" dirty="0" smtClean="0"/>
              <a:t>– stav vzniká působením méně výrazných deprivačních situací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4732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Výsledek interakce situace působící na člověka a schopnosti člověka tomuto působení odolat tlaku</a:t>
            </a:r>
          </a:p>
          <a:p>
            <a:r>
              <a:rPr lang="cs-CZ" dirty="0" smtClean="0"/>
              <a:t> změna v organismu, ve stavu ohrožení může vyvolávat napětí, rozvrátit vnitřní prostředí, narušit formy chování, oslabit fyzickou a psychickou výkonnost</a:t>
            </a:r>
          </a:p>
          <a:p>
            <a:r>
              <a:rPr lang="cs-CZ" dirty="0" smtClean="0"/>
              <a:t>Vnitřní stav člověka, který je ohrožen, nebo ohrožení očekává a domnívá se, že jeho obrana proti vnějším vlivům není dostatečná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5490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Intenzita stresu</a:t>
            </a:r>
          </a:p>
          <a:p>
            <a:pPr lvl="1"/>
            <a:r>
              <a:rPr lang="cs-CZ" dirty="0" err="1" smtClean="0"/>
              <a:t>Hyperstres</a:t>
            </a:r>
            <a:r>
              <a:rPr lang="cs-CZ" dirty="0" smtClean="0"/>
              <a:t> – překračuje adaptabilitu, neschopnost vyrovnat se se zátěží</a:t>
            </a:r>
          </a:p>
          <a:p>
            <a:pPr lvl="1"/>
            <a:r>
              <a:rPr lang="cs-CZ" dirty="0" err="1" smtClean="0"/>
              <a:t>Hypostres</a:t>
            </a:r>
            <a:r>
              <a:rPr lang="cs-CZ" dirty="0" smtClean="0"/>
              <a:t> – adaptabilita je zachována, u dlouhodobého působení hrozí </a:t>
            </a:r>
            <a:r>
              <a:rPr lang="cs-CZ" dirty="0" err="1" smtClean="0"/>
              <a:t>hyperstres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Kvalita stresové situace</a:t>
            </a:r>
          </a:p>
          <a:p>
            <a:pPr lvl="1"/>
            <a:r>
              <a:rPr lang="cs-CZ" dirty="0" err="1" smtClean="0"/>
              <a:t>Distres</a:t>
            </a:r>
            <a:r>
              <a:rPr lang="cs-CZ" dirty="0" smtClean="0"/>
              <a:t> – negativní, nepříznivá situace</a:t>
            </a:r>
          </a:p>
          <a:p>
            <a:pPr lvl="1"/>
            <a:r>
              <a:rPr lang="cs-CZ" dirty="0" err="1" smtClean="0"/>
              <a:t>Eustres</a:t>
            </a:r>
            <a:r>
              <a:rPr lang="cs-CZ" dirty="0" smtClean="0"/>
              <a:t> – pozitivní, ale náročná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01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Obecný adaptační syndrom:</a:t>
            </a:r>
          </a:p>
          <a:p>
            <a:pPr lvl="1"/>
            <a:r>
              <a:rPr lang="cs-CZ" dirty="0" smtClean="0"/>
              <a:t>Fáze alarmu – organizmus je ve stavu zvýšené pohotovosti</a:t>
            </a:r>
          </a:p>
          <a:p>
            <a:pPr lvl="1"/>
            <a:r>
              <a:rPr lang="cs-CZ" dirty="0" smtClean="0"/>
              <a:t>Fáze rezistence – fyziologické funkce se vrací (zdánlivě) do normálu, vyčerpává se však mnoho energie</a:t>
            </a:r>
          </a:p>
          <a:p>
            <a:pPr lvl="1"/>
            <a:r>
              <a:rPr lang="cs-CZ" dirty="0" smtClean="0"/>
              <a:t>Fáze vyčerpání (</a:t>
            </a:r>
            <a:r>
              <a:rPr lang="cs-CZ" dirty="0" err="1" smtClean="0"/>
              <a:t>exhaustace</a:t>
            </a:r>
            <a:r>
              <a:rPr lang="cs-CZ" dirty="0" smtClean="0"/>
              <a:t>) – vyčerpání organismu, zhroucení vnitřních systémů</a:t>
            </a:r>
          </a:p>
          <a:p>
            <a:pPr lvl="1"/>
            <a:endParaRPr lang="cs-CZ" dirty="0"/>
          </a:p>
          <a:p>
            <a:r>
              <a:rPr lang="cs-CZ" dirty="0" smtClean="0"/>
              <a:t>Stresové situace</a:t>
            </a:r>
          </a:p>
          <a:p>
            <a:pPr lvl="1"/>
            <a:r>
              <a:rPr lang="cs-CZ" dirty="0" smtClean="0"/>
              <a:t>Časový stres</a:t>
            </a:r>
          </a:p>
          <a:p>
            <a:pPr lvl="1"/>
            <a:r>
              <a:rPr lang="cs-CZ" dirty="0" smtClean="0"/>
              <a:t>Nadměrné množství úkolů</a:t>
            </a:r>
          </a:p>
          <a:p>
            <a:pPr lvl="1"/>
            <a:r>
              <a:rPr lang="cs-CZ" dirty="0" smtClean="0"/>
              <a:t>Nepřiměřená náročnost úkolu</a:t>
            </a:r>
          </a:p>
          <a:p>
            <a:pPr lvl="1"/>
            <a:r>
              <a:rPr lang="cs-CZ" dirty="0" smtClean="0"/>
              <a:t>Chaotická organizace práce</a:t>
            </a:r>
          </a:p>
          <a:p>
            <a:pPr lvl="1"/>
            <a:r>
              <a:rPr lang="cs-CZ" dirty="0" smtClean="0"/>
              <a:t>Nesmyslná, nudná činnost</a:t>
            </a:r>
          </a:p>
          <a:p>
            <a:pPr lvl="1"/>
            <a:r>
              <a:rPr lang="cs-CZ" dirty="0" smtClean="0"/>
              <a:t>Emocionální stres, narušení mezilidských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650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protichůdných názorů, postojů, přání, motivů…</a:t>
            </a:r>
          </a:p>
          <a:p>
            <a:endParaRPr lang="cs-CZ" dirty="0"/>
          </a:p>
          <a:p>
            <a:r>
              <a:rPr lang="cs-CZ" dirty="0" smtClean="0"/>
              <a:t>Intrapsychický konflikt</a:t>
            </a:r>
          </a:p>
          <a:p>
            <a:pPr lvl="1"/>
            <a:r>
              <a:rPr lang="cs-CZ" dirty="0" smtClean="0"/>
              <a:t>Dva (nebo víc) pozitivní motivy: </a:t>
            </a:r>
            <a:r>
              <a:rPr lang="cs-CZ" dirty="0" err="1" smtClean="0"/>
              <a:t>přiblížení-přiblížení</a:t>
            </a:r>
            <a:endParaRPr lang="cs-CZ" dirty="0" smtClean="0"/>
          </a:p>
          <a:p>
            <a:pPr lvl="1"/>
            <a:r>
              <a:rPr lang="cs-CZ" dirty="0"/>
              <a:t>Dva (nebo víc) </a:t>
            </a:r>
            <a:r>
              <a:rPr lang="cs-CZ" dirty="0" smtClean="0"/>
              <a:t>negativní motivy: </a:t>
            </a:r>
            <a:r>
              <a:rPr lang="cs-CZ" dirty="0" err="1" smtClean="0"/>
              <a:t>vyhnutí-vyhnutí</a:t>
            </a:r>
            <a:endParaRPr lang="cs-CZ" dirty="0" smtClean="0"/>
          </a:p>
          <a:p>
            <a:pPr lvl="1"/>
            <a:r>
              <a:rPr lang="cs-CZ" dirty="0" smtClean="0"/>
              <a:t>Jeden motiv, současně pozitivní i negativní: </a:t>
            </a:r>
            <a:r>
              <a:rPr lang="cs-CZ" dirty="0" err="1" smtClean="0"/>
              <a:t>přiblížení-vyhnutí</a:t>
            </a:r>
            <a:endParaRPr lang="cs-CZ" dirty="0" smtClean="0"/>
          </a:p>
          <a:p>
            <a:pPr lvl="1"/>
            <a:r>
              <a:rPr lang="cs-CZ" dirty="0"/>
              <a:t>Dva (nebo víc</a:t>
            </a:r>
            <a:r>
              <a:rPr lang="cs-CZ" dirty="0" smtClean="0"/>
              <a:t>) motivy, </a:t>
            </a:r>
            <a:r>
              <a:rPr lang="cs-CZ" dirty="0"/>
              <a:t>současně pozitivní i negativní: </a:t>
            </a:r>
            <a:r>
              <a:rPr lang="cs-CZ" dirty="0" smtClean="0"/>
              <a:t>dvounásobné </a:t>
            </a:r>
            <a:r>
              <a:rPr lang="cs-CZ" dirty="0" err="1" smtClean="0"/>
              <a:t>přiblížení-vyhnutí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3122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(vyřešeného) intrapsychického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vést k pozitivní změně </a:t>
            </a:r>
          </a:p>
          <a:p>
            <a:r>
              <a:rPr lang="cs-CZ" dirty="0" smtClean="0"/>
              <a:t>Aktivační, mobilizující účinky</a:t>
            </a:r>
          </a:p>
          <a:p>
            <a:r>
              <a:rPr lang="cs-CZ" dirty="0" smtClean="0"/>
              <a:t>Je prostředkem komunikace</a:t>
            </a:r>
          </a:p>
          <a:p>
            <a:r>
              <a:rPr lang="cs-CZ" dirty="0" smtClean="0"/>
              <a:t>Pomáhá projevu emocí</a:t>
            </a:r>
          </a:p>
          <a:p>
            <a:r>
              <a:rPr lang="cs-CZ" dirty="0" smtClean="0"/>
              <a:t>Může mít výchovný aspekt</a:t>
            </a:r>
          </a:p>
          <a:p>
            <a:r>
              <a:rPr lang="cs-CZ" dirty="0" smtClean="0"/>
              <a:t>Výsledkem může být lepší zdravější atmosféra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2950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zdroje (</a:t>
            </a:r>
            <a:r>
              <a:rPr lang="cs-CZ" dirty="0" err="1" smtClean="0"/>
              <a:t>konfliktogenní</a:t>
            </a:r>
            <a:r>
              <a:rPr lang="cs-CZ" dirty="0" smtClean="0"/>
              <a:t> osoby)</a:t>
            </a:r>
          </a:p>
          <a:p>
            <a:r>
              <a:rPr lang="cs-CZ" dirty="0" smtClean="0"/>
              <a:t>Strukturální zdroje – plynou ze struktury společenství, z uspořádání jednotlivých osob, neshody v organizaci (různé cíle osob), role (policista, kontrolor, revizor, …)</a:t>
            </a:r>
          </a:p>
          <a:p>
            <a:r>
              <a:rPr lang="cs-CZ" dirty="0" smtClean="0"/>
              <a:t>Komunikační zdroje – komunikátor, komunikant, komunikační kanál, komuniké, 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48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386" y="1395665"/>
            <a:ext cx="7981058" cy="523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emá jednotnou teorii, metodu, předmět zkoumání</a:t>
            </a:r>
          </a:p>
          <a:p>
            <a:endParaRPr lang="cs-CZ" dirty="0" smtClean="0"/>
          </a:p>
          <a:p>
            <a:r>
              <a:rPr lang="cs-CZ" dirty="0" smtClean="0"/>
              <a:t>Základní přístupy: </a:t>
            </a:r>
          </a:p>
          <a:p>
            <a:pPr lvl="1"/>
            <a:r>
              <a:rPr lang="cs-CZ" dirty="0" smtClean="0"/>
              <a:t>Psychoanalytický přístup </a:t>
            </a:r>
          </a:p>
          <a:p>
            <a:pPr lvl="1"/>
            <a:r>
              <a:rPr lang="cs-CZ" dirty="0" smtClean="0"/>
              <a:t>Behaviorální přístupy </a:t>
            </a:r>
          </a:p>
          <a:p>
            <a:pPr lvl="1"/>
            <a:r>
              <a:rPr lang="cs-CZ" dirty="0" smtClean="0"/>
              <a:t>Kognitivní přístup </a:t>
            </a:r>
          </a:p>
          <a:p>
            <a:pPr lvl="1"/>
            <a:r>
              <a:rPr lang="cs-CZ" dirty="0" smtClean="0"/>
              <a:t>Humanistický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7773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Pesimisticky:</a:t>
            </a:r>
          </a:p>
          <a:p>
            <a:pPr lvl="1"/>
            <a:r>
              <a:rPr lang="cs-CZ" dirty="0" smtClean="0"/>
              <a:t>1. příznaky konfliktu</a:t>
            </a:r>
          </a:p>
          <a:p>
            <a:pPr lvl="1"/>
            <a:r>
              <a:rPr lang="cs-CZ" dirty="0" smtClean="0"/>
              <a:t>2. neshoda, rozpor</a:t>
            </a:r>
          </a:p>
          <a:p>
            <a:pPr lvl="1"/>
            <a:r>
              <a:rPr lang="cs-CZ" dirty="0" smtClean="0"/>
              <a:t>3. polarizace</a:t>
            </a:r>
          </a:p>
          <a:p>
            <a:pPr lvl="1"/>
            <a:r>
              <a:rPr lang="cs-CZ" dirty="0" smtClean="0"/>
              <a:t>4. separace</a:t>
            </a:r>
          </a:p>
          <a:p>
            <a:pPr lvl="1"/>
            <a:r>
              <a:rPr lang="cs-CZ" dirty="0" smtClean="0"/>
              <a:t>5. destrukce</a:t>
            </a:r>
          </a:p>
          <a:p>
            <a:pPr lvl="1"/>
            <a:r>
              <a:rPr lang="cs-CZ" dirty="0" smtClean="0"/>
              <a:t>6. únava, vyčerpání</a:t>
            </a:r>
          </a:p>
          <a:p>
            <a:endParaRPr lang="cs-CZ" dirty="0" smtClean="0"/>
          </a:p>
          <a:p>
            <a:r>
              <a:rPr lang="cs-CZ" dirty="0" smtClean="0"/>
              <a:t>Optimisticky</a:t>
            </a:r>
            <a:endParaRPr lang="cs-CZ" dirty="0"/>
          </a:p>
          <a:p>
            <a:pPr lvl="1"/>
            <a:r>
              <a:rPr lang="cs-CZ" dirty="0" smtClean="0"/>
              <a:t>1. nesouhlas</a:t>
            </a:r>
          </a:p>
          <a:p>
            <a:pPr lvl="1"/>
            <a:r>
              <a:rPr lang="cs-CZ" dirty="0" smtClean="0"/>
              <a:t>2. konfrontace </a:t>
            </a:r>
          </a:p>
          <a:p>
            <a:pPr lvl="1"/>
            <a:r>
              <a:rPr lang="cs-CZ" dirty="0" smtClean="0"/>
              <a:t>3. eskalace</a:t>
            </a:r>
          </a:p>
          <a:p>
            <a:pPr lvl="1"/>
            <a:r>
              <a:rPr lang="cs-CZ" dirty="0" smtClean="0"/>
              <a:t>4. deeskalace</a:t>
            </a:r>
          </a:p>
          <a:p>
            <a:pPr lvl="1"/>
            <a:r>
              <a:rPr lang="cs-CZ" dirty="0" smtClean="0"/>
              <a:t>5.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308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Obě strany jsou strany konfliktu: negociace</a:t>
            </a:r>
          </a:p>
          <a:p>
            <a:r>
              <a:rPr lang="cs-CZ" dirty="0" smtClean="0"/>
              <a:t>Řešení prostřednictvím třetí osoby: facilitace a mediace</a:t>
            </a:r>
          </a:p>
          <a:p>
            <a:endParaRPr lang="cs-CZ" dirty="0"/>
          </a:p>
          <a:p>
            <a:r>
              <a:rPr lang="cs-CZ" dirty="0" smtClean="0"/>
              <a:t>Negociace: vyjednávání poziční (pozice=</a:t>
            </a:r>
            <a:r>
              <a:rPr lang="cs-CZ" dirty="0" err="1" smtClean="0"/>
              <a:t>max</a:t>
            </a:r>
            <a:r>
              <a:rPr lang="cs-CZ" dirty="0" smtClean="0"/>
              <a:t> zisk)-tvrdé (výhra-prohra)/měkké (výhra-ústup) řešení; vyjednávání principiální – hledání společného zájmu</a:t>
            </a:r>
          </a:p>
          <a:p>
            <a:endParaRPr lang="cs-CZ" dirty="0"/>
          </a:p>
          <a:p>
            <a:r>
              <a:rPr lang="cs-CZ" dirty="0" smtClean="0"/>
              <a:t>Facilitace: ulehčování, vytváření možností; strany konfliktu komunikují přímo za podpory </a:t>
            </a:r>
            <a:r>
              <a:rPr lang="cs-CZ" dirty="0" err="1" smtClean="0"/>
              <a:t>facilitátora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Mediace: zprostředkování; </a:t>
            </a:r>
            <a:r>
              <a:rPr lang="cs-CZ" dirty="0"/>
              <a:t>strany konfliktu komunikují </a:t>
            </a:r>
            <a:r>
              <a:rPr lang="cs-CZ" dirty="0" smtClean="0"/>
              <a:t>nepřímo prostřednictvím mediátora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5590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Stresové ztráty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Primární stresové ztráty – ve vztahu k využití potenciálů, sil v bojové situaci, obvykle ve vztahu k výkonu požadovaných či předpokládaných funkcí. </a:t>
            </a:r>
          </a:p>
          <a:p>
            <a:r>
              <a:rPr lang="cs-CZ" dirty="0"/>
              <a:t>Sekundární stresové ztráty – ve vztahu k výkonu profese profesionálem po ukončení mise a jeho bytí ve </a:t>
            </a:r>
            <a:r>
              <a:rPr lang="cs-CZ" dirty="0" smtClean="0"/>
              <a:t>vojenských/bezpečnostních </a:t>
            </a:r>
            <a:r>
              <a:rPr lang="cs-CZ" dirty="0"/>
              <a:t>systémech. </a:t>
            </a:r>
          </a:p>
          <a:p>
            <a:r>
              <a:rPr lang="cs-CZ" dirty="0"/>
              <a:t>Terciární stresové ztráty – ve vztahu k osobnímu </a:t>
            </a:r>
            <a:r>
              <a:rPr lang="cs-CZ" dirty="0" smtClean="0"/>
              <a:t>(</a:t>
            </a:r>
            <a:r>
              <a:rPr lang="cs-CZ" dirty="0"/>
              <a:t>rodinnému) a </a:t>
            </a:r>
            <a:r>
              <a:rPr lang="cs-CZ" dirty="0" smtClean="0"/>
              <a:t>neprofesnímu </a:t>
            </a:r>
            <a:r>
              <a:rPr lang="cs-CZ" dirty="0"/>
              <a:t>společenství (civilní společnost). Tyto mohou mít například podobu rozpad rodiny, léčba důsledků ARS (akutní reakce na stres) a PTSD (posttraumatická stresová porucha), snížení kvality života, výskyt různých forem závislostí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2286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zátěžových situací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R. S. </a:t>
            </a:r>
            <a:r>
              <a:rPr lang="cs-CZ" dirty="0" err="1" smtClean="0"/>
              <a:t>Lazarus</a:t>
            </a:r>
            <a:r>
              <a:rPr lang="cs-CZ" dirty="0" smtClean="0"/>
              <a:t>, F. </a:t>
            </a:r>
            <a:r>
              <a:rPr lang="cs-CZ" dirty="0" err="1" smtClean="0"/>
              <a:t>Cohen</a:t>
            </a:r>
            <a:r>
              <a:rPr lang="cs-CZ" dirty="0" smtClean="0"/>
              <a:t>: </a:t>
            </a:r>
            <a:r>
              <a:rPr lang="cs-CZ" dirty="0" err="1" smtClean="0"/>
              <a:t>coping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Copingové</a:t>
            </a:r>
            <a:r>
              <a:rPr lang="cs-CZ" dirty="0" smtClean="0"/>
              <a:t> strategie:</a:t>
            </a:r>
          </a:p>
          <a:p>
            <a:pPr lvl="0"/>
            <a:r>
              <a:rPr lang="cs-CZ" i="1" dirty="0" smtClean="0"/>
              <a:t>Zaměřené </a:t>
            </a:r>
            <a:r>
              <a:rPr lang="cs-CZ" i="1" dirty="0"/>
              <a:t>na problém</a:t>
            </a:r>
            <a:r>
              <a:rPr lang="cs-CZ" dirty="0"/>
              <a:t> (</a:t>
            </a:r>
            <a:r>
              <a:rPr lang="cs-CZ" dirty="0" err="1"/>
              <a:t>problem-focused</a:t>
            </a:r>
            <a:r>
              <a:rPr lang="cs-CZ" dirty="0"/>
              <a:t> </a:t>
            </a:r>
            <a:r>
              <a:rPr lang="cs-CZ" dirty="0" err="1"/>
              <a:t>coping</a:t>
            </a:r>
            <a:r>
              <a:rPr lang="cs-CZ" dirty="0"/>
              <a:t>): </a:t>
            </a:r>
            <a:r>
              <a:rPr lang="cs-CZ" dirty="0" smtClean="0"/>
              <a:t>působení </a:t>
            </a:r>
            <a:r>
              <a:rPr lang="cs-CZ" dirty="0"/>
              <a:t>na prostředí, </a:t>
            </a:r>
            <a:r>
              <a:rPr lang="cs-CZ" dirty="0" smtClean="0"/>
              <a:t>snaha měnit ho; </a:t>
            </a:r>
            <a:r>
              <a:rPr lang="cs-CZ" dirty="0"/>
              <a:t>analýza problému, sestavení plánu postupu, aktivní samostatné jednání.</a:t>
            </a:r>
          </a:p>
          <a:p>
            <a:pPr lvl="0"/>
            <a:r>
              <a:rPr lang="cs-CZ" i="1" dirty="0" smtClean="0"/>
              <a:t>Zaměřené </a:t>
            </a:r>
            <a:r>
              <a:rPr lang="cs-CZ" i="1" dirty="0"/>
              <a:t>na emoce</a:t>
            </a:r>
            <a:r>
              <a:rPr lang="cs-CZ" dirty="0"/>
              <a:t> (</a:t>
            </a:r>
            <a:r>
              <a:rPr lang="cs-CZ" dirty="0" err="1"/>
              <a:t>emotion-focused</a:t>
            </a:r>
            <a:r>
              <a:rPr lang="cs-CZ" dirty="0"/>
              <a:t> </a:t>
            </a:r>
            <a:r>
              <a:rPr lang="cs-CZ" dirty="0" err="1"/>
              <a:t>coping</a:t>
            </a:r>
            <a:r>
              <a:rPr lang="cs-CZ" dirty="0"/>
              <a:t>): </a:t>
            </a:r>
            <a:r>
              <a:rPr lang="cs-CZ" dirty="0" smtClean="0"/>
              <a:t>expresivní </a:t>
            </a:r>
            <a:r>
              <a:rPr lang="cs-CZ" dirty="0"/>
              <a:t>vyjadřování emocí, </a:t>
            </a:r>
            <a:r>
              <a:rPr lang="cs-CZ" dirty="0" smtClean="0"/>
              <a:t>reinterpretace </a:t>
            </a:r>
            <a:r>
              <a:rPr lang="cs-CZ" dirty="0"/>
              <a:t>jevů, </a:t>
            </a:r>
            <a:r>
              <a:rPr lang="cs-CZ" dirty="0" smtClean="0"/>
              <a:t>přijetí/popření situace.</a:t>
            </a:r>
            <a:endParaRPr lang="cs-CZ" dirty="0"/>
          </a:p>
          <a:p>
            <a:pPr lvl="0"/>
            <a:r>
              <a:rPr lang="cs-CZ" i="1" dirty="0" smtClean="0"/>
              <a:t>Orientované </a:t>
            </a:r>
            <a:r>
              <a:rPr lang="cs-CZ" i="1" dirty="0"/>
              <a:t>na únik</a:t>
            </a:r>
            <a:r>
              <a:rPr lang="cs-CZ" dirty="0"/>
              <a:t>: </a:t>
            </a:r>
            <a:r>
              <a:rPr lang="cs-CZ" dirty="0" smtClean="0"/>
              <a:t>denní </a:t>
            </a:r>
            <a:r>
              <a:rPr lang="cs-CZ" dirty="0"/>
              <a:t>snění, spánek, užívání alkoholu nebo drog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1951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Copingové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/>
              <a:t>primární hodnocení</a:t>
            </a:r>
            <a:r>
              <a:rPr lang="cs-CZ" dirty="0"/>
              <a:t> (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appraisal</a:t>
            </a:r>
            <a:r>
              <a:rPr lang="cs-CZ" dirty="0"/>
              <a:t>). Dochází k posouzení, zda působící situace je ohrožující, resp. jaká nebezpečí nebo pozitiva představuje.</a:t>
            </a:r>
          </a:p>
          <a:p>
            <a:pPr lvl="0"/>
            <a:r>
              <a:rPr lang="cs-CZ" i="1" dirty="0"/>
              <a:t>sekundární hodnocení</a:t>
            </a:r>
            <a:r>
              <a:rPr lang="cs-CZ" dirty="0"/>
              <a:t> (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appraisal</a:t>
            </a:r>
            <a:r>
              <a:rPr lang="cs-CZ" dirty="0"/>
              <a:t>). Zahrnuje posouzení možných řešení, týká se odhadu vlastních možností, reakcí a anticipovaných důsledků jednání. Výsledkem těchto dvou fází je výběr konkrétní </a:t>
            </a:r>
            <a:r>
              <a:rPr lang="cs-CZ" dirty="0" err="1"/>
              <a:t>copingové</a:t>
            </a:r>
            <a:r>
              <a:rPr lang="cs-CZ" dirty="0"/>
              <a:t> odpovědi.</a:t>
            </a:r>
          </a:p>
          <a:p>
            <a:pPr lvl="0"/>
            <a:r>
              <a:rPr lang="cs-CZ" i="1" dirty="0"/>
              <a:t>přehodnocení </a:t>
            </a:r>
            <a:r>
              <a:rPr lang="cs-CZ" dirty="0"/>
              <a:t>(</a:t>
            </a:r>
            <a:r>
              <a:rPr lang="cs-CZ" dirty="0" err="1"/>
              <a:t>reappraisal</a:t>
            </a:r>
            <a:r>
              <a:rPr lang="cs-CZ" dirty="0"/>
              <a:t>). Na základě nových informací a zkušeností dochází ke změně vnímání situace.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455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Efektivita </a:t>
            </a:r>
            <a:r>
              <a:rPr lang="cs-CZ" dirty="0" err="1" smtClean="0"/>
              <a:t>copingu</a:t>
            </a:r>
            <a:r>
              <a:rPr lang="cs-CZ" dirty="0" smtClean="0"/>
              <a:t> (adaptace/maladaptace)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err="1"/>
              <a:t>Copingové</a:t>
            </a:r>
            <a:r>
              <a:rPr lang="cs-CZ" dirty="0"/>
              <a:t> strategie pracují se skromným výsledkem - někdy, u některých jedinců</a:t>
            </a:r>
          </a:p>
          <a:p>
            <a:pPr lvl="0"/>
            <a:r>
              <a:rPr lang="cs-CZ" dirty="0" err="1"/>
              <a:t>Copingové</a:t>
            </a:r>
            <a:r>
              <a:rPr lang="cs-CZ" dirty="0"/>
              <a:t> odpovědi nejsou stejně adaptivní</a:t>
            </a:r>
          </a:p>
          <a:p>
            <a:pPr lvl="0"/>
            <a:r>
              <a:rPr lang="cs-CZ" dirty="0" err="1"/>
              <a:t>Copingové</a:t>
            </a:r>
            <a:r>
              <a:rPr lang="cs-CZ" dirty="0"/>
              <a:t> vzorce by měly odpovídat kontextu a jedinci</a:t>
            </a:r>
          </a:p>
          <a:p>
            <a:pPr lvl="0"/>
            <a:r>
              <a:rPr lang="cs-CZ" dirty="0" err="1"/>
              <a:t>Copingové</a:t>
            </a:r>
            <a:r>
              <a:rPr lang="cs-CZ" dirty="0"/>
              <a:t> strategie se liší inter- a </a:t>
            </a:r>
            <a:r>
              <a:rPr lang="cs-CZ" dirty="0" err="1"/>
              <a:t>intraindividuálně</a:t>
            </a:r>
            <a:endParaRPr lang="cs-CZ" dirty="0"/>
          </a:p>
          <a:p>
            <a:pPr lvl="0"/>
            <a:r>
              <a:rPr lang="cs-CZ" dirty="0"/>
              <a:t>Adaptivní </a:t>
            </a:r>
            <a:r>
              <a:rPr lang="cs-CZ" dirty="0" err="1"/>
              <a:t>coping</a:t>
            </a:r>
            <a:r>
              <a:rPr lang="cs-CZ" dirty="0"/>
              <a:t> zahrnuje flexibilní repertoár a užívání kombinací </a:t>
            </a:r>
            <a:r>
              <a:rPr lang="cs-CZ" dirty="0" err="1"/>
              <a:t>copingových</a:t>
            </a:r>
            <a:r>
              <a:rPr lang="cs-CZ" dirty="0"/>
              <a:t> strategií</a:t>
            </a:r>
          </a:p>
          <a:p>
            <a:pPr lvl="0"/>
            <a:r>
              <a:rPr lang="cs-CZ" dirty="0" err="1"/>
              <a:t>Copingové</a:t>
            </a:r>
            <a:r>
              <a:rPr lang="cs-CZ" dirty="0"/>
              <a:t> odpovědi mohou ovlivnit některé, ale ne jiné výsledky</a:t>
            </a:r>
          </a:p>
          <a:p>
            <a:pPr lvl="0"/>
            <a:r>
              <a:rPr lang="cs-CZ" dirty="0"/>
              <a:t>Adaptivní </a:t>
            </a:r>
            <a:r>
              <a:rPr lang="cs-CZ" dirty="0" err="1"/>
              <a:t>coping</a:t>
            </a:r>
            <a:r>
              <a:rPr lang="cs-CZ" dirty="0"/>
              <a:t> se může lišit u chronických a akutních stresorů</a:t>
            </a:r>
          </a:p>
          <a:p>
            <a:pPr lvl="0"/>
            <a:r>
              <a:rPr lang="cs-CZ" dirty="0"/>
              <a:t>Adaptivita </a:t>
            </a:r>
            <a:r>
              <a:rPr lang="cs-CZ" dirty="0" err="1"/>
              <a:t>copingu</a:t>
            </a:r>
            <a:r>
              <a:rPr lang="cs-CZ" dirty="0"/>
              <a:t> se může měnit v průběhu střetu se stresorem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3404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Negatívne</a:t>
            </a:r>
            <a:r>
              <a:rPr lang="cs-CZ" dirty="0" smtClean="0"/>
              <a:t> </a:t>
            </a:r>
            <a:r>
              <a:rPr lang="cs-CZ" dirty="0" err="1" smtClean="0"/>
              <a:t>copingové</a:t>
            </a:r>
            <a:r>
              <a:rPr lang="cs-CZ" dirty="0" smtClean="0"/>
              <a:t> </a:t>
            </a:r>
            <a:r>
              <a:rPr lang="cs-CZ" dirty="0" err="1" smtClean="0"/>
              <a:t>stratégie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Agresivní reakce: </a:t>
            </a:r>
            <a:r>
              <a:rPr lang="cs-CZ" dirty="0" err="1" smtClean="0"/>
              <a:t>intrapunitivní</a:t>
            </a:r>
            <a:r>
              <a:rPr lang="cs-CZ" dirty="0" smtClean="0"/>
              <a:t> (zaměřené na sebe) – zloba, výčitky, sebepoškozování, </a:t>
            </a:r>
            <a:r>
              <a:rPr lang="cs-CZ" dirty="0" err="1" smtClean="0"/>
              <a:t>suicidium</a:t>
            </a:r>
            <a:r>
              <a:rPr lang="cs-CZ" dirty="0" smtClean="0"/>
              <a:t>;   </a:t>
            </a:r>
            <a:r>
              <a:rPr lang="cs-CZ" dirty="0" err="1" smtClean="0"/>
              <a:t>extrapunitivní</a:t>
            </a:r>
            <a:r>
              <a:rPr lang="cs-CZ" dirty="0" smtClean="0"/>
              <a:t> (zaměřené navenek) – verbální, </a:t>
            </a:r>
            <a:r>
              <a:rPr lang="cs-CZ" dirty="0" err="1" smtClean="0"/>
              <a:t>brachialní</a:t>
            </a:r>
            <a:r>
              <a:rPr lang="cs-CZ" dirty="0" smtClean="0"/>
              <a:t> (přímá (proti původci zátěže), přesunutá (na indiferentní objekt))</a:t>
            </a:r>
          </a:p>
          <a:p>
            <a:r>
              <a:rPr lang="cs-CZ" dirty="0" smtClean="0"/>
              <a:t>Regresivní reakce – pláč, bezmoc, bezradnost, snaha vyvolat lítost (někdy ale vyvolá opovržení a agresi)</a:t>
            </a:r>
          </a:p>
          <a:p>
            <a:r>
              <a:rPr lang="cs-CZ" dirty="0" smtClean="0"/>
              <a:t>Únikové reakce – osoba uniká od řešení; úzkost, strach, denní snění, alkohol, drogy, psychosomatické nemoci</a:t>
            </a:r>
          </a:p>
          <a:p>
            <a:r>
              <a:rPr lang="cs-CZ" dirty="0" smtClean="0"/>
              <a:t>Depresivní reakce – (nejedná se o diagnózu), stereotypní projevy chování, opakování bezúčelného pohybu, reakce beze smyslu a účelu.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3274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Dynamika osobnosti: jedinec není pořád stejný, mění se v závislosti od potřeb, situace, motivů….</a:t>
            </a:r>
          </a:p>
          <a:p>
            <a:endParaRPr lang="cs-CZ" dirty="0"/>
          </a:p>
          <a:p>
            <a:r>
              <a:rPr lang="cs-CZ" dirty="0" smtClean="0"/>
              <a:t>Motiv: proces aktivace chování, spouštěč</a:t>
            </a:r>
          </a:p>
          <a:p>
            <a:endParaRPr lang="cs-CZ" dirty="0"/>
          </a:p>
          <a:p>
            <a:r>
              <a:rPr lang="cs-CZ" dirty="0" smtClean="0"/>
              <a:t>Cíl motivace: udržet (obnovit) psychickou rovnováhu</a:t>
            </a:r>
          </a:p>
          <a:p>
            <a:endParaRPr lang="cs-CZ" dirty="0"/>
          </a:p>
          <a:p>
            <a:r>
              <a:rPr lang="cs-CZ" dirty="0" smtClean="0"/>
              <a:t>Formy: pudy, instinkty, potřeby, zájmy, hodnoty, aspirace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8499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potřeby (</a:t>
            </a:r>
            <a:r>
              <a:rPr lang="cs-CZ" dirty="0" err="1" smtClean="0"/>
              <a:t>Maslow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pPr lvl="1"/>
            <a:r>
              <a:rPr lang="cs-CZ" dirty="0" smtClean="0"/>
              <a:t>Fyziologické</a:t>
            </a:r>
          </a:p>
          <a:p>
            <a:pPr lvl="1"/>
            <a:r>
              <a:rPr lang="cs-CZ" dirty="0" smtClean="0"/>
              <a:t>Bezpečí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Psychologické</a:t>
            </a:r>
          </a:p>
          <a:p>
            <a:pPr lvl="1"/>
            <a:r>
              <a:rPr lang="cs-CZ" dirty="0" smtClean="0"/>
              <a:t>Spolupatřičnost a líska</a:t>
            </a:r>
          </a:p>
          <a:p>
            <a:pPr lvl="1"/>
            <a:r>
              <a:rPr lang="cs-CZ" dirty="0" smtClean="0"/>
              <a:t>Uznání</a:t>
            </a:r>
          </a:p>
          <a:p>
            <a:r>
              <a:rPr lang="cs-CZ" dirty="0" err="1" smtClean="0"/>
              <a:t>Sebeaktualizační</a:t>
            </a:r>
            <a:r>
              <a:rPr lang="cs-CZ" dirty="0" smtClean="0"/>
              <a:t>: realizovat vlastní schopnosti, osobní růst, kognitivní a estetické potřeby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9123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potřeby (různí autoři)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Družnosti, získávání zdrojů, prestiže, moci, altruizmu, zvídavosti, poslušnosti, agrese, evaluace ega</a:t>
            </a:r>
          </a:p>
          <a:p>
            <a:r>
              <a:rPr lang="cs-CZ" dirty="0" smtClean="0"/>
              <a:t>Sociální aktivity, struktury životního prostoru, osobní a sociální intimity, začlenění do společnosti, akceptace, seberealizace</a:t>
            </a:r>
          </a:p>
          <a:p>
            <a:r>
              <a:rPr lang="cs-CZ" dirty="0" smtClean="0"/>
              <a:t>Dominance, afiliace, závislosti, sexu, agrese, </a:t>
            </a:r>
            <a:r>
              <a:rPr lang="cs-CZ" dirty="0" err="1" smtClean="0"/>
              <a:t>sebeocenění</a:t>
            </a:r>
            <a:r>
              <a:rPr lang="cs-CZ" dirty="0" smtClean="0"/>
              <a:t>, potřeby vedoucí sekundárně k sociální interakci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49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Psychoanalytický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S. Freud, T. </a:t>
            </a:r>
            <a:r>
              <a:rPr lang="cs-CZ" dirty="0" err="1" smtClean="0"/>
              <a:t>Adorno</a:t>
            </a:r>
            <a:r>
              <a:rPr lang="cs-CZ" dirty="0" smtClean="0"/>
              <a:t>, E. </a:t>
            </a:r>
            <a:r>
              <a:rPr lang="cs-CZ" dirty="0" err="1" smtClean="0"/>
              <a:t>Fromm</a:t>
            </a:r>
            <a:r>
              <a:rPr lang="cs-CZ" dirty="0" smtClean="0"/>
              <a:t>, K. </a:t>
            </a:r>
            <a:r>
              <a:rPr lang="cs-CZ" dirty="0" err="1" smtClean="0"/>
              <a:t>Horney</a:t>
            </a:r>
            <a:r>
              <a:rPr lang="cs-CZ" dirty="0" smtClean="0"/>
              <a:t> </a:t>
            </a:r>
          </a:p>
          <a:p>
            <a:r>
              <a:rPr lang="cs-CZ" dirty="0" smtClean="0"/>
              <a:t>Z rané dětské zkušenosti a z pudových sil v nevědomí lze odvodit a interpretovat sociální chování. </a:t>
            </a:r>
          </a:p>
          <a:p>
            <a:r>
              <a:rPr lang="cs-CZ" dirty="0" smtClean="0"/>
              <a:t>Zaměření na: psychologii davu, vůdcovství, autoritářskou osobnost (my a oni), totalitní společnost (nacizmus, komunizmus), neurotickou potřebu lásky, vysvětlení lidské agresivity,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004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zájmy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Motivy intelektuálního charakteru</a:t>
            </a:r>
          </a:p>
          <a:p>
            <a:r>
              <a:rPr lang="cs-CZ" dirty="0" smtClean="0"/>
              <a:t>Sekundární motivy, naučené, získané sociálním prostředím, kulturně ovlivněné</a:t>
            </a:r>
          </a:p>
          <a:p>
            <a:endParaRPr lang="cs-CZ" dirty="0"/>
          </a:p>
          <a:p>
            <a:r>
              <a:rPr lang="cs-CZ" dirty="0" smtClean="0"/>
              <a:t>Hudba, tanec, malování, politika, charita, ekologie,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147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Motivující přítomnost jiných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Osoby opačného pohlaví</a:t>
            </a:r>
          </a:p>
          <a:p>
            <a:r>
              <a:rPr lang="cs-CZ" dirty="0" smtClean="0"/>
              <a:t>Osoby mající nad námi moc</a:t>
            </a:r>
          </a:p>
          <a:p>
            <a:r>
              <a:rPr lang="cs-CZ" dirty="0" smtClean="0"/>
              <a:t>Osoby, se kterými soupeříme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1308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Komunikace.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err="1"/>
              <a:t>Communicare</a:t>
            </a:r>
            <a:r>
              <a:rPr lang="cs-CZ" altLang="cs-CZ" sz="2400" dirty="0"/>
              <a:t> – spolupodílet se, sdílet, mít podíl na </a:t>
            </a:r>
            <a:r>
              <a:rPr lang="cs-CZ" altLang="cs-CZ" sz="2400" dirty="0" smtClean="0"/>
              <a:t>něčem.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schopnost </a:t>
            </a:r>
            <a:r>
              <a:rPr lang="cs-CZ" altLang="cs-CZ" sz="2400" dirty="0"/>
              <a:t>dorozumět se.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 </a:t>
            </a:r>
            <a:r>
              <a:rPr lang="cs-CZ" altLang="cs-CZ" sz="2400" dirty="0"/>
              <a:t>lidské společnosti  jde o mluvenou  a psanou řeč.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Je </a:t>
            </a:r>
            <a:r>
              <a:rPr lang="cs-CZ" altLang="cs-CZ" sz="2400" dirty="0"/>
              <a:t>sociálním jevem.</a:t>
            </a:r>
          </a:p>
          <a:p>
            <a:pPr eaLnBrk="1" hangingPunct="1">
              <a:lnSpc>
                <a:spcPct val="90000"/>
              </a:lnSpc>
            </a:pPr>
            <a:endParaRPr lang="sk-SK" altLang="cs-CZ" sz="2400" dirty="0"/>
          </a:p>
          <a:p>
            <a:pPr eaLnBrk="1" hangingPunct="1">
              <a:lnSpc>
                <a:spcPct val="90000"/>
              </a:lnSpc>
            </a:pPr>
            <a:endParaRPr lang="sk-SK" altLang="cs-CZ" sz="24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92" y="3580092"/>
            <a:ext cx="8385247" cy="308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635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1191"/>
          </a:xfrm>
        </p:spPr>
        <p:txBody>
          <a:bodyPr>
            <a:normAutofit/>
          </a:bodyPr>
          <a:lstStyle/>
          <a:p>
            <a:r>
              <a:rPr lang="cs-CZ" sz="3600" b="1" dirty="0"/>
              <a:t>kdo – říká co – komu – v jaké situaci – v </a:t>
            </a:r>
            <a:r>
              <a:rPr lang="cs-CZ" sz="3600" b="1" dirty="0" smtClean="0"/>
              <a:t>jakých podmínkách </a:t>
            </a:r>
            <a:r>
              <a:rPr lang="cs-CZ" sz="3600" b="1" dirty="0"/>
              <a:t>– jakým kanálem – </a:t>
            </a:r>
            <a:r>
              <a:rPr lang="cs-CZ" sz="3600" b="1" dirty="0" smtClean="0"/>
              <a:t>s jakým výsledkem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73179"/>
            <a:ext cx="10515600" cy="420378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komunikátor </a:t>
            </a:r>
            <a:r>
              <a:rPr lang="cs-CZ" dirty="0" smtClean="0"/>
              <a:t>– člověk/skupina lidí/instituce, vysílající informaci</a:t>
            </a:r>
            <a:endParaRPr lang="cs-CZ" dirty="0"/>
          </a:p>
          <a:p>
            <a:r>
              <a:rPr lang="cs-CZ" b="1" dirty="0"/>
              <a:t>komunikant </a:t>
            </a:r>
            <a:r>
              <a:rPr lang="cs-CZ" dirty="0"/>
              <a:t>- </a:t>
            </a:r>
            <a:r>
              <a:rPr lang="cs-CZ" dirty="0" smtClean="0"/>
              <a:t>člověk</a:t>
            </a:r>
            <a:r>
              <a:rPr lang="cs-CZ" dirty="0"/>
              <a:t>/skupina lidí/instituce</a:t>
            </a:r>
            <a:r>
              <a:rPr lang="cs-CZ" dirty="0" smtClean="0"/>
              <a:t>, přijímající </a:t>
            </a:r>
            <a:r>
              <a:rPr lang="cs-CZ" dirty="0"/>
              <a:t>informaci</a:t>
            </a:r>
            <a:endParaRPr lang="cs-CZ" dirty="0"/>
          </a:p>
          <a:p>
            <a:r>
              <a:rPr lang="cs-CZ" b="1" dirty="0"/>
              <a:t>komuniké </a:t>
            </a:r>
            <a:r>
              <a:rPr lang="cs-CZ" dirty="0"/>
              <a:t>- obsah </a:t>
            </a:r>
            <a:r>
              <a:rPr lang="cs-CZ" dirty="0" smtClean="0"/>
              <a:t>sdělovaného</a:t>
            </a:r>
            <a:endParaRPr lang="cs-CZ" dirty="0"/>
          </a:p>
          <a:p>
            <a:r>
              <a:rPr lang="cs-CZ" b="1" dirty="0"/>
              <a:t>komunikační kanál </a:t>
            </a:r>
            <a:r>
              <a:rPr lang="cs-CZ" dirty="0"/>
              <a:t>- různě velký a dlouhý</a:t>
            </a:r>
          </a:p>
          <a:p>
            <a:r>
              <a:rPr lang="cs-CZ" b="1" dirty="0"/>
              <a:t>komunikační šum </a:t>
            </a:r>
            <a:r>
              <a:rPr lang="cs-CZ" dirty="0"/>
              <a:t>- z </a:t>
            </a:r>
            <a:r>
              <a:rPr lang="cs-CZ" dirty="0" smtClean="0"/>
              <a:t>vnějšího/vnitřního  </a:t>
            </a:r>
            <a:r>
              <a:rPr lang="cs-CZ" dirty="0"/>
              <a:t>prostředí (nebo způsobený komunikátorem i komunikantem) </a:t>
            </a:r>
            <a:r>
              <a:rPr lang="cs-CZ" dirty="0" smtClean="0"/>
              <a:t>- </a:t>
            </a:r>
            <a:r>
              <a:rPr lang="pl-PL" dirty="0" smtClean="0"/>
              <a:t>ruch </a:t>
            </a:r>
            <a:r>
              <a:rPr lang="pl-PL" dirty="0"/>
              <a:t>z okolí, porucha řeči a sluchu, nepozornost</a:t>
            </a:r>
          </a:p>
          <a:p>
            <a:r>
              <a:rPr lang="cs-CZ" b="1" dirty="0"/>
              <a:t>zpětná vazba </a:t>
            </a:r>
            <a:r>
              <a:rPr lang="cs-CZ" dirty="0"/>
              <a:t>- slouží ke kontrole pochopení komuniké</a:t>
            </a:r>
          </a:p>
          <a:p>
            <a:r>
              <a:rPr lang="cs-CZ" b="1" dirty="0"/>
              <a:t>komunikační </a:t>
            </a:r>
            <a:r>
              <a:rPr lang="cs-CZ" b="1" dirty="0" smtClean="0"/>
              <a:t>dopad</a:t>
            </a:r>
            <a:endParaRPr lang="cs-CZ" b="1" dirty="0"/>
          </a:p>
          <a:p>
            <a:r>
              <a:rPr lang="pl-PL" dirty="0"/>
              <a:t>a) okamžitý - hned rozumím a chápu</a:t>
            </a:r>
          </a:p>
          <a:p>
            <a:r>
              <a:rPr lang="pl-PL" dirty="0"/>
              <a:t>b) s odstupem - po nějaké době mi to dochází</a:t>
            </a:r>
          </a:p>
          <a:p>
            <a:endParaRPr lang="cs-CZ" b="1" dirty="0"/>
          </a:p>
          <a:p>
            <a:r>
              <a:rPr lang="cs-CZ" dirty="0"/>
              <a:t>a) momentální - pro tento okamžik</a:t>
            </a:r>
          </a:p>
          <a:p>
            <a:r>
              <a:rPr lang="pl-PL" dirty="0"/>
              <a:t>b) trvalý - pamatuji si to po celý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2741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Verbální komunikace.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Jde o hlavní prostředek styku mezi lidmi.</a:t>
            </a:r>
          </a:p>
          <a:p>
            <a:pPr eaLnBrk="1" hangingPunct="1"/>
            <a:r>
              <a:rPr lang="cs-CZ" altLang="cs-CZ"/>
              <a:t>Rozhovor jako hlavní forma je způsob řečové komunikace mezi dvěma a více jedinci.</a:t>
            </a:r>
          </a:p>
          <a:p>
            <a:pPr eaLnBrk="1" hangingPunct="1"/>
            <a:r>
              <a:rPr lang="cs-CZ" altLang="cs-CZ"/>
              <a:t>Jde o specifický typ sociální interakce.</a:t>
            </a:r>
          </a:p>
          <a:p>
            <a:pPr eaLnBrk="1" hangingPunct="1"/>
            <a:r>
              <a:rPr lang="cs-CZ" altLang="cs-CZ"/>
              <a:t>Má vlastní dynamiku a průběh.</a:t>
            </a:r>
          </a:p>
          <a:p>
            <a:pPr eaLnBrk="1" hangingPunct="1"/>
            <a:r>
              <a:rPr lang="cs-CZ" altLang="cs-CZ"/>
              <a:t>Důležitá součást – indukce – jeden člen dyády vyvolává ve druhém vlastní pocity – názor (součást přesvědčování, přemlouvání)</a:t>
            </a:r>
          </a:p>
        </p:txBody>
      </p:sp>
    </p:spTree>
    <p:extLst>
      <p:ext uri="{BB962C8B-B14F-4D97-AF65-F5344CB8AC3E}">
        <p14:creationId xmlns:p14="http://schemas.microsoft.com/office/powerpoint/2010/main" val="1449074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Jaké otázky klademe?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Otevřené – dávají prostor kl volnějšímu vyjádření.</a:t>
            </a:r>
          </a:p>
          <a:p>
            <a:pPr eaLnBrk="1" hangingPunct="1"/>
            <a:r>
              <a:rPr lang="cs-CZ" altLang="cs-CZ" sz="2400"/>
              <a:t>Doplňující a detailní – k získání bližších informací.</a:t>
            </a:r>
          </a:p>
          <a:p>
            <a:pPr eaLnBrk="1" hangingPunct="1"/>
            <a:r>
              <a:rPr lang="cs-CZ" altLang="cs-CZ" sz="2400"/>
              <a:t>Katalogové – anamnéza</a:t>
            </a:r>
          </a:p>
          <a:p>
            <a:pPr eaLnBrk="1" hangingPunct="1"/>
            <a:r>
              <a:rPr lang="cs-CZ" altLang="cs-CZ" sz="2400"/>
              <a:t>Alternativní – výběr odpovědi ze dvou možností</a:t>
            </a:r>
          </a:p>
          <a:p>
            <a:pPr eaLnBrk="1" hangingPunct="1"/>
            <a:r>
              <a:rPr lang="cs-CZ" altLang="cs-CZ" sz="2400"/>
              <a:t>Účastné – dáváme najevo soucit, chápavost situaci klienta</a:t>
            </a:r>
          </a:p>
          <a:p>
            <a:pPr eaLnBrk="1" hangingPunct="1"/>
            <a:r>
              <a:rPr lang="cs-CZ" altLang="cs-CZ" sz="2400"/>
              <a:t>Sugestivní – zakázané, vnucujeme určitou odpověď. Zákaz platí zejména pro děti, slabé, labilní, těžce nemocné, seniory a MR.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9807995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Neverbální komunikace.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Výraz obličeje</a:t>
            </a:r>
          </a:p>
          <a:p>
            <a:pPr eaLnBrk="1" hangingPunct="1"/>
            <a:r>
              <a:rPr lang="cs-CZ" altLang="cs-CZ" smtClean="0"/>
              <a:t>Sociální prostor</a:t>
            </a:r>
          </a:p>
          <a:p>
            <a:pPr eaLnBrk="1" hangingPunct="1"/>
            <a:r>
              <a:rPr lang="cs-CZ" altLang="cs-CZ" smtClean="0"/>
              <a:t>Doteky</a:t>
            </a:r>
          </a:p>
          <a:p>
            <a:pPr eaLnBrk="1" hangingPunct="1"/>
            <a:r>
              <a:rPr lang="cs-CZ" altLang="cs-CZ" smtClean="0"/>
              <a:t>Polohy</a:t>
            </a:r>
          </a:p>
          <a:p>
            <a:pPr eaLnBrk="1" hangingPunct="1"/>
            <a:r>
              <a:rPr lang="cs-CZ" altLang="cs-CZ" smtClean="0"/>
              <a:t>Pohyby</a:t>
            </a:r>
          </a:p>
          <a:p>
            <a:pPr eaLnBrk="1" hangingPunct="1"/>
            <a:r>
              <a:rPr lang="cs-CZ" altLang="cs-CZ" smtClean="0"/>
              <a:t>Gesta</a:t>
            </a:r>
          </a:p>
          <a:p>
            <a:pPr eaLnBrk="1" hangingPunct="1"/>
            <a:r>
              <a:rPr lang="cs-CZ" altLang="cs-CZ" smtClean="0"/>
              <a:t>Pohled očí</a:t>
            </a:r>
          </a:p>
          <a:p>
            <a:pPr eaLnBrk="1" hangingPunct="1"/>
            <a:r>
              <a:rPr lang="cs-CZ" altLang="cs-CZ" smtClean="0"/>
              <a:t>Zevnějšek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955866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prostor.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cs-CZ" altLang="cs-CZ"/>
              <a:t>Každý člověk má individuální tzv. příjemnou vzdálenost, na kterou snáší ostatní lidi. </a:t>
            </a:r>
          </a:p>
          <a:p>
            <a:pPr marL="571500" indent="-571500"/>
            <a:r>
              <a:rPr lang="cs-CZ" altLang="cs-CZ"/>
              <a:t>Lze si to představit jako soustavu soustředných kružnic, kde: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/>
              <a:t>Intimní zóna do 1 m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/>
              <a:t>Osobní zóna –  1-2m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/>
              <a:t>Sociální zóna – 2-5 m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/>
              <a:t>Veřejná zóna – 5 - nekonečno</a:t>
            </a:r>
          </a:p>
        </p:txBody>
      </p:sp>
    </p:spTree>
    <p:extLst>
      <p:ext uri="{BB962C8B-B14F-4D97-AF65-F5344CB8AC3E}">
        <p14:creationId xmlns:p14="http://schemas.microsoft.com/office/powerpoint/2010/main" val="4470919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Doteky.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Hodnotíme nejen kterou částí se lidé dotýkají, ale i druh doteku:</a:t>
            </a:r>
          </a:p>
          <a:p>
            <a:pPr eaLnBrk="1" hangingPunct="1"/>
            <a:r>
              <a:rPr lang="cs-CZ" altLang="cs-CZ" smtClean="0"/>
              <a:t>Přátelské: Pohlazení, poklepání, objetí, podání ruky</a:t>
            </a:r>
          </a:p>
          <a:p>
            <a:pPr eaLnBrk="1" hangingPunct="1"/>
            <a:r>
              <a:rPr lang="cs-CZ" altLang="cs-CZ" smtClean="0"/>
              <a:t>Nepřátelské: uhození, štípnutí, strkání, políček</a:t>
            </a:r>
          </a:p>
          <a:p>
            <a:pPr eaLnBrk="1" hangingPunct="1"/>
            <a:r>
              <a:rPr lang="cs-CZ" altLang="cs-CZ" smtClean="0"/>
              <a:t>Přímé – kůže na kůži</a:t>
            </a:r>
          </a:p>
          <a:p>
            <a:pPr eaLnBrk="1" hangingPunct="1"/>
            <a:r>
              <a:rPr lang="cs-CZ" altLang="cs-CZ" smtClean="0"/>
              <a:t>Nepřímé – přes oděv</a:t>
            </a:r>
          </a:p>
        </p:txBody>
      </p:sp>
    </p:spTree>
    <p:extLst>
      <p:ext uri="{BB962C8B-B14F-4D97-AF65-F5344CB8AC3E}">
        <p14:creationId xmlns:p14="http://schemas.microsoft.com/office/powerpoint/2010/main" val="29968606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Polohy.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Přátelské chování – náklon hlavy na bok, natažená ruka dlaní nahoru, úsměv.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Hrozba – náklon těla a hlavy vpřed, vysunutá brada, otevírání úst dokořán, napřažený ukazovák, cenění zubů..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Agrese – strkání, pohlavky, bouchání pěstí, shození, tahání za vlasy…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Úzkost – široce otevření oči, mrkání, chránění si rukou obličeje, zaklánění hlavy i tělaútek nebo pláč.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Uzavírání se – postávání stranou, posedávání v koutě či jiném chráněném místě odvracení se, tichý pláč.</a:t>
            </a:r>
          </a:p>
        </p:txBody>
      </p:sp>
    </p:spTree>
    <p:extLst>
      <p:ext uri="{BB962C8B-B14F-4D97-AF65-F5344CB8AC3E}">
        <p14:creationId xmlns:p14="http://schemas.microsoft.com/office/powerpoint/2010/main" val="77587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Behaviorální přístupy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B. F. </a:t>
            </a:r>
            <a:r>
              <a:rPr lang="cs-CZ" dirty="0" err="1" smtClean="0"/>
              <a:t>Skinner</a:t>
            </a:r>
            <a:r>
              <a:rPr lang="cs-CZ" dirty="0" smtClean="0"/>
              <a:t>, J. B. Rotter, A. Bandura: sociální chování lze vysvětlit z teorií učení:</a:t>
            </a:r>
          </a:p>
          <a:p>
            <a:r>
              <a:rPr lang="cs-CZ" dirty="0" smtClean="0"/>
              <a:t>místo kontroly (</a:t>
            </a:r>
            <a:r>
              <a:rPr lang="cs-CZ" dirty="0" err="1" smtClean="0"/>
              <a:t>Locus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): Osobnostní charakteristika vztahující se k zvládání náročných životních situací: </a:t>
            </a:r>
            <a:r>
              <a:rPr lang="cs-CZ" dirty="0" err="1" smtClean="0"/>
              <a:t>Internalisté</a:t>
            </a:r>
            <a:r>
              <a:rPr lang="cs-CZ" dirty="0" smtClean="0"/>
              <a:t> - vnitřní LOC, pocit že řídí a ovládají svůj život, odpovědnost, předpověditelnost (lépe zvládají náročné životní situace); </a:t>
            </a:r>
            <a:r>
              <a:rPr lang="cs-CZ" dirty="0" err="1" smtClean="0"/>
              <a:t>Externalisté</a:t>
            </a:r>
            <a:r>
              <a:rPr lang="cs-CZ" dirty="0" smtClean="0"/>
              <a:t> - vnější LOC, vnímají vliv osudu, náhody, štěstí, neznámých sil </a:t>
            </a:r>
            <a:r>
              <a:rPr lang="cs-CZ" dirty="0" err="1" smtClean="0"/>
              <a:t>internalisté</a:t>
            </a:r>
            <a:endParaRPr lang="cs-CZ" dirty="0" smtClean="0"/>
          </a:p>
          <a:p>
            <a:r>
              <a:rPr lang="cs-CZ" dirty="0" smtClean="0"/>
              <a:t>Sociální učení: sociální posilování, imitace a identifikace</a:t>
            </a:r>
            <a:r>
              <a:rPr lang="cs-CZ" b="1" dirty="0"/>
              <a:t>,</a:t>
            </a:r>
            <a:r>
              <a:rPr lang="cs-CZ" dirty="0" smtClean="0"/>
              <a:t> anticipace, asociace a observační učení (např. agresivita, </a:t>
            </a:r>
            <a:r>
              <a:rPr lang="cs-CZ" dirty="0" err="1" smtClean="0"/>
              <a:t>Bobo</a:t>
            </a:r>
            <a:r>
              <a:rPr lang="cs-CZ" dirty="0" smtClean="0"/>
              <a:t> experiment)</a:t>
            </a:r>
          </a:p>
          <a:p>
            <a:endParaRPr lang="cs-CZ" dirty="0"/>
          </a:p>
          <a:p>
            <a:r>
              <a:rPr lang="cs-CZ" dirty="0" smtClean="0"/>
              <a:t>Obsáhly celou oblast sociální psychologie z pohledu teorie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49722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Pohyby.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Míra souhlasu nebo nesouhlasu pohybů s obsahem sdělení ho činí více či méně srozumitelným (mám čas a nenápadný pohled na hodinky).</a:t>
            </a:r>
          </a:p>
          <a:p>
            <a:pPr eaLnBrk="1" hangingPunct="1"/>
            <a:r>
              <a:rPr lang="cs-CZ" altLang="cs-CZ" smtClean="0"/>
              <a:t>Mohou být klidné, plynulé, trhané, zbrklé, uspěchané…</a:t>
            </a:r>
          </a:p>
        </p:txBody>
      </p:sp>
    </p:spTree>
    <p:extLst>
      <p:ext uri="{BB962C8B-B14F-4D97-AF65-F5344CB8AC3E}">
        <p14:creationId xmlns:p14="http://schemas.microsoft.com/office/powerpoint/2010/main" val="25415644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Gesta.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Jsou fylogeneticky nejstarší komunikační prostředek.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Zdůrazňují obsah řeči a také nám pomáhají při vzpomínání.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Rozeznáváme gesta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Ukazovací – naznačuje prostorové umístění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Zobrazovací – kreslení ve vzduchu tvaru předmětu,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Metaforická – napodobování např. vážení jako zvažování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Rytmická – zdůraznění rytmu řeči, důraz na důležité sdělení apod.</a:t>
            </a:r>
          </a:p>
        </p:txBody>
      </p:sp>
    </p:spTree>
    <p:extLst>
      <p:ext uri="{BB962C8B-B14F-4D97-AF65-F5344CB8AC3E}">
        <p14:creationId xmlns:p14="http://schemas.microsoft.com/office/powerpoint/2010/main" val="36515418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Pohledy.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cs-CZ" altLang="cs-CZ" sz="2400"/>
              <a:t>Kladně působí stejná úroveň očí.</a:t>
            </a:r>
          </a:p>
          <a:p>
            <a:pPr marL="571500" indent="-571500"/>
            <a:r>
              <a:rPr lang="cs-CZ" altLang="cs-CZ" sz="2400"/>
              <a:t>Pohled shora vyvolává pocit nadřazenost-podřízenost.</a:t>
            </a:r>
          </a:p>
          <a:p>
            <a:pPr marL="571500" indent="-571500"/>
            <a:r>
              <a:rPr lang="cs-CZ" altLang="cs-CZ" sz="2400"/>
              <a:t>Charakteristiky: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Délka pohledu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Příjemnost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Kdo je pozorován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Změny v průměru zornic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Pohled z očí do očí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cs-CZ" altLang="cs-CZ" sz="2400"/>
              <a:t>Pozorování hovořícího</a:t>
            </a:r>
          </a:p>
        </p:txBody>
      </p:sp>
    </p:spTree>
    <p:extLst>
      <p:ext uri="{BB962C8B-B14F-4D97-AF65-F5344CB8AC3E}">
        <p14:creationId xmlns:p14="http://schemas.microsoft.com/office/powerpoint/2010/main" val="3153498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Zevnějšek.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Zařazuje nás do určité role</a:t>
            </a:r>
          </a:p>
          <a:p>
            <a:pPr eaLnBrk="1" hangingPunct="1"/>
            <a:r>
              <a:rPr lang="cs-CZ" altLang="cs-CZ" smtClean="0"/>
              <a:t>Do určité názorové skupiny</a:t>
            </a:r>
          </a:p>
          <a:p>
            <a:pPr eaLnBrk="1" hangingPunct="1"/>
            <a:r>
              <a:rPr lang="cs-CZ" altLang="cs-CZ" smtClean="0"/>
              <a:t>Do určitého postavení</a:t>
            </a:r>
          </a:p>
          <a:p>
            <a:pPr eaLnBrk="1" hangingPunct="1"/>
            <a:r>
              <a:rPr lang="cs-CZ" altLang="cs-CZ" smtClean="0"/>
              <a:t>Je významný komunikačním prostředkem a častým zdrojem laické psychologie.</a:t>
            </a:r>
          </a:p>
        </p:txBody>
      </p:sp>
    </p:spTree>
    <p:extLst>
      <p:ext uri="{BB962C8B-B14F-4D97-AF65-F5344CB8AC3E}">
        <p14:creationId xmlns:p14="http://schemas.microsoft.com/office/powerpoint/2010/main" val="10612339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Vizuální</a:t>
            </a:r>
            <a:r>
              <a:rPr lang="sk-SK" dirty="0" smtClean="0"/>
              <a:t> </a:t>
            </a:r>
            <a:r>
              <a:rPr lang="sk-SK" dirty="0" err="1" smtClean="0"/>
              <a:t>komunikace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200" y="2021305"/>
            <a:ext cx="1051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komunikace </a:t>
            </a:r>
            <a:r>
              <a:rPr lang="cs-CZ" dirty="0">
                <a:latin typeface="Arial" pitchFamily="34" charset="0"/>
                <a:cs typeface="Arial" pitchFamily="34" charset="0"/>
              </a:rPr>
              <a:t>prostřednictvím vizuálních médií (tiskoviny, internet, reklamní poutače, orientační tabule, dopravní značení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,…)</a:t>
            </a: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r>
              <a:rPr lang="sk-SK" dirty="0" err="1" smtClean="0">
                <a:latin typeface="Arial" pitchFamily="34" charset="0"/>
                <a:cs typeface="Arial" pitchFamily="34" charset="0"/>
              </a:rPr>
              <a:t>Audiovizuální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komunikace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– zvuky a obrazy</a:t>
            </a: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r>
              <a:rPr lang="sk-SK" dirty="0" err="1" smtClean="0">
                <a:latin typeface="Arial" pitchFamily="34" charset="0"/>
                <a:cs typeface="Arial" pitchFamily="34" charset="0"/>
              </a:rPr>
              <a:t>Multimediální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komunikace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– zvuky, obrazy + pohyby,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doteky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vibrace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), pachy, ...</a:t>
            </a: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0765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0" y="146634"/>
            <a:ext cx="5410829" cy="3607219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874" y="966962"/>
            <a:ext cx="6031832" cy="38452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4143375"/>
            <a:ext cx="53340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96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Identita </a:t>
            </a:r>
            <a:r>
              <a:rPr lang="sk-SK" dirty="0" err="1" smtClean="0"/>
              <a:t>policejní</a:t>
            </a:r>
            <a:r>
              <a:rPr lang="sk-SK" dirty="0" smtClean="0"/>
              <a:t> </a:t>
            </a:r>
            <a:r>
              <a:rPr lang="sk-SK" dirty="0" err="1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780" y="1239253"/>
            <a:ext cx="6424862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přístupy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Procesy vytváření dojmů o jiných lidech a o sobě; převažují kognitivní procesy, subjektivní vnímání a hodnocení reality.</a:t>
            </a:r>
          </a:p>
          <a:p>
            <a:r>
              <a:rPr lang="cs-CZ" dirty="0" smtClean="0"/>
              <a:t>Kognitivní disonance: nesoulad mezi realitou (fyzikální, sociální, psychologickou) a vnitřní poznáním (postoje, názory, přesvědčení, znalosti, víra); snaha o konzistenci</a:t>
            </a:r>
          </a:p>
          <a:p>
            <a:r>
              <a:rPr lang="cs-CZ" dirty="0" smtClean="0"/>
              <a:t>kognitivní mapy: mentální reprezentace vnějšího světa, je zakódován do pamětního systému</a:t>
            </a:r>
          </a:p>
          <a:p>
            <a:r>
              <a:rPr lang="cs-CZ" dirty="0" err="1" smtClean="0"/>
              <a:t>atribuční</a:t>
            </a:r>
            <a:r>
              <a:rPr lang="cs-CZ" dirty="0" smtClean="0"/>
              <a:t> teorie (proč to dělá?): vnitřní </a:t>
            </a:r>
            <a:r>
              <a:rPr lang="cs-CZ" dirty="0" err="1" smtClean="0"/>
              <a:t>atribuce</a:t>
            </a:r>
            <a:r>
              <a:rPr lang="cs-CZ" dirty="0" smtClean="0"/>
              <a:t> – z vnitřních pohnutek, vnější </a:t>
            </a:r>
            <a:r>
              <a:rPr lang="cs-CZ" dirty="0" err="1" smtClean="0"/>
              <a:t>atribuce</a:t>
            </a:r>
            <a:r>
              <a:rPr lang="cs-CZ" dirty="0" smtClean="0"/>
              <a:t> – chování je způsobeno situací, ve které se nachází. + kauzální </a:t>
            </a:r>
            <a:r>
              <a:rPr lang="cs-CZ" dirty="0" err="1" smtClean="0"/>
              <a:t>atribuce</a:t>
            </a:r>
            <a:r>
              <a:rPr lang="cs-CZ" dirty="0" smtClean="0"/>
              <a:t> (tendence přisuzovat příčiny jevům (úspěchům a selháním))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90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Humanistický přístup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C. </a:t>
            </a:r>
            <a:r>
              <a:rPr lang="cs-CZ" dirty="0" err="1" smtClean="0"/>
              <a:t>Rogers</a:t>
            </a:r>
            <a:r>
              <a:rPr lang="cs-CZ" dirty="0" smtClean="0"/>
              <a:t>, A. </a:t>
            </a:r>
            <a:r>
              <a:rPr lang="cs-CZ" dirty="0" err="1" smtClean="0"/>
              <a:t>Maslow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Svobodná vůle, individuální zkušenost, seberealizace</a:t>
            </a:r>
          </a:p>
          <a:p>
            <a:r>
              <a:rPr lang="cs-CZ" dirty="0" smtClean="0"/>
              <a:t>Důraz na prožívání, vnitřní zkušenost, život jedince v jeho přirozeném prostředí </a:t>
            </a:r>
          </a:p>
          <a:p>
            <a:r>
              <a:rPr lang="cs-CZ" dirty="0" smtClean="0"/>
              <a:t>Kvalitativní metody, zakotvená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606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3542</TotalTime>
  <Words>3624</Words>
  <Application>Microsoft Office PowerPoint</Application>
  <PresentationFormat>Širokoúhlá obrazovka</PresentationFormat>
  <Paragraphs>537</Paragraphs>
  <Slides>76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Wingdings</vt:lpstr>
      <vt:lpstr>Motiv Office</vt:lpstr>
      <vt:lpstr>Sociální psychologie</vt:lpstr>
      <vt:lpstr>Požadavky ke zkoušce: ústní zkouška</vt:lpstr>
      <vt:lpstr>Sociální psychologie - vymezení</vt:lpstr>
      <vt:lpstr>Vlivy na vznik sociální psychologie</vt:lpstr>
      <vt:lpstr>Sociální psychologie</vt:lpstr>
      <vt:lpstr>Psychoanalytický přístup</vt:lpstr>
      <vt:lpstr>Behaviorální přístupy  </vt:lpstr>
      <vt:lpstr>Kognitivní přístupy </vt:lpstr>
      <vt:lpstr>Humanistický přístup </vt:lpstr>
      <vt:lpstr>Sociální skupina: velikost</vt:lpstr>
      <vt:lpstr>Sociální skupina: podle povahy vazby mezi členy</vt:lpstr>
      <vt:lpstr>Sociální skupina: způsob vzniku, pozic členů a jejich vzájemných práv a povinností </vt:lpstr>
      <vt:lpstr>Sociální skupina: podle přesvědčení člena skupiny o svém členství</vt:lpstr>
      <vt:lpstr>Sociální skupina: struktura</vt:lpstr>
      <vt:lpstr>Sociální skupina: struktura</vt:lpstr>
      <vt:lpstr>Sociální skupina: sociální normy</vt:lpstr>
      <vt:lpstr>Sociální skupina: skupinová dynamika</vt:lpstr>
      <vt:lpstr>Sociální skupina: skupinová dynamika</vt:lpstr>
      <vt:lpstr>Sociální skupina: skupinová dynamika</vt:lpstr>
      <vt:lpstr>Sociální skupina: skupinová dynamika</vt:lpstr>
      <vt:lpstr>Sociální skupina: skupinová dynamika</vt:lpstr>
      <vt:lpstr>Sociální skupina</vt:lpstr>
      <vt:lpstr>Sociální skupina</vt:lpstr>
      <vt:lpstr>Sociální skupina</vt:lpstr>
      <vt:lpstr>Sociální skupina</vt:lpstr>
      <vt:lpstr>Sociální skupina</vt:lpstr>
      <vt:lpstr>Sociální skupina</vt:lpstr>
      <vt:lpstr>Sociální skupina: skupinová polarizace</vt:lpstr>
      <vt:lpstr>Sociální skupina: deindividuace (Zimbardo)</vt:lpstr>
      <vt:lpstr>Psychologie davu</vt:lpstr>
      <vt:lpstr>Typologie davu</vt:lpstr>
      <vt:lpstr>Bezpečnostní hrozby davu</vt:lpstr>
      <vt:lpstr>Bezpečnostní hrozby davu</vt:lpstr>
      <vt:lpstr>Typologie davu</vt:lpstr>
      <vt:lpstr>Typologie davu</vt:lpstr>
      <vt:lpstr>Analýza rizik davu</vt:lpstr>
      <vt:lpstr>Analýza rizik davu</vt:lpstr>
      <vt:lpstr>Možnosti kontroly davu</vt:lpstr>
      <vt:lpstr>Změna (zátěž) a reakce na změnu</vt:lpstr>
      <vt:lpstr>Zátěžové situace</vt:lpstr>
      <vt:lpstr>Frustrace a frustrační tolerance</vt:lpstr>
      <vt:lpstr>Deprivace</vt:lpstr>
      <vt:lpstr>Stres</vt:lpstr>
      <vt:lpstr>Stres</vt:lpstr>
      <vt:lpstr>Reakce na stres</vt:lpstr>
      <vt:lpstr>Konflikt</vt:lpstr>
      <vt:lpstr>Důsledky (vyřešeného) intrapsychického konfliktu</vt:lpstr>
      <vt:lpstr>Zdroje konfliktů</vt:lpstr>
      <vt:lpstr>Řešení konfliktů</vt:lpstr>
      <vt:lpstr>Fáze konfliktu</vt:lpstr>
      <vt:lpstr>Řešení konfliktů</vt:lpstr>
      <vt:lpstr>Stresové ztráty</vt:lpstr>
      <vt:lpstr>Zvládání zátěžových situací</vt:lpstr>
      <vt:lpstr>Copingové fáze</vt:lpstr>
      <vt:lpstr>Efektivita copingu (adaptace/maladaptace)</vt:lpstr>
      <vt:lpstr>Negatívne copingové stratégie</vt:lpstr>
      <vt:lpstr>Sociální motivace</vt:lpstr>
      <vt:lpstr>Sociální potřeby (Maslow)</vt:lpstr>
      <vt:lpstr>Sociální potřeby (různí autoři)</vt:lpstr>
      <vt:lpstr>Sociální zájmy</vt:lpstr>
      <vt:lpstr>Motivující přítomnost jiných lidí</vt:lpstr>
      <vt:lpstr>Komunikace.</vt:lpstr>
      <vt:lpstr>kdo – říká co – komu – v jaké situaci – v jakých podmínkách – jakým kanálem – s jakým výsledkem</vt:lpstr>
      <vt:lpstr>Verbální komunikace.</vt:lpstr>
      <vt:lpstr>Jaké otázky klademe?</vt:lpstr>
      <vt:lpstr>Neverbální komunikace.</vt:lpstr>
      <vt:lpstr>Sociální prostor.</vt:lpstr>
      <vt:lpstr>Doteky.</vt:lpstr>
      <vt:lpstr>Polohy.</vt:lpstr>
      <vt:lpstr>Pohyby.</vt:lpstr>
      <vt:lpstr>Gesta.</vt:lpstr>
      <vt:lpstr>Pohledy.</vt:lpstr>
      <vt:lpstr>Zevnějšek.</vt:lpstr>
      <vt:lpstr>Vizuální komunikace</vt:lpstr>
      <vt:lpstr>Prezentace aplikace PowerPoint</vt:lpstr>
      <vt:lpstr>Identita policejní organizace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</dc:title>
  <dc:creator>Zdenko Reguli</dc:creator>
  <cp:lastModifiedBy>Zdenko Reguli</cp:lastModifiedBy>
  <cp:revision>67</cp:revision>
  <dcterms:created xsi:type="dcterms:W3CDTF">2018-03-08T19:32:06Z</dcterms:created>
  <dcterms:modified xsi:type="dcterms:W3CDTF">2018-05-10T19:36:55Z</dcterms:modified>
</cp:coreProperties>
</file>