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9" r:id="rId4"/>
    <p:sldId id="260" r:id="rId5"/>
    <p:sldId id="258" r:id="rId6"/>
    <p:sldId id="276" r:id="rId7"/>
    <p:sldId id="277" r:id="rId8"/>
    <p:sldId id="281" r:id="rId9"/>
    <p:sldId id="278" r:id="rId10"/>
    <p:sldId id="280" r:id="rId11"/>
    <p:sldId id="274" r:id="rId12"/>
    <p:sldId id="282" r:id="rId13"/>
    <p:sldId id="275" r:id="rId14"/>
    <p:sldId id="283" r:id="rId15"/>
    <p:sldId id="291" r:id="rId16"/>
    <p:sldId id="284" r:id="rId17"/>
    <p:sldId id="286" r:id="rId18"/>
    <p:sldId id="287" r:id="rId19"/>
    <p:sldId id="289" r:id="rId20"/>
    <p:sldId id="290" r:id="rId21"/>
    <p:sldId id="288" r:id="rId22"/>
    <p:sldId id="285" r:id="rId23"/>
    <p:sldId id="273" r:id="rId24"/>
  </p:sldIdLst>
  <p:sldSz cx="12192000" cy="6858000"/>
  <p:notesSz cx="6858000" cy="9144000"/>
  <p:custDataLst>
    <p:tags r:id="rId2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B87AC-7F7F-4D7F-ABF6-9FE402E474F1}" type="datetimeFigureOut">
              <a:rPr lang="cs-CZ" smtClean="0"/>
              <a:t>06.04.2018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DF006-5B12-4596-A2EE-C6EE9568A6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124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438EB-AEBF-497A-9024-2C89FF2B5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861FAED-9ADB-4B8A-A1A6-E16511CB26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831020-99BE-4EFC-B480-EE772EFFF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A92221-C113-49B4-8AC8-D2EE929AD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E31BCA-1ABF-4204-960C-B2E05F387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45E9-FB7F-407D-BD3A-61D7F8395A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05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D5E02-ADA1-48F9-8558-51B77684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F1DE7C-F8E6-49DC-89B1-4D055C3C60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CD115B-3904-42B3-BE78-B96D80551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30DA5F-38FF-4350-8BF4-6312FF725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C1911D-FBDD-40BC-8380-60FD713A2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45E9-FB7F-407D-BD3A-61D7F8395A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964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2410F87-EBDA-45CA-9F76-5960BE4EC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5A5A9AC-9BCB-4C8E-9B0F-5369D0BF4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C339C2-E6E0-48BF-B5FA-C05B5DC4A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8F2B21-31C6-48A8-8D49-62751276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8B118C-5AF2-4211-A445-CB81ED080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45E9-FB7F-407D-BD3A-61D7F8395A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708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7B5167-793A-463E-99C7-EBA8BF40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0CAE22-7CEE-4772-8765-4B1BA15F5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8C6BC6-B6D6-4131-8E83-372DCF7A4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8AA067-86F6-49A1-BCD1-A32EF9AA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B57A8B-8D53-4AB7-B659-CAC5FBC28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45E9-FB7F-407D-BD3A-61D7F8395A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74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C014DD-2C5A-4D91-B308-133935A1C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48855F5-4001-49EF-A932-FA1297A40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633EC6-D51D-4ABB-A058-B7051C852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4A4A45-A3F0-489E-BBB4-D96877539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A555F6-6C38-407F-A481-8E40B3C78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45E9-FB7F-407D-BD3A-61D7F8395A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42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6A404-3A96-4A3D-984F-57449C596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A32C35-2925-4A87-961C-F00E9C5139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F98B0F9-1257-45BF-8AC2-E3EFCA0BD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6F692B-CFD0-435C-A9D6-3F832E64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2.3.2018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1F1A80-0CDE-4BE0-A0CB-669A9A319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2B5945-FACC-4B45-B6A4-3971E1D4C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45E9-FB7F-407D-BD3A-61D7F8395A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80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12A22D-EEB2-46B6-9CD5-920E6CE3D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0865A41-06F5-479E-98A8-2C32A3572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EC7A3C9-BF42-4747-B5D7-C0885DE6A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3E0932F-41AE-442E-B3D9-CA215737D2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98871C7-FA35-45D8-87E8-9B42D2850E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F6E7CE-434C-4035-9E6D-41507A19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2.3.2018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1272535-50A0-44AF-BB8C-0F083F40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8225DD6-36BE-4E38-926A-ACBE37FC9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45E9-FB7F-407D-BD3A-61D7F8395A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04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9E413-9D76-48D0-9B83-84E6A08EE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AAB7F75-F67B-4FA4-8219-9EECDBFA7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2.3.2018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9177BEE-75C2-425A-88C5-8F41C1130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6A47552-CDA3-4112-AC95-D0BC1D02F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45E9-FB7F-407D-BD3A-61D7F8395A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684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0ACA2FB-50E7-4F9A-B956-2476EF141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2.3.2018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BD7B32-0972-4DB6-8152-7D18604A8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28EBF6-3A47-493A-8331-70BB5E71F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45E9-FB7F-407D-BD3A-61D7F8395A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252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577CFF-A987-4170-8485-ADC99414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151C5D-B9DB-4870-AC35-6B2896F2A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AE9D4CA-8A0A-4BEE-9001-DA765C87F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A405C4-CE63-4B1F-80BF-F4BDF1F8B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2.3.2018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C4B66F-9F48-402F-B6A4-152EBC1DB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2955B4-A346-4240-878F-61B3BC5DF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45E9-FB7F-407D-BD3A-61D7F8395A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76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6B4FDD-3628-47D6-AC95-1296D4571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E904A21-C12D-41C2-BA4A-D11CA0065D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D1446BF-1943-45C6-8076-7B5A63A96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53CCBE-DE03-4380-843A-F46719C73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2.3.2018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594CD4-7232-48F9-B805-221FF3873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98291F-9E75-4121-AF9B-B857A73B8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45E9-FB7F-407D-BD3A-61D7F8395A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158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64F177D-9C2D-474B-8A5E-92D94914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013FCD-57DC-4D8F-986B-64140D168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64B0FE-04FA-4BCC-BDA7-9E717617C9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7B8DA8-98DD-45AE-99C8-AEFDEAB2DF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7A00E0-548A-4E6F-AB4D-F4022E61E8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245E9-FB7F-407D-BD3A-61D7F8395A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02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YFaKXHWn1C8" TargetMode="External"/><Relationship Id="rId1" Type="http://schemas.openxmlformats.org/officeDocument/2006/relationships/tags" Target="../tags/tag11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scalculator.com/en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y0tVMZty0W8" TargetMode="External"/><Relationship Id="rId1" Type="http://schemas.openxmlformats.org/officeDocument/2006/relationships/tags" Target="../tags/tag10.xml"/><Relationship Id="rId6" Type="http://schemas.openxmlformats.org/officeDocument/2006/relationships/image" Target="../media/image1.jpeg"/><Relationship Id="rId5" Type="http://schemas.openxmlformats.org/officeDocument/2006/relationships/hyperlink" Target="http://bit.ly/2mutYMw" TargetMode="External"/><Relationship Id="rId4" Type="http://schemas.openxmlformats.org/officeDocument/2006/relationships/hyperlink" Target="http://bit.ly/2mPT5f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Propagace a média (nk2285)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Jilka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412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78426"/>
            <a:ext cx="10515600" cy="59929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Ligy a organizace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Akce</a:t>
            </a:r>
          </a:p>
          <a:p>
            <a:pPr lvl="1"/>
            <a:r>
              <a:rPr lang="cs-CZ" dirty="0"/>
              <a:t>UEFA Futsal Euro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4000" dirty="0"/>
          </a:p>
          <a:p>
            <a:r>
              <a:rPr lang="cs-CZ" dirty="0"/>
              <a:t>Sportovní obchody, brandy – </a:t>
            </a:r>
            <a:r>
              <a:rPr lang="cs-CZ" dirty="0" err="1"/>
              <a:t>Nike</a:t>
            </a:r>
            <a:r>
              <a:rPr lang="cs-CZ" dirty="0"/>
              <a:t>, </a:t>
            </a:r>
            <a:r>
              <a:rPr lang="cs-CZ" dirty="0" err="1"/>
              <a:t>Adidas</a:t>
            </a:r>
            <a:r>
              <a:rPr lang="cs-CZ" dirty="0"/>
              <a:t>, </a:t>
            </a:r>
            <a:r>
              <a:rPr lang="cs-CZ" dirty="0" err="1"/>
              <a:t>Under</a:t>
            </a:r>
            <a:r>
              <a:rPr lang="cs-CZ" dirty="0"/>
              <a:t> </a:t>
            </a:r>
            <a:r>
              <a:rPr lang="cs-CZ" dirty="0" err="1"/>
              <a:t>Armour</a:t>
            </a:r>
            <a:r>
              <a:rPr lang="cs-CZ" dirty="0"/>
              <a:t>, </a:t>
            </a:r>
            <a:r>
              <a:rPr lang="cs-CZ" dirty="0" err="1"/>
              <a:t>Red</a:t>
            </a:r>
            <a:r>
              <a:rPr lang="cs-CZ" dirty="0"/>
              <a:t> Bull…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Michal Jilka - Propagace a média (np2285)</a:t>
            </a:r>
            <a:endParaRPr lang="cs-CZ" dirty="0"/>
          </a:p>
        </p:txBody>
      </p:sp>
      <p:pic>
        <p:nvPicPr>
          <p:cNvPr id="7" name="YFaKXHWn1C8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4495799" y="62637"/>
            <a:ext cx="7437581" cy="5578185"/>
          </a:xfrm>
          <a:prstGeom prst="rect">
            <a:avLst/>
          </a:prstGeo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E847CB9-BD0F-412E-BAC3-7FB60DD1B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10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5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Tisková zpráva (press-servis.ecn.cz, 2007)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Písemné sdělení obsahující novou informaci, kterou rozesíláme médiím</a:t>
            </a:r>
          </a:p>
          <a:p>
            <a:r>
              <a:rPr lang="cs-CZ" dirty="0"/>
              <a:t>Měla by obsahovat alespoň jednu novou zprávu</a:t>
            </a:r>
          </a:p>
          <a:p>
            <a:r>
              <a:rPr lang="cs-CZ" dirty="0"/>
              <a:t>Musí být vydána tehdy, kdy ji posíláme</a:t>
            </a:r>
          </a:p>
          <a:p>
            <a:endParaRPr lang="cs-CZ" dirty="0"/>
          </a:p>
          <a:p>
            <a:r>
              <a:rPr lang="cs-CZ" dirty="0"/>
              <a:t>Druhy:</a:t>
            </a:r>
          </a:p>
          <a:p>
            <a:pPr lvl="1"/>
            <a:r>
              <a:rPr lang="cs-CZ" dirty="0"/>
              <a:t>Zpráva o události</a:t>
            </a:r>
          </a:p>
          <a:p>
            <a:pPr lvl="1"/>
            <a:r>
              <a:rPr lang="cs-CZ" dirty="0"/>
              <a:t>Zpráva, jejímž obsahem je reakce na událost</a:t>
            </a:r>
          </a:p>
          <a:p>
            <a:pPr lvl="1"/>
            <a:r>
              <a:rPr lang="cs-CZ" dirty="0"/>
              <a:t>Zpráva o zveřejnění materiálu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BF7C98-467A-405C-95CA-8641B2B31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11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19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Tisková zpráva (press-servis.ecn.cz, 2007)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musí tisková zpráva obsahovat:</a:t>
            </a:r>
          </a:p>
          <a:p>
            <a:pPr lvl="1"/>
            <a:r>
              <a:rPr lang="cs-CZ" dirty="0"/>
              <a:t>Hlavička – název organizace, logo, kontakt, banner</a:t>
            </a:r>
          </a:p>
          <a:p>
            <a:pPr lvl="1"/>
            <a:r>
              <a:rPr lang="cs-CZ" dirty="0"/>
              <a:t>„Tisková zpráva“</a:t>
            </a:r>
          </a:p>
          <a:p>
            <a:pPr lvl="1"/>
            <a:r>
              <a:rPr lang="cs-CZ" dirty="0"/>
              <a:t>Titulek – krátký, výstižný, poutavý – musí zaujmout</a:t>
            </a:r>
          </a:p>
          <a:p>
            <a:pPr lvl="1"/>
            <a:r>
              <a:rPr lang="cs-CZ" dirty="0"/>
              <a:t>Domicil – uvedení data a místa vydání na začátku prvního odstavce</a:t>
            </a:r>
          </a:p>
          <a:p>
            <a:pPr lvl="1"/>
            <a:r>
              <a:rPr lang="cs-CZ" dirty="0"/>
              <a:t>Text zprávy</a:t>
            </a:r>
          </a:p>
          <a:p>
            <a:pPr lvl="2"/>
            <a:r>
              <a:rPr lang="cs-CZ" dirty="0"/>
              <a:t>5 W (</a:t>
            </a:r>
            <a:r>
              <a:rPr lang="cs-CZ" dirty="0" err="1"/>
              <a:t>What</a:t>
            </a:r>
            <a:r>
              <a:rPr lang="cs-CZ" dirty="0"/>
              <a:t>, </a:t>
            </a:r>
            <a:r>
              <a:rPr lang="cs-CZ" dirty="0" err="1"/>
              <a:t>Who</a:t>
            </a:r>
            <a:r>
              <a:rPr lang="cs-CZ" dirty="0"/>
              <a:t>, </a:t>
            </a:r>
            <a:r>
              <a:rPr lang="cs-CZ" dirty="0" err="1"/>
              <a:t>When</a:t>
            </a:r>
            <a:r>
              <a:rPr lang="cs-CZ" dirty="0"/>
              <a:t>, </a:t>
            </a:r>
            <a:r>
              <a:rPr lang="cs-CZ" dirty="0" err="1"/>
              <a:t>Where</a:t>
            </a:r>
            <a:r>
              <a:rPr lang="cs-CZ" dirty="0"/>
              <a:t>, </a:t>
            </a:r>
            <a:r>
              <a:rPr lang="cs-CZ" dirty="0" err="1"/>
              <a:t>Why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Délka – optimálně jednu A4 textu</a:t>
            </a:r>
          </a:p>
          <a:p>
            <a:pPr lvl="1"/>
            <a:r>
              <a:rPr lang="cs-CZ" dirty="0"/>
              <a:t>Závěr – doplňující informace, kontaktní osoba a informace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559AB6-E607-4233-8F6D-8417E321A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12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621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Mediální plánování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Plánování konkrétních reklamních kampaní</a:t>
            </a:r>
          </a:p>
          <a:p>
            <a:r>
              <a:rPr lang="cs-CZ" dirty="0"/>
              <a:t>Jednorázová akce vs. opakující se událost vs. e-shop</a:t>
            </a:r>
          </a:p>
          <a:p>
            <a:r>
              <a:rPr lang="cs-CZ" dirty="0"/>
              <a:t>Nutná přesná strategie</a:t>
            </a:r>
          </a:p>
          <a:p>
            <a:pPr lvl="1"/>
            <a:r>
              <a:rPr lang="cs-CZ" dirty="0"/>
              <a:t>Čas</a:t>
            </a:r>
          </a:p>
          <a:p>
            <a:pPr lvl="1"/>
            <a:r>
              <a:rPr lang="cs-CZ" dirty="0"/>
              <a:t>Obsah</a:t>
            </a:r>
          </a:p>
          <a:p>
            <a:pPr lvl="1"/>
            <a:r>
              <a:rPr lang="cs-CZ" dirty="0"/>
              <a:t>Umístění</a:t>
            </a:r>
          </a:p>
          <a:p>
            <a:pPr lvl="1"/>
            <a:r>
              <a:rPr lang="cs-CZ" dirty="0"/>
              <a:t>Komunikační kanál</a:t>
            </a:r>
          </a:p>
          <a:p>
            <a:pPr lvl="1"/>
            <a:r>
              <a:rPr lang="cs-CZ" dirty="0"/>
              <a:t>Rozpočet</a:t>
            </a:r>
          </a:p>
          <a:p>
            <a:r>
              <a:rPr lang="cs-CZ" dirty="0"/>
              <a:t>Výstupem je </a:t>
            </a:r>
            <a:r>
              <a:rPr lang="cs-CZ" dirty="0" err="1"/>
              <a:t>mediaplán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CBB0D1-6081-4FA1-8C0D-69CEEA6D1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13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653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pic>
        <p:nvPicPr>
          <p:cNvPr id="15" name="Obrázek 14" descr="Tabulka bez názvu - Tabulky Google - Google Chrome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" t="26814" r="19811" b="9637"/>
          <a:stretch/>
        </p:blipFill>
        <p:spPr>
          <a:xfrm>
            <a:off x="258617" y="104143"/>
            <a:ext cx="11827639" cy="6185821"/>
          </a:xfrm>
          <a:prstGeom prst="rect">
            <a:avLst/>
          </a:prstGeo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B8FF199-D027-46A9-9C2C-C8F1349AE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14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010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D501E8-DB3A-4A73-A35E-995C01A46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379B52-CB0B-4896-AC14-A9343EA2D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8661C3-EF3D-41B4-B395-7F012D392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15</a:t>
            </a:fld>
            <a:endParaRPr lang="cs-CZ"/>
          </a:p>
        </p:txBody>
      </p:sp>
      <p:pic>
        <p:nvPicPr>
          <p:cNvPr id="7" name="Zástupný symbol pro obsah 3" descr="cíle a priority 2017 ES - Excel">
            <a:extLst>
              <a:ext uri="{FF2B5EF4-FFF2-40B4-BE49-F238E27FC236}">
                <a16:creationId xmlns:a16="http://schemas.microsoft.com/office/drawing/2014/main" id="{FC303ECE-46F1-4F55-AE87-345F7A03A2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" t="22883" r="28585" b="5564"/>
          <a:stretch/>
        </p:blipFill>
        <p:spPr>
          <a:xfrm>
            <a:off x="1" y="-28883"/>
            <a:ext cx="12182164" cy="681761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0712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AAD08-E6C4-4625-989C-177C84F9D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Brand </a:t>
            </a:r>
            <a:r>
              <a:rPr lang="cs-CZ" dirty="0" err="1"/>
              <a:t>Awareness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130772-F3D6-4717-9167-A8B8E9981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Neboli znalost/povědomí značky </a:t>
            </a:r>
          </a:p>
          <a:p>
            <a:endParaRPr lang="cs-CZ" dirty="0"/>
          </a:p>
          <a:p>
            <a:r>
              <a:rPr lang="cs-CZ" dirty="0"/>
              <a:t>Do jaké míry je značka „umístěna“ v mysli spotřebitele</a:t>
            </a:r>
          </a:p>
          <a:p>
            <a:endParaRPr lang="cs-CZ" dirty="0"/>
          </a:p>
          <a:p>
            <a:r>
              <a:rPr lang="cs-CZ" dirty="0"/>
              <a:t>NPS vs. Brand </a:t>
            </a:r>
            <a:r>
              <a:rPr lang="cs-CZ" dirty="0" err="1"/>
              <a:t>equity</a:t>
            </a:r>
            <a:r>
              <a:rPr lang="cs-CZ" dirty="0"/>
              <a:t> </a:t>
            </a:r>
            <a:r>
              <a:rPr lang="cs-CZ" dirty="0" err="1"/>
              <a:t>score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57D175-37EF-40A2-A803-2AAC785B7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B67C67-BFC7-47C0-A282-3816722C9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1E4AE8-4EA1-4F99-974E-751D8DB97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16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184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317C02-6E84-41C9-AE8C-AF268FAFE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Net </a:t>
            </a:r>
            <a:r>
              <a:rPr lang="cs-CZ" dirty="0" err="1"/>
              <a:t>Promoter</a:t>
            </a:r>
            <a:r>
              <a:rPr lang="cs-CZ" dirty="0"/>
              <a:t> </a:t>
            </a:r>
            <a:r>
              <a:rPr lang="cs-CZ" dirty="0" err="1"/>
              <a:t>Score</a:t>
            </a:r>
            <a:r>
              <a:rPr lang="cs-CZ" dirty="0"/>
              <a:t> (NPS)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AB9177-3CFA-4C84-8D79-360E5800F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Míra loajality zákazníků nebo zaměstnanců</a:t>
            </a:r>
          </a:p>
          <a:p>
            <a:r>
              <a:rPr lang="cs-CZ" dirty="0"/>
              <a:t>Dosahuje hodnot od -100 do +100</a:t>
            </a:r>
          </a:p>
          <a:p>
            <a:r>
              <a:rPr lang="cs-CZ" dirty="0"/>
              <a:t>NPS +50 se považuje jako výborné skóre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pl-PL" dirty="0"/>
              <a:t>Na stupnici od 1 do 10, jaká je vaše spokojenost se studiem na FSpS? </a:t>
            </a:r>
            <a:r>
              <a:rPr lang="cs-CZ" dirty="0">
                <a:hlinkClick r:id="rId3"/>
              </a:rPr>
              <a:t>http://www.npscalculator.com/en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9A1084-CF0C-4759-9BCE-8C4B309F5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AAB483-3086-463A-B660-3AD4DF051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4AB9EB-2814-491F-8648-523BF225A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17</a:t>
            </a:fld>
            <a:endParaRPr lang="cs-CZ"/>
          </a:p>
        </p:txBody>
      </p:sp>
      <p:pic>
        <p:nvPicPr>
          <p:cNvPr id="1026" name="Picture 2" descr="Výsledek obrázku pro nps">
            <a:extLst>
              <a:ext uri="{FF2B5EF4-FFF2-40B4-BE49-F238E27FC236}">
                <a16:creationId xmlns:a16="http://schemas.microsoft.com/office/drawing/2014/main" id="{6D211CC1-7C59-4FD9-AAAA-E1E555EDF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227" y="2411341"/>
            <a:ext cx="6896100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1095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218CEA-28B5-4E2D-9BAA-1B8E74671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Brand </a:t>
            </a:r>
            <a:r>
              <a:rPr lang="cs-CZ" dirty="0" err="1"/>
              <a:t>Equity</a:t>
            </a:r>
            <a:r>
              <a:rPr lang="cs-CZ" dirty="0"/>
              <a:t> </a:t>
            </a:r>
            <a:r>
              <a:rPr lang="cs-CZ" dirty="0" err="1"/>
              <a:t>Score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740C3E-FB2E-4A3B-8941-DE040F24E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Měření znalosti značky</a:t>
            </a:r>
          </a:p>
          <a:p>
            <a:r>
              <a:rPr lang="cs-CZ" dirty="0"/>
              <a:t>Znalost</a:t>
            </a:r>
          </a:p>
          <a:p>
            <a:pPr lvl="1"/>
            <a:r>
              <a:rPr lang="cs-CZ" dirty="0"/>
              <a:t>Top </a:t>
            </a:r>
            <a:r>
              <a:rPr lang="cs-CZ" dirty="0" err="1"/>
              <a:t>of</a:t>
            </a:r>
            <a:r>
              <a:rPr lang="cs-CZ" dirty="0"/>
              <a:t> mind (první uvedená)</a:t>
            </a:r>
          </a:p>
          <a:p>
            <a:pPr lvl="1"/>
            <a:r>
              <a:rPr lang="cs-CZ" dirty="0"/>
              <a:t>Spontánní (další možnosti, zpravidla max. 5)</a:t>
            </a:r>
          </a:p>
          <a:p>
            <a:pPr lvl="1"/>
            <a:r>
              <a:rPr lang="cs-CZ" dirty="0"/>
              <a:t>Podpořená (výběr konkrétních možností, nebo přímá otázka)</a:t>
            </a:r>
          </a:p>
          <a:p>
            <a:r>
              <a:rPr lang="cs-CZ" dirty="0"/>
              <a:t>Výpočet v procentech (kolik % z celkového množství oslovených osob odpovědělo, že zná danou organizaci)</a:t>
            </a:r>
          </a:p>
          <a:p>
            <a:r>
              <a:rPr lang="cs-CZ" dirty="0"/>
              <a:t>Doporučený vzorek min. 100 osob</a:t>
            </a:r>
          </a:p>
          <a:p>
            <a:r>
              <a:rPr lang="cs-CZ" dirty="0"/>
              <a:t>Lidé by se navzájem neměli ovlivňovat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1A6E33-A5FA-4B73-B672-3FFB9D92E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09B792-B12A-4330-A5E1-B9765F62E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BCDD0A-F216-4961-9A8A-730780C74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18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884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8AB982-77FC-4426-B44E-A515738A7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473BFF-99A8-4D8A-9446-D4A16677F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09B6C5-0537-4924-9D0D-C66BB8678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19</a:t>
            </a:fld>
            <a:endParaRPr lang="cs-CZ"/>
          </a:p>
        </p:txBody>
      </p:sp>
      <p:pic>
        <p:nvPicPr>
          <p:cNvPr id="10" name="Obrázek 9" descr="Výřez obrazovky">
            <a:extLst>
              <a:ext uri="{FF2B5EF4-FFF2-40B4-BE49-F238E27FC236}">
                <a16:creationId xmlns:a16="http://schemas.microsoft.com/office/drawing/2014/main" id="{18933A32-895C-4171-90A2-6315EDAA5E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128" y="1084997"/>
            <a:ext cx="8569743" cy="40078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8666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splnění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Vypracování závěrečného projektu a jeho odevzdání</a:t>
            </a:r>
          </a:p>
          <a:p>
            <a:r>
              <a:rPr lang="cs-CZ" dirty="0"/>
              <a:t>Zkouška</a:t>
            </a:r>
          </a:p>
          <a:p>
            <a:r>
              <a:rPr lang="cs-CZ" dirty="0"/>
              <a:t>1 absence na seminářích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C56164E-06D1-4779-854E-754574655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2.3.2018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706D64A-2540-443D-BB5A-1D403A995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ED94676-C09E-49E3-B9F4-AB0ED30B5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45E9-FB7F-407D-BD3A-61D7F8395AFE}" type="slidenum">
              <a:rPr lang="cs-CZ" smtClean="0"/>
              <a:t>2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504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884DBD-009B-454A-A191-A6854E33B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39CFCF-A216-4C24-A90C-114B3CBFE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D3A240-F613-427A-B87D-B441B6F04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20</a:t>
            </a:fld>
            <a:endParaRPr lang="cs-CZ"/>
          </a:p>
        </p:txBody>
      </p:sp>
      <p:pic>
        <p:nvPicPr>
          <p:cNvPr id="7" name="Obrázek 6" descr="Výřez obrazovky">
            <a:extLst>
              <a:ext uri="{FF2B5EF4-FFF2-40B4-BE49-F238E27FC236}">
                <a16:creationId xmlns:a16="http://schemas.microsoft.com/office/drawing/2014/main" id="{BDAEB2DF-AC47-483A-B37C-E78953CCF5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01" y="1037230"/>
            <a:ext cx="10132198" cy="466402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3838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AA5194-D4F4-49AD-9B83-DFCD235E7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Dva dobrovolníci?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70A57A-AEDA-47DB-B975-762D8D860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4FFF3B-2EB4-4D75-B73D-42017F35D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C67601-50B8-4B11-98FD-BBCB0EB15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21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755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D7837-BC3A-4EB4-88EA-C3BC5D322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Brand </a:t>
            </a:r>
            <a:r>
              <a:rPr lang="cs-CZ" sz="4000" dirty="0" err="1"/>
              <a:t>equity</a:t>
            </a:r>
            <a:r>
              <a:rPr lang="cs-CZ" sz="4000" dirty="0"/>
              <a:t> </a:t>
            </a:r>
            <a:r>
              <a:rPr lang="cs-CZ" sz="4000" dirty="0" err="1"/>
              <a:t>score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124CA3-FFA7-4218-8168-231E4855C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Jmenujte jeden </a:t>
            </a:r>
            <a:r>
              <a:rPr lang="cs-CZ" dirty="0" err="1"/>
              <a:t>futsalový</a:t>
            </a:r>
            <a:r>
              <a:rPr lang="cs-CZ" dirty="0"/>
              <a:t> tým:</a:t>
            </a:r>
          </a:p>
          <a:p>
            <a:endParaRPr lang="cs-CZ" dirty="0"/>
          </a:p>
          <a:p>
            <a:r>
              <a:rPr lang="cs-CZ" dirty="0"/>
              <a:t>Jmenujte 5 </a:t>
            </a:r>
            <a:r>
              <a:rPr lang="cs-CZ" dirty="0" err="1"/>
              <a:t>futsalových</a:t>
            </a:r>
            <a:r>
              <a:rPr lang="cs-CZ" dirty="0"/>
              <a:t> týmů:</a:t>
            </a:r>
          </a:p>
          <a:p>
            <a:endParaRPr lang="cs-CZ" dirty="0"/>
          </a:p>
          <a:p>
            <a:r>
              <a:rPr lang="cs-CZ" dirty="0"/>
              <a:t>Vyberte, který z těchto </a:t>
            </a:r>
            <a:r>
              <a:rPr lang="cs-CZ" dirty="0" err="1"/>
              <a:t>futsalových</a:t>
            </a:r>
            <a:r>
              <a:rPr lang="cs-CZ" dirty="0"/>
              <a:t> týmů znáte?</a:t>
            </a:r>
          </a:p>
          <a:p>
            <a:pPr marL="0" indent="0">
              <a:buNone/>
            </a:pPr>
            <a:r>
              <a:rPr lang="cs-CZ" dirty="0" err="1"/>
              <a:t>Gardenline</a:t>
            </a:r>
            <a:r>
              <a:rPr lang="cs-CZ" dirty="0"/>
              <a:t> Litoměřice, Tango Hodonín, </a:t>
            </a:r>
            <a:r>
              <a:rPr lang="cs-CZ" dirty="0" err="1"/>
              <a:t>Olympik</a:t>
            </a:r>
            <a:r>
              <a:rPr lang="cs-CZ" dirty="0"/>
              <a:t> Mělník, Era-</a:t>
            </a:r>
            <a:r>
              <a:rPr lang="cs-CZ" dirty="0" err="1"/>
              <a:t>Pack</a:t>
            </a:r>
            <a:r>
              <a:rPr lang="cs-CZ" dirty="0"/>
              <a:t> Chrudim, </a:t>
            </a:r>
            <a:r>
              <a:rPr lang="cs-CZ" dirty="0" err="1"/>
              <a:t>Helas</a:t>
            </a:r>
            <a:r>
              <a:rPr lang="cs-CZ" dirty="0"/>
              <a:t> Brno, Alfa Liberec, AC Sparta Praha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39F8F5-47FF-45C4-BA94-6F0DB34C4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C4BFF6-C2E0-4145-A47A-FA5F97492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994145-F26F-4805-A166-E3E4B5894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22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974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do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Zapracovat/vymyslet cíle pro public relations</a:t>
            </a:r>
          </a:p>
          <a:p>
            <a:r>
              <a:rPr lang="cs-CZ" dirty="0"/>
              <a:t>Vypracovat tiskovou zprávu se všemi náležitostmi</a:t>
            </a:r>
          </a:p>
          <a:p>
            <a:r>
              <a:rPr lang="cs-CZ" dirty="0"/>
              <a:t>Vypracovat </a:t>
            </a:r>
            <a:r>
              <a:rPr lang="cs-CZ" dirty="0" err="1"/>
              <a:t>mediaplán</a:t>
            </a:r>
            <a:r>
              <a:rPr lang="cs-CZ" dirty="0"/>
              <a:t> květen – červen 2018 pro zvolené komunikační kanály vč. promyšlení obsahu</a:t>
            </a:r>
          </a:p>
          <a:p>
            <a:pPr lvl="1"/>
            <a:r>
              <a:rPr lang="cs-CZ" dirty="0"/>
              <a:t>Klub – 24. 6. 2018 se koná exhibiční utkání</a:t>
            </a:r>
          </a:p>
          <a:p>
            <a:pPr lvl="1"/>
            <a:r>
              <a:rPr lang="cs-CZ" dirty="0"/>
              <a:t>Akce – termín akce 24. 6. 2018</a:t>
            </a:r>
          </a:p>
          <a:p>
            <a:pPr lvl="1"/>
            <a:endParaRPr lang="cs-CZ" dirty="0"/>
          </a:p>
          <a:p>
            <a:r>
              <a:rPr lang="cs-CZ" dirty="0"/>
              <a:t>Dobrovolné: zjistit Brand </a:t>
            </a:r>
            <a:r>
              <a:rPr lang="cs-CZ" dirty="0" err="1"/>
              <a:t>Awareness</a:t>
            </a:r>
            <a:r>
              <a:rPr lang="cs-CZ" dirty="0"/>
              <a:t> na vzorku 30 osob</a:t>
            </a:r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D13508-6BDB-4980-9701-9ADBF0543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23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974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Závěrečný projekt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Vypracování samostatně, nebo ve dvojicích</a:t>
            </a:r>
          </a:p>
          <a:p>
            <a:r>
              <a:rPr lang="cs-CZ" dirty="0"/>
              <a:t>Nahrání projektu do odevzdávárny </a:t>
            </a:r>
          </a:p>
          <a:p>
            <a:pPr defTabSz="1163638">
              <a:tabLst>
                <a:tab pos="1438275" algn="l"/>
              </a:tabLst>
            </a:pPr>
            <a:r>
              <a:rPr lang="cs-CZ" dirty="0"/>
              <a:t>Téma 1: Propagace vybraného sportovního klubu</a:t>
            </a:r>
            <a:br>
              <a:rPr lang="cs-CZ" dirty="0"/>
            </a:br>
            <a:r>
              <a:rPr lang="cs-CZ" dirty="0"/>
              <a:t>	(1. </a:t>
            </a:r>
            <a:r>
              <a:rPr lang="cs-CZ" dirty="0" err="1"/>
              <a:t>nb</a:t>
            </a:r>
            <a:r>
              <a:rPr lang="cs-CZ" dirty="0"/>
              <a:t> 2. nejvyšší soutěž)</a:t>
            </a:r>
          </a:p>
          <a:p>
            <a:pPr defTabSz="1163638">
              <a:tabLst>
                <a:tab pos="1438275" algn="l"/>
              </a:tabLst>
            </a:pPr>
            <a:r>
              <a:rPr lang="cs-CZ" dirty="0"/>
              <a:t>Téma 2: Propagace vybrané sportovní akce</a:t>
            </a:r>
          </a:p>
          <a:p>
            <a:pPr marL="0" indent="0" defTabSz="1163638">
              <a:buNone/>
              <a:tabLst>
                <a:tab pos="1438275" algn="l"/>
              </a:tabLst>
            </a:pPr>
            <a:r>
              <a:rPr lang="cs-CZ" dirty="0"/>
              <a:t>	(min. 500 účastníků)</a:t>
            </a:r>
          </a:p>
          <a:p>
            <a:pPr marL="0" indent="0" defTabSz="1163638">
              <a:buNone/>
            </a:pPr>
            <a:r>
              <a:rPr lang="cs-CZ" dirty="0"/>
              <a:t>	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B5EFC58-16AA-4DAB-9DC6-2870E3DA0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2.3.2018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E33A132-E6B8-4C25-809D-C3DAF1D8F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EE8F988-5AA2-440A-A4A2-3F552CF75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45E9-FB7F-407D-BD3A-61D7F8395AFE}" type="slidenum">
              <a:rPr lang="cs-CZ" smtClean="0"/>
              <a:t>3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846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Závěrečný projekt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7314"/>
          </a:xfrm>
        </p:spPr>
        <p:txBody>
          <a:bodyPr>
            <a:normAutofit/>
          </a:bodyPr>
          <a:lstStyle/>
          <a:p>
            <a:pPr marL="342900" lvl="1" indent="-342900"/>
            <a:r>
              <a:rPr lang="cs-CZ" dirty="0"/>
              <a:t>Analýza současného stavu organizace</a:t>
            </a:r>
          </a:p>
          <a:p>
            <a:pPr marL="800100" lvl="2" indent="-342900"/>
            <a:r>
              <a:rPr lang="cs-CZ" dirty="0" err="1"/>
              <a:t>Corporate</a:t>
            </a:r>
            <a:r>
              <a:rPr lang="cs-CZ" dirty="0"/>
              <a:t> identity + grafické vyjadřování klubu/organizace/akce</a:t>
            </a:r>
          </a:p>
          <a:p>
            <a:pPr marL="800100" lvl="2" indent="-342900"/>
            <a:r>
              <a:rPr lang="cs-CZ" dirty="0"/>
              <a:t>Nejvýraznější prvky marketingového a komunikačního mixu</a:t>
            </a:r>
          </a:p>
          <a:p>
            <a:pPr marL="342900" lvl="1" indent="-342900"/>
            <a:r>
              <a:rPr lang="cs-CZ" dirty="0"/>
              <a:t>Vyhodnocení Brand </a:t>
            </a:r>
            <a:r>
              <a:rPr lang="cs-CZ" dirty="0" err="1"/>
              <a:t>Awareness</a:t>
            </a:r>
            <a:endParaRPr lang="cs-CZ" dirty="0"/>
          </a:p>
          <a:p>
            <a:pPr marL="342900" lvl="1" indent="-342900"/>
            <a:r>
              <a:rPr lang="cs-CZ" dirty="0"/>
              <a:t>Stanovení strategických cílů a stanovení cílů pro komunikaci a public relations</a:t>
            </a:r>
          </a:p>
          <a:p>
            <a:pPr marL="342900" lvl="1" indent="-342900"/>
            <a:r>
              <a:rPr lang="cs-CZ" dirty="0"/>
              <a:t>Vymyslet novou formu propagace</a:t>
            </a:r>
          </a:p>
          <a:p>
            <a:pPr marL="800100" lvl="2" indent="-342900"/>
            <a:r>
              <a:rPr lang="cs-CZ" dirty="0"/>
              <a:t>Dle vámi zvolených komunikačních kanálů</a:t>
            </a:r>
          </a:p>
          <a:p>
            <a:pPr marL="800100" lvl="2" indent="-342900"/>
            <a:r>
              <a:rPr lang="cs-CZ" dirty="0"/>
              <a:t>Digitální marketing – klíčová slova do vyhledávání, články na web, sociální sítě</a:t>
            </a:r>
          </a:p>
          <a:p>
            <a:pPr marL="342900" lvl="1" indent="-342900"/>
            <a:r>
              <a:rPr lang="cs-CZ" dirty="0"/>
              <a:t>Příloha 1: tisková zpráva</a:t>
            </a:r>
          </a:p>
          <a:p>
            <a:pPr marL="342900" lvl="1" indent="-342900"/>
            <a:r>
              <a:rPr lang="cs-CZ" dirty="0"/>
              <a:t>Příloha 2: media plán</a:t>
            </a:r>
          </a:p>
          <a:p>
            <a:pPr marL="342900" lvl="1" indent="-342900"/>
            <a:r>
              <a:rPr lang="cs-CZ" dirty="0"/>
              <a:t>Příloha 3: e-mail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EFA6474-A2B1-440D-8D14-415895105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2.3.2018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40C59A8-C051-4DFC-94DE-41F933458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93F07A-FCB6-450A-914F-151CAA8E2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45E9-FB7F-407D-BD3A-61D7F8395AFE}" type="slidenum">
              <a:rPr lang="cs-CZ" smtClean="0"/>
              <a:t>4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021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seminářů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617303"/>
              </p:ext>
            </p:extLst>
          </p:nvPr>
        </p:nvGraphicFramePr>
        <p:xfrm>
          <a:off x="2032000" y="1690688"/>
          <a:ext cx="81280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298">
                  <a:extLst>
                    <a:ext uri="{9D8B030D-6E8A-4147-A177-3AD203B41FA5}">
                      <a16:colId xmlns:a16="http://schemas.microsoft.com/office/drawing/2014/main" val="2984550197"/>
                    </a:ext>
                  </a:extLst>
                </a:gridCol>
                <a:gridCol w="6524702">
                  <a:extLst>
                    <a:ext uri="{9D8B030D-6E8A-4147-A177-3AD203B41FA5}">
                      <a16:colId xmlns:a16="http://schemas.microsoft.com/office/drawing/2014/main" val="3301576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1964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Představení a seznámení s obsahem předmětu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Specifika sportovního marketingu, marketingová komunikace a komunikační mix, </a:t>
                      </a:r>
                      <a:r>
                        <a:rPr lang="cs-CZ" dirty="0" err="1"/>
                        <a:t>Corporate</a:t>
                      </a:r>
                      <a:r>
                        <a:rPr lang="cs-CZ" dirty="0"/>
                        <a:t> Identity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343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6.4.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Mediální plánování a Public relations, Brand </a:t>
                      </a:r>
                      <a:r>
                        <a:rPr lang="cs-CZ" dirty="0" err="1"/>
                        <a:t>Awareness</a:t>
                      </a:r>
                      <a:r>
                        <a:rPr lang="cs-CZ" dirty="0"/>
                        <a:t>, Digitální marketing ve sportovním prostředí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302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27.4.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Digitální marketing ve sportovním prostředí, PRE proces – audit, cíle, strategie a plány,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154283"/>
                  </a:ext>
                </a:extLst>
              </a:tr>
            </a:tbl>
          </a:graphicData>
        </a:graphic>
      </p:graphicFrame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5695551-744D-40B7-ADA5-54EC9114E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2.3.2018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9AB917A-AFCE-4975-8F7B-D5F9A1643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(nk2285)</a:t>
            </a: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C408E57-57FC-4627-ACC2-144D65600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45E9-FB7F-407D-BD3A-61D7F8395AFE}" type="slidenum">
              <a:rPr lang="cs-CZ" smtClean="0"/>
              <a:t>5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878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 relations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„Jako PR označujeme ty formy komunikace managementu, které organizaci pomáhají přizpůsobit se jejímu okolí, měnit je nebo udržet, a to se zřetelem k dosažení cílů organizace“ </a:t>
            </a:r>
            <a:r>
              <a:rPr lang="cs-CZ" dirty="0"/>
              <a:t>(Svoboda, 2009).</a:t>
            </a:r>
          </a:p>
          <a:p>
            <a:endParaRPr lang="cs-CZ" dirty="0"/>
          </a:p>
          <a:p>
            <a:r>
              <a:rPr lang="cs-CZ" i="1" dirty="0"/>
              <a:t>„PR je činnost vytvoření a udržení dobrého jména organizace s různými zástupci veřejnosti (zákazníky, zaměstnanci, investory, dodavateli, atd.) a to obvykle pomocí propagace a další neplacených forem komunikace. PR může zahrnovat také činnosti spojené s uměním, charitativními akcemi, vzděláním, sportovními událostmi apod.“ </a:t>
            </a:r>
            <a:r>
              <a:rPr lang="cs-CZ" dirty="0"/>
              <a:t>(Business </a:t>
            </a:r>
            <a:r>
              <a:rPr lang="cs-CZ" dirty="0" err="1"/>
              <a:t>Dictionary</a:t>
            </a:r>
            <a:r>
              <a:rPr lang="cs-CZ" dirty="0"/>
              <a:t>, 2015).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B06C84-533A-494F-AD60-70702B30C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6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900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patří do PR?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Interní komunikace</a:t>
            </a:r>
          </a:p>
          <a:p>
            <a:pPr lvl="1"/>
            <a:r>
              <a:rPr lang="cs-CZ" dirty="0"/>
              <a:t>Zaměstnanci</a:t>
            </a:r>
          </a:p>
          <a:p>
            <a:r>
              <a:rPr lang="cs-CZ" dirty="0"/>
              <a:t>Externí komunikace</a:t>
            </a:r>
          </a:p>
          <a:p>
            <a:pPr lvl="1"/>
            <a:r>
              <a:rPr lang="cs-CZ" dirty="0"/>
              <a:t>Novináři a média</a:t>
            </a:r>
          </a:p>
          <a:p>
            <a:pPr lvl="1"/>
            <a:r>
              <a:rPr lang="cs-CZ" dirty="0"/>
              <a:t>Investoři</a:t>
            </a:r>
          </a:p>
          <a:p>
            <a:pPr lvl="1"/>
            <a:r>
              <a:rPr lang="cs-CZ" dirty="0"/>
              <a:t>Zákazníci</a:t>
            </a:r>
          </a:p>
          <a:p>
            <a:pPr lvl="1"/>
            <a:r>
              <a:rPr lang="cs-CZ" dirty="0"/>
              <a:t>Účastníci konkrétní akce</a:t>
            </a:r>
          </a:p>
          <a:p>
            <a:r>
              <a:rPr lang="cs-CZ" dirty="0"/>
              <a:t>Lobbing</a:t>
            </a:r>
          </a:p>
          <a:p>
            <a:r>
              <a:rPr lang="cs-CZ" dirty="0"/>
              <a:t>Sponzoring</a:t>
            </a:r>
          </a:p>
          <a:p>
            <a:r>
              <a:rPr lang="cs-CZ" dirty="0"/>
              <a:t>Pořádání akcí </a:t>
            </a:r>
          </a:p>
          <a:p>
            <a:r>
              <a:rPr lang="cs-CZ" dirty="0"/>
              <a:t>Krizová komunikace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06313C-6522-4D89-88C5-3C27E951C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7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057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public relations (Svoboda, 2009)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Strategické (dlouhodobější záměry)</a:t>
            </a:r>
          </a:p>
          <a:p>
            <a:pPr lvl="1"/>
            <a:r>
              <a:rPr lang="cs-CZ" dirty="0"/>
              <a:t>upevnění loajality zákazníků vůči organizaci, </a:t>
            </a:r>
          </a:p>
          <a:p>
            <a:pPr lvl="1"/>
            <a:r>
              <a:rPr lang="cs-CZ" dirty="0"/>
              <a:t>zlepšení spolupráce s úředníky, zastupiteli města apod., </a:t>
            </a:r>
          </a:p>
          <a:p>
            <a:pPr lvl="1"/>
            <a:r>
              <a:rPr lang="cs-CZ" dirty="0"/>
              <a:t>zlepšení image organizace v oblasti sponzoringu, lobbingu aj., </a:t>
            </a:r>
          </a:p>
          <a:p>
            <a:pPr lvl="1"/>
            <a:r>
              <a:rPr lang="cs-CZ" dirty="0"/>
              <a:t>dosažení zlepšení kvality produkce organizace. </a:t>
            </a:r>
          </a:p>
          <a:p>
            <a:pPr lvl="1"/>
            <a:endParaRPr lang="cs-CZ" dirty="0"/>
          </a:p>
          <a:p>
            <a:r>
              <a:rPr lang="cs-CZ" dirty="0"/>
              <a:t>Taktické (krátkodobější povaha)</a:t>
            </a:r>
          </a:p>
          <a:p>
            <a:pPr lvl="1"/>
            <a:r>
              <a:rPr lang="cs-CZ" dirty="0"/>
              <a:t>zvýšení počtu návštěvnosti webových stránek, </a:t>
            </a:r>
          </a:p>
          <a:p>
            <a:pPr lvl="1"/>
            <a:r>
              <a:rPr lang="cs-CZ" dirty="0"/>
              <a:t>větší informovanost účastníků akce, </a:t>
            </a:r>
          </a:p>
          <a:p>
            <a:pPr lvl="1"/>
            <a:r>
              <a:rPr lang="cs-CZ" dirty="0"/>
              <a:t>informace o změnách kontaktních údajů, </a:t>
            </a:r>
          </a:p>
          <a:p>
            <a:pPr lvl="1"/>
            <a:r>
              <a:rPr lang="cs-CZ" dirty="0"/>
              <a:t>zdůraznění blížící se události apod.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2F265C-A0FA-41F2-9E3A-32420AA2A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8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17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95131"/>
            <a:ext cx="10515600" cy="1325563"/>
          </a:xfrm>
        </p:spPr>
        <p:txBody>
          <a:bodyPr/>
          <a:lstStyle/>
          <a:p>
            <a:r>
              <a:rPr lang="cs-CZ" dirty="0"/>
              <a:t>Public relations ve sportovním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6775"/>
          </a:xfrm>
        </p:spPr>
        <p:txBody>
          <a:bodyPr>
            <a:normAutofit/>
          </a:bodyPr>
          <a:lstStyle/>
          <a:p>
            <a:r>
              <a:rPr lang="cs-CZ" dirty="0"/>
              <a:t>Týmy</a:t>
            </a:r>
          </a:p>
          <a:p>
            <a:pPr lvl="1"/>
            <a:r>
              <a:rPr lang="cs-CZ" dirty="0"/>
              <a:t>Florbal Mladá Boleslav</a:t>
            </a:r>
          </a:p>
          <a:p>
            <a:pPr lvl="1"/>
            <a:r>
              <a:rPr lang="cs-CZ" dirty="0"/>
              <a:t>HC Oceláři Třinec</a:t>
            </a:r>
          </a:p>
          <a:p>
            <a:pPr marL="457200" lvl="1" indent="0">
              <a:buNone/>
            </a:pPr>
            <a:r>
              <a:rPr lang="cs-CZ" dirty="0">
                <a:hlinkClick r:id="rId4"/>
              </a:rPr>
              <a:t>http://bit.ly/2mPT5fH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Sportovci </a:t>
            </a:r>
          </a:p>
          <a:p>
            <a:pPr lvl="1"/>
            <a:r>
              <a:rPr lang="cs-CZ" dirty="0"/>
              <a:t>Eugenie </a:t>
            </a:r>
            <a:r>
              <a:rPr lang="cs-CZ" dirty="0" err="1"/>
              <a:t>Bouchard</a:t>
            </a:r>
            <a:r>
              <a:rPr lang="cs-CZ" dirty="0"/>
              <a:t> </a:t>
            </a:r>
          </a:p>
          <a:p>
            <a:pPr marL="457200" lvl="1" indent="0">
              <a:buNone/>
            </a:pPr>
            <a:r>
              <a:rPr lang="cs-CZ" dirty="0">
                <a:hlinkClick r:id="rId5"/>
              </a:rPr>
              <a:t>http://bit.ly/2mutYMw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15.3.2018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pic>
        <p:nvPicPr>
          <p:cNvPr id="6" name="y0tVMZty0W8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5117910" y="1285633"/>
            <a:ext cx="6868537" cy="5070717"/>
          </a:xfrm>
          <a:prstGeom prst="rect">
            <a:avLst/>
          </a:prstGeom>
        </p:spPr>
      </p:pic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07025E-1FC7-49EE-A604-63DF87F5A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9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968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ac8b47f1-f358-4d00-8994-91d6b58b963b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1033</Words>
  <Application>Microsoft Office PowerPoint</Application>
  <PresentationFormat>Širokoúhlá obrazovka</PresentationFormat>
  <Paragraphs>220</Paragraphs>
  <Slides>23</Slides>
  <Notes>0</Notes>
  <HiddenSlides>0</HiddenSlides>
  <MMClips>2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Motiv Office</vt:lpstr>
      <vt:lpstr>Propagace a média (nk2285)</vt:lpstr>
      <vt:lpstr>Požadavky na splnění předmětu</vt:lpstr>
      <vt:lpstr>Závěrečný projekt</vt:lpstr>
      <vt:lpstr>Závěrečný projekt</vt:lpstr>
      <vt:lpstr>Struktura seminářů</vt:lpstr>
      <vt:lpstr>Public relations</vt:lpstr>
      <vt:lpstr>Co patří do PR?</vt:lpstr>
      <vt:lpstr>Cíle public relations (Svoboda, 2009)</vt:lpstr>
      <vt:lpstr>Public relations ve sportovním prostředí</vt:lpstr>
      <vt:lpstr>Prezentace aplikace PowerPoint</vt:lpstr>
      <vt:lpstr>Tisková zpráva (press-servis.ecn.cz, 2007)</vt:lpstr>
      <vt:lpstr>Tisková zpráva (press-servis.ecn.cz, 2007)</vt:lpstr>
      <vt:lpstr>Mediální plánování</vt:lpstr>
      <vt:lpstr>Prezentace aplikace PowerPoint</vt:lpstr>
      <vt:lpstr>Prezentace aplikace PowerPoint</vt:lpstr>
      <vt:lpstr>Brand Awareness</vt:lpstr>
      <vt:lpstr>Net Promoter Score (NPS)</vt:lpstr>
      <vt:lpstr>Brand Equity Score</vt:lpstr>
      <vt:lpstr>Prezentace aplikace PowerPoint</vt:lpstr>
      <vt:lpstr>Prezentace aplikace PowerPoint</vt:lpstr>
      <vt:lpstr>Dva dobrovolníci? </vt:lpstr>
      <vt:lpstr>Brand equity score</vt:lpstr>
      <vt:lpstr>Úkol do projektů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Propagace a média (nk2285)</dc:title>
  <dc:creator>Michal Jilka</dc:creator>
  <cp:lastModifiedBy>ucitel</cp:lastModifiedBy>
  <cp:revision>12</cp:revision>
  <dcterms:created xsi:type="dcterms:W3CDTF">2018-03-01T16:13:07Z</dcterms:created>
  <dcterms:modified xsi:type="dcterms:W3CDTF">2018-04-06T12:43:46Z</dcterms:modified>
</cp:coreProperties>
</file>