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85" r:id="rId2"/>
    <p:sldId id="286" r:id="rId3"/>
    <p:sldId id="274" r:id="rId4"/>
    <p:sldId id="275" r:id="rId5"/>
    <p:sldId id="276" r:id="rId6"/>
    <p:sldId id="293" r:id="rId7"/>
    <p:sldId id="295" r:id="rId8"/>
    <p:sldId id="291" r:id="rId9"/>
    <p:sldId id="296" r:id="rId10"/>
    <p:sldId id="294" r:id="rId11"/>
    <p:sldId id="298" r:id="rId12"/>
    <p:sldId id="299" r:id="rId13"/>
    <p:sldId id="300" r:id="rId14"/>
    <p:sldId id="301" r:id="rId15"/>
    <p:sldId id="302" r:id="rId16"/>
    <p:sldId id="303" r:id="rId17"/>
    <p:sldId id="292" r:id="rId18"/>
    <p:sldId id="304" r:id="rId19"/>
    <p:sldId id="305" r:id="rId20"/>
    <p:sldId id="306" r:id="rId21"/>
    <p:sldId id="307" r:id="rId22"/>
    <p:sldId id="308" r:id="rId23"/>
    <p:sldId id="287" r:id="rId24"/>
    <p:sldId id="297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599" autoAdjust="0"/>
  </p:normalViewPr>
  <p:slideViewPr>
    <p:cSldViewPr snapToGrid="0">
      <p:cViewPr varScale="1">
        <p:scale>
          <a:sx n="79" d="100"/>
          <a:sy n="79" d="100"/>
        </p:scale>
        <p:origin x="12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F5E39-A43F-41A9-B16C-D1C49BD2F817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F734-7D37-4275-9777-9C8CCE396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34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34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63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08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6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23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82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44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26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98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9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3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21.3.2018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64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aventools.com/marketing-reports/google-analytics/url-builde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://bit.ly/2pwA9T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2727" y="2649263"/>
            <a:ext cx="10806545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Digitální marketing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Propagace a média (np2285)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581061"/>
            <a:ext cx="9144000" cy="519293"/>
          </a:xfrm>
        </p:spPr>
        <p:txBody>
          <a:bodyPr/>
          <a:lstStyle/>
          <a:p>
            <a:r>
              <a:rPr lang="cs-CZ" dirty="0"/>
              <a:t>Michal Jilka</a:t>
            </a:r>
          </a:p>
        </p:txBody>
      </p:sp>
    </p:spTree>
    <p:extLst>
      <p:ext uri="{BB962C8B-B14F-4D97-AF65-F5344CB8AC3E}">
        <p14:creationId xmlns:p14="http://schemas.microsoft.com/office/powerpoint/2010/main" val="37841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4AE76-33C4-47E9-B9B5-07F0BCEF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Důležitost měření!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FE520-99AE-48DE-96B8-29A3BCF96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Google </a:t>
            </a:r>
            <a:r>
              <a:rPr lang="cs-CZ" dirty="0" err="1"/>
              <a:t>Analytics</a:t>
            </a:r>
            <a:r>
              <a:rPr lang="cs-CZ" dirty="0"/>
              <a:t>, </a:t>
            </a:r>
            <a:r>
              <a:rPr lang="cs-CZ" dirty="0" err="1"/>
              <a:t>Piwik</a:t>
            </a:r>
            <a:r>
              <a:rPr lang="cs-CZ" dirty="0"/>
              <a:t>, </a:t>
            </a:r>
            <a:r>
              <a:rPr lang="cs-CZ" dirty="0" err="1"/>
              <a:t>Matomo</a:t>
            </a:r>
            <a:r>
              <a:rPr lang="cs-CZ" dirty="0"/>
              <a:t> aj.</a:t>
            </a:r>
          </a:p>
          <a:p>
            <a:r>
              <a:rPr lang="cs-CZ" dirty="0"/>
              <a:t>Zdroje návštěvnosti zjišťujeme přes UTM parametry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sz="2000" dirty="0"/>
          </a:p>
          <a:p>
            <a:r>
              <a:rPr lang="cs-CZ" sz="2000" dirty="0"/>
              <a:t>www.opengame.cz?utm_source=newsletter&amp;utm_medium=email&amp;utm_campaign=leden2018</a:t>
            </a:r>
          </a:p>
          <a:p>
            <a:r>
              <a:rPr lang="cs-CZ" sz="2000" dirty="0">
                <a:hlinkClick r:id="rId2"/>
              </a:rPr>
              <a:t>https://raventools.com/marketing-reports/google-analytics/url-builder/</a:t>
            </a:r>
            <a:r>
              <a:rPr lang="cs-CZ" sz="2000" dirty="0"/>
              <a:t>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103AE-39A9-4018-87DD-25368BDA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AA078F-C942-48E0-BC76-52A4BBD1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Michal Jilka - Propagace a média (np2285)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675115-3DF7-4A56-B8EA-C6AA8A6A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10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FBAD8F9-5DD8-44AD-B52F-A5D8DD2D937A}"/>
              </a:ext>
            </a:extLst>
          </p:cNvPr>
          <p:cNvSpPr txBox="1"/>
          <p:nvPr/>
        </p:nvSpPr>
        <p:spPr>
          <a:xfrm>
            <a:off x="1046932" y="2841523"/>
            <a:ext cx="21549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Source: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Newsletter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Facebook.com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Google.com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Seznam.cz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1C57EF-A246-46B0-AE04-4F9B69941C7A}"/>
              </a:ext>
            </a:extLst>
          </p:cNvPr>
          <p:cNvSpPr txBox="1"/>
          <p:nvPr/>
        </p:nvSpPr>
        <p:spPr>
          <a:xfrm>
            <a:off x="3941097" y="2841523"/>
            <a:ext cx="21549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Medium:</a:t>
            </a:r>
          </a:p>
          <a:p>
            <a:pPr marL="285750" indent="-285750">
              <a:buFontTx/>
              <a:buChar char="-"/>
            </a:pPr>
            <a:r>
              <a:rPr lang="cs-CZ" sz="2000" dirty="0" err="1"/>
              <a:t>Social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CPC</a:t>
            </a:r>
          </a:p>
          <a:p>
            <a:pPr marL="285750" indent="-285750">
              <a:buFontTx/>
              <a:buChar char="-"/>
            </a:pPr>
            <a:r>
              <a:rPr lang="cs-CZ" sz="2000" dirty="0" err="1"/>
              <a:t>Referall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Display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9E2C886-E04D-4AA4-BC24-11CF50F58319}"/>
              </a:ext>
            </a:extLst>
          </p:cNvPr>
          <p:cNvSpPr txBox="1"/>
          <p:nvPr/>
        </p:nvSpPr>
        <p:spPr>
          <a:xfrm>
            <a:off x="6047862" y="2851355"/>
            <a:ext cx="2942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Campaign</a:t>
            </a:r>
            <a:endParaRPr lang="cs-CZ" dirty="0"/>
          </a:p>
          <a:p>
            <a:r>
              <a:rPr lang="cs-CZ" dirty="0"/>
              <a:t>- Váš vlastní název kampaně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5C338A1-13AE-4BDD-A2AD-24CD86EA2158}"/>
              </a:ext>
            </a:extLst>
          </p:cNvPr>
          <p:cNvSpPr txBox="1"/>
          <p:nvPr/>
        </p:nvSpPr>
        <p:spPr>
          <a:xfrm>
            <a:off x="9249697" y="2851355"/>
            <a:ext cx="2942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Content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err="1"/>
              <a:t>Header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err="1"/>
              <a:t>Footer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CTA-</a:t>
            </a:r>
            <a:r>
              <a:rPr lang="cs-CZ" dirty="0" err="1"/>
              <a:t>button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Link</a:t>
            </a:r>
          </a:p>
          <a:p>
            <a:pPr marL="285750" indent="-285750">
              <a:buFontTx/>
              <a:buChar char="-"/>
            </a:pPr>
            <a:r>
              <a:rPr lang="cs-CZ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7754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1A253-8FD3-49B1-8B1D-591ECA9B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engine</a:t>
            </a:r>
            <a:r>
              <a:rPr lang="cs-CZ" dirty="0"/>
              <a:t> marketing  (SEM)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FAF85A-9DA9-4432-B242-C061B236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1C4B53-280C-45E5-A27A-947831D3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611C2A-6D33-42CB-842A-949458F2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11</a:t>
            </a:fld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713B1C6-8563-44A2-84E8-95B7C317EDC3}"/>
              </a:ext>
            </a:extLst>
          </p:cNvPr>
          <p:cNvSpPr/>
          <p:nvPr/>
        </p:nvSpPr>
        <p:spPr>
          <a:xfrm>
            <a:off x="2052000" y="2246400"/>
            <a:ext cx="2181000" cy="16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SEO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08C8E3B-F8B9-4554-A2A2-0864F93EE020}"/>
              </a:ext>
            </a:extLst>
          </p:cNvPr>
          <p:cNvSpPr/>
          <p:nvPr/>
        </p:nvSpPr>
        <p:spPr>
          <a:xfrm>
            <a:off x="2052000" y="4124187"/>
            <a:ext cx="2181000" cy="16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PPC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Pay</a:t>
            </a:r>
            <a:r>
              <a:rPr lang="cs-CZ" dirty="0"/>
              <a:t> Per </a:t>
            </a:r>
            <a:r>
              <a:rPr lang="cs-CZ" dirty="0" err="1"/>
              <a:t>Click</a:t>
            </a:r>
            <a:r>
              <a:rPr lang="cs-CZ" dirty="0"/>
              <a:t>)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C20A219-5063-4B34-81EA-CDFD2B3B9E4C}"/>
              </a:ext>
            </a:extLst>
          </p:cNvPr>
          <p:cNvSpPr/>
          <p:nvPr/>
        </p:nvSpPr>
        <p:spPr>
          <a:xfrm>
            <a:off x="4489800" y="1643345"/>
            <a:ext cx="5686800" cy="4993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Výhody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EF2D5C8-A5DC-4779-99AB-C1E64EAB2408}"/>
              </a:ext>
            </a:extLst>
          </p:cNvPr>
          <p:cNvSpPr/>
          <p:nvPr/>
        </p:nvSpPr>
        <p:spPr>
          <a:xfrm>
            <a:off x="4489800" y="2246400"/>
            <a:ext cx="5686800" cy="167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/>
              <a:t>Budování dlouhodobé hodnoty a pozice </a:t>
            </a:r>
          </a:p>
          <a:p>
            <a:r>
              <a:rPr lang="cs-CZ" dirty="0"/>
              <a:t>Velký zásah a budování povědomí o značce/</a:t>
            </a:r>
            <a:r>
              <a:rPr lang="cs-CZ" dirty="0" err="1"/>
              <a:t>brandu</a:t>
            </a:r>
            <a:endParaRPr lang="cs-CZ" dirty="0"/>
          </a:p>
          <a:p>
            <a:r>
              <a:rPr lang="cs-CZ" dirty="0"/>
              <a:t>Lidé věří více organickému výsledku vyhledávání</a:t>
            </a:r>
          </a:p>
          <a:p>
            <a:r>
              <a:rPr lang="cs-CZ" dirty="0"/>
              <a:t>Neplatí se za zobrazení ani za proklik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5A65CEC-87DC-44AA-8CB1-49A403597624}"/>
              </a:ext>
            </a:extLst>
          </p:cNvPr>
          <p:cNvSpPr/>
          <p:nvPr/>
        </p:nvSpPr>
        <p:spPr>
          <a:xfrm>
            <a:off x="4489800" y="4124187"/>
            <a:ext cx="5686800" cy="167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/>
              <a:t>Rychlé, téměř okamžité výsledky </a:t>
            </a:r>
          </a:p>
          <a:p>
            <a:r>
              <a:rPr lang="cs-CZ" dirty="0"/>
              <a:t>Všechno je možné změřit a vyhodnotit</a:t>
            </a:r>
          </a:p>
          <a:p>
            <a:r>
              <a:rPr lang="cs-CZ" dirty="0"/>
              <a:t>Za výsledky se platí</a:t>
            </a:r>
          </a:p>
          <a:p>
            <a:r>
              <a:rPr lang="cs-CZ" dirty="0"/>
              <a:t>Velmi přesné cílení a kontrola nad sdělením</a:t>
            </a:r>
          </a:p>
        </p:txBody>
      </p:sp>
    </p:spTree>
    <p:extLst>
      <p:ext uri="{BB962C8B-B14F-4D97-AF65-F5344CB8AC3E}">
        <p14:creationId xmlns:p14="http://schemas.microsoft.com/office/powerpoint/2010/main" val="17180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78A40-7019-4103-9B0D-EC5217CB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7F6F4E-47EF-4EF8-B63D-4F8225C8E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On-</a:t>
            </a:r>
            <a:r>
              <a:rPr lang="cs-CZ" dirty="0" err="1"/>
              <a:t>page</a:t>
            </a:r>
            <a:r>
              <a:rPr lang="cs-CZ" dirty="0"/>
              <a:t> faktory – faktory na stránce (kvalita struktury zdrojového kódu, provázanost obsahu s klíčovými slovy, přehlednost stránek, aktuálnost a jedinečnost obsahu)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vs.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Off-page</a:t>
            </a:r>
            <a:r>
              <a:rPr lang="cs-CZ" dirty="0"/>
              <a:t> faktory – faktory mimo samotný web (analýzy klíčových slov a frází, analýzy konkurence, </a:t>
            </a:r>
            <a:r>
              <a:rPr lang="cs-CZ" dirty="0" err="1"/>
              <a:t>linkbuilding</a:t>
            </a:r>
            <a:r>
              <a:rPr lang="cs-CZ" dirty="0"/>
              <a:t>…)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705FF4-85CC-47BF-AC71-CE465708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17BB47-764D-49E3-8C50-C19A8EF2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BCFC20-C1EE-4D45-ABEB-75AED694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5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6CD3C0-7A15-485D-97DB-169DF124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</a:t>
            </a:r>
            <a:r>
              <a:rPr lang="cs-CZ" dirty="0" err="1"/>
              <a:t>page</a:t>
            </a:r>
            <a:r>
              <a:rPr lang="cs-CZ" dirty="0"/>
              <a:t> faktory – URL, </a:t>
            </a:r>
            <a:r>
              <a:rPr lang="cs-CZ" dirty="0" err="1"/>
              <a:t>titles</a:t>
            </a:r>
            <a:r>
              <a:rPr lang="cs-CZ" dirty="0"/>
              <a:t>, </a:t>
            </a:r>
            <a:r>
              <a:rPr lang="cs-CZ" dirty="0" err="1"/>
              <a:t>description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856969-93FA-4752-9A8C-7AE0F619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URL adresy musí být jednoduché a srozumitelné uživatelům. </a:t>
            </a:r>
          </a:p>
          <a:p>
            <a:r>
              <a:rPr lang="cs-CZ" dirty="0"/>
              <a:t>V nejvhodnějším případě obsahuje relevantní klíčové fráze, které vystihují obsah stránky. </a:t>
            </a:r>
          </a:p>
          <a:p>
            <a:r>
              <a:rPr lang="cs-CZ" dirty="0"/>
              <a:t>V kombinaci si URL adresou je důležité správně otextovat i </a:t>
            </a:r>
            <a:r>
              <a:rPr lang="cs-CZ" b="1" dirty="0"/>
              <a:t>titulek stránky</a:t>
            </a:r>
            <a:r>
              <a:rPr lang="cs-CZ" dirty="0"/>
              <a:t>, který se zapisuje mezi tagy &lt;</a:t>
            </a:r>
            <a:r>
              <a:rPr lang="cs-CZ" dirty="0" err="1"/>
              <a:t>title</a:t>
            </a:r>
            <a:r>
              <a:rPr lang="cs-CZ" dirty="0"/>
              <a:t>&gt;&lt;/</a:t>
            </a:r>
            <a:r>
              <a:rPr lang="cs-CZ" dirty="0" err="1"/>
              <a:t>title</a:t>
            </a:r>
            <a:r>
              <a:rPr lang="cs-CZ" dirty="0"/>
              <a:t>&gt; a hraje klíčovou roli v komunikaci s vyhledávacími roboty. </a:t>
            </a:r>
          </a:p>
          <a:p>
            <a:r>
              <a:rPr lang="cs-CZ" dirty="0"/>
              <a:t>Titulkem říkáme robotům, co konkrétně se na dané URL nachází a jaký obsah má očekávat. </a:t>
            </a:r>
          </a:p>
          <a:p>
            <a:r>
              <a:rPr lang="cs-CZ" dirty="0"/>
              <a:t>Pokud například máme stránku s hokejkami </a:t>
            </a:r>
            <a:r>
              <a:rPr lang="cs-CZ" dirty="0" err="1"/>
              <a:t>Salming</a:t>
            </a:r>
            <a:r>
              <a:rPr lang="cs-CZ" dirty="0"/>
              <a:t>, nemůžeme mít obecný </a:t>
            </a:r>
            <a:r>
              <a:rPr lang="cs-CZ" dirty="0" err="1"/>
              <a:t>title</a:t>
            </a:r>
            <a:r>
              <a:rPr lang="cs-CZ" dirty="0"/>
              <a:t> ve smyslu </a:t>
            </a:r>
            <a:r>
              <a:rPr lang="cs-CZ" i="1" dirty="0"/>
              <a:t>„florbalové hokejky“</a:t>
            </a:r>
            <a:r>
              <a:rPr lang="cs-CZ" dirty="0"/>
              <a:t> nebo </a:t>
            </a:r>
            <a:r>
              <a:rPr lang="cs-CZ" i="1" dirty="0"/>
              <a:t>„hokejky“</a:t>
            </a:r>
            <a:r>
              <a:rPr lang="cs-CZ" dirty="0"/>
              <a:t>, ale nejlépe </a:t>
            </a:r>
            <a:r>
              <a:rPr lang="cs-CZ" dirty="0" err="1"/>
              <a:t>title</a:t>
            </a:r>
            <a:r>
              <a:rPr lang="cs-CZ" dirty="0"/>
              <a:t> v podobě </a:t>
            </a:r>
            <a:r>
              <a:rPr lang="cs-CZ" i="1" dirty="0"/>
              <a:t>„Hokejky </a:t>
            </a:r>
            <a:r>
              <a:rPr lang="cs-CZ" i="1" dirty="0" err="1"/>
              <a:t>Salming</a:t>
            </a:r>
            <a:r>
              <a:rPr lang="cs-CZ" i="1" dirty="0"/>
              <a:t>“, nebo</a:t>
            </a:r>
          </a:p>
          <a:p>
            <a:r>
              <a:rPr lang="cs-CZ" dirty="0"/>
              <a:t>použitím delších klíčových frází (tzv. </a:t>
            </a:r>
            <a:r>
              <a:rPr lang="cs-CZ" dirty="0" err="1"/>
              <a:t>Longtails</a:t>
            </a:r>
            <a:r>
              <a:rPr lang="cs-CZ" dirty="0"/>
              <a:t>) můžeme redukovat </a:t>
            </a:r>
            <a:r>
              <a:rPr lang="cs-CZ" dirty="0" err="1"/>
              <a:t>konkurenčnost</a:t>
            </a:r>
            <a:r>
              <a:rPr lang="cs-CZ" dirty="0"/>
              <a:t>. Např. </a:t>
            </a:r>
            <a:r>
              <a:rPr lang="cs-CZ" i="1" dirty="0"/>
              <a:t>„Florbalové hokejky </a:t>
            </a:r>
            <a:r>
              <a:rPr lang="cs-CZ" i="1" dirty="0" err="1"/>
              <a:t>Salming</a:t>
            </a:r>
            <a:r>
              <a:rPr lang="cs-CZ" i="1" dirty="0"/>
              <a:t>“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7743C6-3289-494D-A739-CCAC5F5FD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A2A10-1CFA-43B6-BECC-C1A036F9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23BE68-0391-48A5-866A-384CCD9E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3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9A392-A51C-4B7C-9C49-E8AB90D6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</a:t>
            </a:r>
            <a:r>
              <a:rPr lang="cs-CZ" dirty="0" err="1"/>
              <a:t>page</a:t>
            </a:r>
            <a:r>
              <a:rPr lang="cs-CZ" dirty="0"/>
              <a:t> faktory – struktura nadpisů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DB5738-3F43-4F67-871F-12857B066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Každá stránka by měla v základu obsahovat nadpis první úrovně – </a:t>
            </a:r>
            <a:r>
              <a:rPr lang="cs-CZ" b="1" dirty="0"/>
              <a:t>H1</a:t>
            </a:r>
            <a:r>
              <a:rPr lang="cs-CZ" dirty="0"/>
              <a:t>. Tento nadpis rámuje dokument a říká nám, o čem daný text je. </a:t>
            </a:r>
          </a:p>
          <a:p>
            <a:r>
              <a:rPr lang="cs-CZ" dirty="0"/>
              <a:t>Nadpisy dalších úrovní – </a:t>
            </a:r>
            <a:r>
              <a:rPr lang="cs-CZ" b="1" dirty="0"/>
              <a:t>H2, H3, H4, … </a:t>
            </a:r>
            <a:r>
              <a:rPr lang="cs-CZ" dirty="0"/>
              <a:t>- poté slouží ke zlepšení struktury textu a vyšší přehlednosti.</a:t>
            </a:r>
          </a:p>
          <a:p>
            <a:r>
              <a:rPr lang="cs-CZ" dirty="0"/>
              <a:t>I u nadpisů hrají roli vhodně zvolená klíčová slova</a:t>
            </a:r>
          </a:p>
          <a:p>
            <a:r>
              <a:rPr lang="cs-CZ" dirty="0"/>
              <a:t>Nadpisy všech úrovní jsou, stejně jako titulky a URL adresy, jedny z nejdůležitějších hodnotících on-</a:t>
            </a:r>
            <a:r>
              <a:rPr lang="cs-CZ" dirty="0" err="1"/>
              <a:t>page</a:t>
            </a:r>
            <a:r>
              <a:rPr lang="cs-CZ" dirty="0"/>
              <a:t> faktorů pro roboty a jednotlivé vyhledávací nástroje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D84CD1-9440-4F7E-8F1C-2D6AF95F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58CAF4-1939-4606-AF5D-5E01BEB1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99024E-4AF3-4109-9FFF-D8AF2941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6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4AE63-1C30-4C96-974D-447E3809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</a:t>
            </a:r>
            <a:r>
              <a:rPr lang="cs-CZ" dirty="0" err="1"/>
              <a:t>page</a:t>
            </a:r>
            <a:r>
              <a:rPr lang="cs-CZ" dirty="0"/>
              <a:t> faktory – 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59004B-C62B-4113-9695-50A5F4318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Textový obsah je základním stavebním kamenem optimalizace pro vyhledavače. Pravidelný, originální a aktualizovaný obsah vede k lepšímu hodnocení od vyhledávacích algoritmů. </a:t>
            </a:r>
          </a:p>
          <a:p>
            <a:r>
              <a:rPr lang="cs-CZ" dirty="0"/>
              <a:t>Obsah nesmí být kopírovaný z jiných zdrojů – penalizace</a:t>
            </a:r>
          </a:p>
          <a:p>
            <a:r>
              <a:rPr lang="cs-CZ" dirty="0"/>
              <a:t>Obecně je potřeba si dát velký pozor na duplicity. Jak titulky, tak nadpisy i jakékoliv jiné texty </a:t>
            </a:r>
            <a:r>
              <a:rPr lang="cs-CZ" b="1" dirty="0"/>
              <a:t>musí</a:t>
            </a:r>
            <a:r>
              <a:rPr lang="cs-CZ" dirty="0"/>
              <a:t> být vždy unikátní. Roboti dokáží rozpoznat i přehozený slovosled a podobné kličky!</a:t>
            </a:r>
          </a:p>
          <a:p>
            <a:r>
              <a:rPr lang="cs-CZ" dirty="0"/>
              <a:t>Tvorba jedinečného a unikátního obsahu = copywriting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A656F0-BF00-49F4-8C76-0B71CD15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2AF82A-FA7C-4250-86D1-B6EA59A8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E02C32-0D20-4904-BEC7-1BDE019D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8276E-4EE9-4F8F-A0AE-234FDBA6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PPC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6BC294-1CDE-4779-BA88-CE21CCD64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Platba za klik = inzerent platí ve chvíli, kdy uživatel klikne na reklamu</a:t>
            </a:r>
          </a:p>
          <a:p>
            <a:r>
              <a:rPr lang="cs-CZ" dirty="0"/>
              <a:t>2 způsoby:	</a:t>
            </a:r>
          </a:p>
          <a:p>
            <a:pPr lvl="1"/>
            <a:r>
              <a:rPr lang="cs-CZ" dirty="0"/>
              <a:t>Reklama ve vyhledávání – reklama dle klíčových slov (KW)</a:t>
            </a:r>
          </a:p>
          <a:p>
            <a:pPr lvl="1"/>
            <a:r>
              <a:rPr lang="cs-CZ" dirty="0"/>
              <a:t>Reklama v obsahové síti – bannerová reklama (po vypnutí </a:t>
            </a:r>
            <a:r>
              <a:rPr lang="cs-CZ" dirty="0" err="1"/>
              <a:t>AdBlocku</a:t>
            </a:r>
            <a:r>
              <a:rPr lang="cs-CZ" dirty="0"/>
              <a:t>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2E6A6C-BFBD-4308-8CD6-5D98FE59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98D2A7-3E5A-41D9-BF2E-0E6A7E3D4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649529-47C2-4D65-A6B0-C39E2EFD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16</a:t>
            </a:fld>
            <a:endParaRPr lang="cs-CZ"/>
          </a:p>
        </p:txBody>
      </p:sp>
      <p:pic>
        <p:nvPicPr>
          <p:cNvPr id="1040" name="Picture 16" descr="Logo of Google AdWords">
            <a:extLst>
              <a:ext uri="{FF2B5EF4-FFF2-40B4-BE49-F238E27FC236}">
                <a16:creationId xmlns:a16="http://schemas.microsoft.com/office/drawing/2014/main" id="{8C4A1C27-8488-4402-AC49-A687EB51D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5" b="39814"/>
          <a:stretch/>
        </p:blipFill>
        <p:spPr bwMode="auto">
          <a:xfrm>
            <a:off x="1594219" y="4265783"/>
            <a:ext cx="3974362" cy="8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ýsledek obrázku pro sklik logo">
            <a:extLst>
              <a:ext uri="{FF2B5EF4-FFF2-40B4-BE49-F238E27FC236}">
                <a16:creationId xmlns:a16="http://schemas.microsoft.com/office/drawing/2014/main" id="{6A0DB961-0146-4712-81F1-EEF104D7E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2" b="35878"/>
          <a:stretch/>
        </p:blipFill>
        <p:spPr bwMode="auto">
          <a:xfrm>
            <a:off x="6775723" y="4303378"/>
            <a:ext cx="2570102" cy="9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4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AE000B93-6570-41BE-AF56-7C8AB2367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29" y="107422"/>
            <a:ext cx="6147734" cy="6643156"/>
          </a:xfrm>
        </p:spPr>
      </p:pic>
    </p:spTree>
    <p:extLst>
      <p:ext uri="{BB962C8B-B14F-4D97-AF65-F5344CB8AC3E}">
        <p14:creationId xmlns:p14="http://schemas.microsoft.com/office/powerpoint/2010/main" val="1313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665C84-08EE-48D8-8108-DC045D57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059B0E-FED4-434F-BCA9-E00B3582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C3152B-D378-4B08-84EF-C7A09240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18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A1B87D-D477-4C97-AFB6-CD8AC0132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6" r="50645" b="5770"/>
          <a:stretch/>
        </p:blipFill>
        <p:spPr>
          <a:xfrm>
            <a:off x="9831" y="275306"/>
            <a:ext cx="12187507" cy="62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19094-3592-4CF6-907D-5E55E171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PPC – aukční systém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C970AC-E358-4F4C-B8BE-101759F55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Cíle:</a:t>
            </a:r>
          </a:p>
          <a:p>
            <a:pPr lvl="1"/>
            <a:r>
              <a:rPr lang="cs-CZ" dirty="0"/>
              <a:t>Být na co nejvyšší pozici</a:t>
            </a:r>
          </a:p>
          <a:p>
            <a:pPr lvl="1"/>
            <a:r>
              <a:rPr lang="cs-CZ" dirty="0"/>
              <a:t>Být vidět = </a:t>
            </a:r>
            <a:r>
              <a:rPr lang="cs-CZ" dirty="0" err="1"/>
              <a:t>brand</a:t>
            </a:r>
            <a:endParaRPr lang="cs-CZ" dirty="0"/>
          </a:p>
          <a:p>
            <a:pPr lvl="1"/>
            <a:r>
              <a:rPr lang="cs-CZ" dirty="0"/>
              <a:t>Konverze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Skóre kvality = míra prokliku (CTR), relevance vyhledávacího dotazu, kvalita vstupní stránky – posuzováno Googlem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3C49D-8277-4613-AEB7-6CDA9195A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16FA87-8BC4-4F47-B1D4-935AD3DC9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DC15A7-5138-48E5-8211-FCF6F24E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19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F58E052-626E-4C45-8ED4-BD78063381A0}"/>
              </a:ext>
            </a:extLst>
          </p:cNvPr>
          <p:cNvSpPr/>
          <p:nvPr/>
        </p:nvSpPr>
        <p:spPr>
          <a:xfrm>
            <a:off x="1857600" y="3657600"/>
            <a:ext cx="21384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Hodnocení reklamy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C9C7B5A-0FA7-4094-A4CC-8741ADC2E332}"/>
              </a:ext>
            </a:extLst>
          </p:cNvPr>
          <p:cNvSpPr/>
          <p:nvPr/>
        </p:nvSpPr>
        <p:spPr>
          <a:xfrm>
            <a:off x="4291800" y="4203037"/>
            <a:ext cx="489600" cy="1344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A46D05A-D3D0-4D08-8F51-8AFC7D774639}"/>
              </a:ext>
            </a:extLst>
          </p:cNvPr>
          <p:cNvSpPr/>
          <p:nvPr/>
        </p:nvSpPr>
        <p:spPr>
          <a:xfrm>
            <a:off x="4291800" y="4022194"/>
            <a:ext cx="489600" cy="1344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4F8DAD5-AA93-4F47-8B05-CE72F4A16CE3}"/>
              </a:ext>
            </a:extLst>
          </p:cNvPr>
          <p:cNvSpPr/>
          <p:nvPr/>
        </p:nvSpPr>
        <p:spPr>
          <a:xfrm>
            <a:off x="5077200" y="3657600"/>
            <a:ext cx="2138400" cy="108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Max CPC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cost</a:t>
            </a:r>
            <a:r>
              <a:rPr lang="cs-CZ" dirty="0"/>
              <a:t> per </a:t>
            </a:r>
            <a:r>
              <a:rPr lang="cs-CZ" dirty="0" err="1"/>
              <a:t>click</a:t>
            </a:r>
            <a:r>
              <a:rPr lang="cs-CZ" dirty="0"/>
              <a:t>)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87AFD20-ADA8-4448-8239-EDE4D7E930F3}"/>
              </a:ext>
            </a:extLst>
          </p:cNvPr>
          <p:cNvSpPr/>
          <p:nvPr/>
        </p:nvSpPr>
        <p:spPr>
          <a:xfrm>
            <a:off x="8203200" y="3657600"/>
            <a:ext cx="2138400" cy="108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Skóre kvality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AA3E647-B81D-4AA2-A896-2E1B15697BED}"/>
              </a:ext>
            </a:extLst>
          </p:cNvPr>
          <p:cNvSpPr/>
          <p:nvPr/>
        </p:nvSpPr>
        <p:spPr>
          <a:xfrm rot="2611767">
            <a:off x="7420800" y="4147787"/>
            <a:ext cx="489600" cy="1344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FE3C4E3-20B4-488C-BC49-A5C9BECE4704}"/>
              </a:ext>
            </a:extLst>
          </p:cNvPr>
          <p:cNvSpPr/>
          <p:nvPr/>
        </p:nvSpPr>
        <p:spPr>
          <a:xfrm rot="18871805">
            <a:off x="7424987" y="4147787"/>
            <a:ext cx="489600" cy="1344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6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seminářů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4A68AA6B-F614-4F1E-A17E-DE5E6DC24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915560"/>
              </p:ext>
            </p:extLst>
          </p:nvPr>
        </p:nvGraphicFramePr>
        <p:xfrm>
          <a:off x="2032000" y="1690688"/>
          <a:ext cx="8128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298">
                  <a:extLst>
                    <a:ext uri="{9D8B030D-6E8A-4147-A177-3AD203B41FA5}">
                      <a16:colId xmlns:a16="http://schemas.microsoft.com/office/drawing/2014/main" val="2984550197"/>
                    </a:ext>
                  </a:extLst>
                </a:gridCol>
                <a:gridCol w="6524702">
                  <a:extLst>
                    <a:ext uri="{9D8B030D-6E8A-4147-A177-3AD203B41FA5}">
                      <a16:colId xmlns:a16="http://schemas.microsoft.com/office/drawing/2014/main" val="3301576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Téma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64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22.2.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Představení a seznámení s obsahem předmětu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4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Specifika sportovního marketingu, marketingová komunikace a komunikační mix, </a:t>
                      </a:r>
                      <a:r>
                        <a:rPr lang="cs-CZ" dirty="0" err="1"/>
                        <a:t>Corporate</a:t>
                      </a:r>
                      <a:r>
                        <a:rPr lang="cs-CZ" dirty="0"/>
                        <a:t>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30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Mediální plánování a Public relations, Brand </a:t>
                      </a:r>
                      <a:r>
                        <a:rPr lang="cs-CZ" dirty="0" err="1"/>
                        <a:t>Awareness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54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15.3.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Digitální marketing ve sportovním prostředí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908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22.3.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Digitální marketing ve sportovním prostředí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12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29.3.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 proces – audit, cíle, strategie a plány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18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Příprava projektů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14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12.4.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Příprava projektů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04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19.4.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Prezentace projektů (nejpozdější odevzdání 15.4.)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47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26.4.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Prezentace projektů (nejpozdější odevzdání 22.4.)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08283"/>
                  </a:ext>
                </a:extLst>
              </a:tr>
            </a:tbl>
          </a:graphicData>
        </a:graphic>
      </p:graphicFrame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381761-C291-4D11-AC44-557F3309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0C6431-CBB5-441D-A113-CFD7576F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78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312C8-5689-47CF-95B3-9091CA37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Analýza klíčových slov (AKW)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EAEC2F-B486-4C1D-B5E3-24494122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37A506-90A8-48DD-BAEF-6017AE57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74F79E-65AB-4D40-AC44-3CA7F5FB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20</a:t>
            </a:fld>
            <a:endParaRPr lang="cs-CZ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D43B8CA-2A85-4221-83F3-49A6DEACA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612131"/>
              </p:ext>
            </p:extLst>
          </p:nvPr>
        </p:nvGraphicFramePr>
        <p:xfrm>
          <a:off x="2687897" y="1728911"/>
          <a:ext cx="6986376" cy="3525424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005659">
                  <a:extLst>
                    <a:ext uri="{9D8B030D-6E8A-4147-A177-3AD203B41FA5}">
                      <a16:colId xmlns:a16="http://schemas.microsoft.com/office/drawing/2014/main" val="4289022695"/>
                    </a:ext>
                  </a:extLst>
                </a:gridCol>
                <a:gridCol w="4980717">
                  <a:extLst>
                    <a:ext uri="{9D8B030D-6E8A-4147-A177-3AD203B41FA5}">
                      <a16:colId xmlns:a16="http://schemas.microsoft.com/office/drawing/2014/main" val="1174164666"/>
                    </a:ext>
                  </a:extLst>
                </a:gridCol>
              </a:tblGrid>
              <a:tr h="1117552">
                <a:tc>
                  <a:txBody>
                    <a:bodyPr/>
                    <a:lstStyle/>
                    <a:p>
                      <a:pPr marL="1588" marR="0" lvl="1" indent="0" algn="l" defTabSz="9572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Selský rozum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800" dirty="0"/>
                        <a:t>Všeobecné názvy</a:t>
                      </a:r>
                      <a:r>
                        <a:rPr lang="cs-CZ" sz="1800" baseline="0" dirty="0"/>
                        <a:t> pro</a:t>
                      </a:r>
                      <a:r>
                        <a:rPr lang="cs-CZ" sz="1800" dirty="0"/>
                        <a:t>duktů</a:t>
                      </a:r>
                      <a:r>
                        <a:rPr lang="cs-CZ" sz="1800" baseline="0" dirty="0"/>
                        <a:t> / kategorie</a:t>
                      </a:r>
                      <a:endParaRPr lang="cs-CZ" sz="1800" dirty="0"/>
                    </a:p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800" dirty="0"/>
                        <a:t>Specifikace</a:t>
                      </a:r>
                      <a:r>
                        <a:rPr lang="cs-CZ" sz="1800" baseline="0" dirty="0"/>
                        <a:t> produktu (cena, příd. jména)</a:t>
                      </a:r>
                      <a:endParaRPr lang="cs-CZ" sz="1800" dirty="0"/>
                    </a:p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800" dirty="0"/>
                        <a:t>Synonyma</a:t>
                      </a:r>
                    </a:p>
                  </a:txBody>
                  <a:tcPr marL="360000" anchor="ctr"/>
                </a:tc>
                <a:extLst>
                  <a:ext uri="{0D108BD9-81ED-4DB2-BD59-A6C34878D82A}">
                    <a16:rowId xmlns:a16="http://schemas.microsoft.com/office/drawing/2014/main" val="2530144147"/>
                  </a:ext>
                </a:extLst>
              </a:tr>
              <a:tr h="1049408">
                <a:tc>
                  <a:txBody>
                    <a:bodyPr/>
                    <a:lstStyle/>
                    <a:p>
                      <a:pPr marL="1588" marR="0" lvl="1" indent="0" algn="l" defTabSz="9572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Nástroje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800" dirty="0"/>
                        <a:t>Keyword </a:t>
                      </a:r>
                      <a:r>
                        <a:rPr lang="cs-CZ" sz="1800" dirty="0" err="1"/>
                        <a:t>Planner</a:t>
                      </a:r>
                      <a:r>
                        <a:rPr lang="cs-CZ" sz="1800" dirty="0"/>
                        <a:t> v </a:t>
                      </a:r>
                      <a:r>
                        <a:rPr lang="cs-CZ" sz="1800" dirty="0" err="1"/>
                        <a:t>Adwords</a:t>
                      </a:r>
                      <a:r>
                        <a:rPr lang="cs-CZ" sz="1800" dirty="0"/>
                        <a:t>, Našeptávač </a:t>
                      </a:r>
                      <a:r>
                        <a:rPr lang="cs-CZ" sz="1800" dirty="0" err="1"/>
                        <a:t>Skliku</a:t>
                      </a:r>
                      <a:r>
                        <a:rPr lang="cs-CZ" sz="1800" dirty="0"/>
                        <a:t>, </a:t>
                      </a:r>
                      <a:r>
                        <a:rPr lang="cs-CZ" sz="1800" dirty="0" err="1"/>
                        <a:t>Keywordtool</a:t>
                      </a:r>
                      <a:endParaRPr lang="cs-CZ" sz="1800" dirty="0"/>
                    </a:p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800" dirty="0"/>
                        <a:t>Běžné vyhledávací našeptávače</a:t>
                      </a:r>
                    </a:p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800" dirty="0"/>
                        <a:t>Data konkurence (</a:t>
                      </a:r>
                      <a:r>
                        <a:rPr lang="cs-CZ" sz="1800" dirty="0" err="1"/>
                        <a:t>Similarweb</a:t>
                      </a:r>
                      <a:r>
                        <a:rPr lang="cs-CZ" sz="1800" dirty="0"/>
                        <a:t>, </a:t>
                      </a:r>
                      <a:r>
                        <a:rPr lang="cs-CZ" sz="1800" dirty="0" err="1"/>
                        <a:t>SEMrush</a:t>
                      </a:r>
                      <a:r>
                        <a:rPr lang="cs-CZ" sz="1800" dirty="0"/>
                        <a:t>)</a:t>
                      </a:r>
                      <a:endParaRPr lang="cs-CZ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0" anchor="ctr"/>
                </a:tc>
                <a:extLst>
                  <a:ext uri="{0D108BD9-81ED-4DB2-BD59-A6C34878D82A}">
                    <a16:rowId xmlns:a16="http://schemas.microsoft.com/office/drawing/2014/main" val="3498377237"/>
                  </a:ext>
                </a:extLst>
              </a:tr>
              <a:tr h="1117552">
                <a:tc>
                  <a:txBody>
                    <a:bodyPr/>
                    <a:lstStyle/>
                    <a:p>
                      <a:pPr marL="1588" lvl="1" indent="0" defTabSz="957263">
                        <a:buSzPct val="120000"/>
                        <a:buFontTx/>
                        <a:buNone/>
                      </a:pPr>
                      <a:r>
                        <a:rPr lang="cs-CZ" sz="1800" dirty="0"/>
                        <a:t>Vlastní data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800" dirty="0"/>
                        <a:t>Google </a:t>
                      </a:r>
                      <a:r>
                        <a:rPr lang="cs-CZ" sz="1800" dirty="0" err="1"/>
                        <a:t>Analytics</a:t>
                      </a:r>
                      <a:endParaRPr lang="cs-CZ" sz="1800" dirty="0"/>
                    </a:p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800" dirty="0" err="1"/>
                        <a:t>Search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Console</a:t>
                      </a:r>
                      <a:endParaRPr lang="cs-CZ" sz="1800" dirty="0"/>
                    </a:p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800" dirty="0" err="1"/>
                        <a:t>Search</a:t>
                      </a:r>
                      <a:r>
                        <a:rPr lang="cs-CZ" sz="1800" baseline="0" dirty="0"/>
                        <a:t> Term Report aj.</a:t>
                      </a:r>
                      <a:endParaRPr lang="cs-CZ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0" anchor="ctr"/>
                </a:tc>
                <a:extLst>
                  <a:ext uri="{0D108BD9-81ED-4DB2-BD59-A6C34878D82A}">
                    <a16:rowId xmlns:a16="http://schemas.microsoft.com/office/drawing/2014/main" val="1229588184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A53485F0-78F5-47BF-8EDC-142AD985E353}"/>
              </a:ext>
            </a:extLst>
          </p:cNvPr>
          <p:cNvSpPr txBox="1"/>
          <p:nvPr/>
        </p:nvSpPr>
        <p:spPr>
          <a:xfrm>
            <a:off x="2611225" y="5254335"/>
            <a:ext cx="1819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Kabátová, M. (2017)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91AF18-4FD2-43D9-B57B-B4F9A17DC3C3}"/>
              </a:ext>
            </a:extLst>
          </p:cNvPr>
          <p:cNvSpPr/>
          <p:nvPr/>
        </p:nvSpPr>
        <p:spPr>
          <a:xfrm>
            <a:off x="838200" y="5731053"/>
            <a:ext cx="2947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https://adwords.google.com/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87684B6-0C8D-4174-A9C9-52AA026F0FDE}"/>
              </a:ext>
            </a:extLst>
          </p:cNvPr>
          <p:cNvSpPr/>
          <p:nvPr/>
        </p:nvSpPr>
        <p:spPr>
          <a:xfrm>
            <a:off x="5087004" y="5731053"/>
            <a:ext cx="2188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https://www.sklik.cz/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338D744-57A2-4AAE-B2AB-E259DC53D9D5}"/>
              </a:ext>
            </a:extLst>
          </p:cNvPr>
          <p:cNvSpPr/>
          <p:nvPr/>
        </p:nvSpPr>
        <p:spPr>
          <a:xfrm>
            <a:off x="8576689" y="5731053"/>
            <a:ext cx="240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https://keywordtool.io/</a:t>
            </a:r>
          </a:p>
        </p:txBody>
      </p:sp>
    </p:spTree>
    <p:extLst>
      <p:ext uri="{BB962C8B-B14F-4D97-AF65-F5344CB8AC3E}">
        <p14:creationId xmlns:p14="http://schemas.microsoft.com/office/powerpoint/2010/main" val="36799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4F3689-3F23-418D-905E-31CF1F36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Facebook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78864-C7FB-47C6-8329-B2702E078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5400" cy="4351338"/>
          </a:xfrm>
        </p:spPr>
        <p:txBody>
          <a:bodyPr/>
          <a:lstStyle/>
          <a:p>
            <a:r>
              <a:rPr lang="cs-CZ" dirty="0"/>
              <a:t>Propojení s webovými stránkami či jinými sociálními sítěmi (</a:t>
            </a:r>
            <a:r>
              <a:rPr lang="cs-CZ" dirty="0" err="1"/>
              <a:t>Instagram</a:t>
            </a:r>
            <a:r>
              <a:rPr lang="cs-CZ" dirty="0"/>
              <a:t>, </a:t>
            </a:r>
            <a:r>
              <a:rPr lang="cs-CZ" dirty="0" err="1"/>
              <a:t>YouTube</a:t>
            </a:r>
            <a:r>
              <a:rPr lang="cs-CZ" dirty="0"/>
              <a:t>…)</a:t>
            </a:r>
          </a:p>
          <a:p>
            <a:r>
              <a:rPr lang="cs-CZ" dirty="0"/>
              <a:t>Při propojení s webem vhodná implementace Facebook pixelu – monitoring konverzí uskutečněných na webu od uživatelů </a:t>
            </a:r>
            <a:r>
              <a:rPr lang="cs-CZ" dirty="0" err="1"/>
              <a:t>Fb</a:t>
            </a:r>
            <a:endParaRPr lang="cs-CZ" dirty="0"/>
          </a:p>
          <a:p>
            <a:r>
              <a:rPr lang="cs-CZ" dirty="0"/>
              <a:t>Nutné zvolit vhodný a atraktivní obsah – doplnění o obrázky/videa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C57F3D-3D21-4969-AAE9-16FF71AC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355B11-131A-44B2-B197-641978C1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03BF39-7AC5-41EF-A389-D36EC086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21</a:t>
            </a:fld>
            <a:endParaRPr lang="cs-CZ"/>
          </a:p>
        </p:txBody>
      </p:sp>
      <p:pic>
        <p:nvPicPr>
          <p:cNvPr id="7" name="Obrázek 6" descr="Výřez obrazovky">
            <a:extLst>
              <a:ext uri="{FF2B5EF4-FFF2-40B4-BE49-F238E27FC236}">
                <a16:creationId xmlns:a16="http://schemas.microsoft.com/office/drawing/2014/main" id="{1FC6CFC5-FEA8-4E48-AF16-702AFA2EE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81" y="666038"/>
            <a:ext cx="3725985" cy="56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A3DF5B-E590-4F2E-B196-D595082C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Instagram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2B7AAB-778C-48E2-8C92-3AC81295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2064" cy="4351338"/>
          </a:xfrm>
        </p:spPr>
        <p:txBody>
          <a:bodyPr>
            <a:normAutofit/>
          </a:bodyPr>
          <a:lstStyle/>
          <a:p>
            <a:r>
              <a:rPr lang="cs-CZ" dirty="0"/>
              <a:t>Opět nutný atraktivní obsah – obrázky, videa, </a:t>
            </a:r>
            <a:r>
              <a:rPr lang="cs-CZ" dirty="0" err="1"/>
              <a:t>boomerang</a:t>
            </a:r>
            <a:r>
              <a:rPr lang="cs-CZ" dirty="0"/>
              <a:t>, živé vysílání, </a:t>
            </a:r>
            <a:r>
              <a:rPr lang="cs-CZ" dirty="0" err="1"/>
              <a:t>swipe</a:t>
            </a:r>
            <a:endParaRPr lang="cs-CZ" dirty="0"/>
          </a:p>
          <a:p>
            <a:r>
              <a:rPr lang="cs-CZ" dirty="0"/>
              <a:t>Vytvoření unikátních </a:t>
            </a:r>
            <a:r>
              <a:rPr lang="cs-CZ" dirty="0" err="1"/>
              <a:t>hashtagů</a:t>
            </a:r>
            <a:endParaRPr lang="cs-CZ" dirty="0"/>
          </a:p>
          <a:p>
            <a:r>
              <a:rPr lang="cs-CZ" dirty="0"/>
              <a:t>Využívání oblíbených </a:t>
            </a:r>
            <a:r>
              <a:rPr lang="cs-CZ" dirty="0" err="1"/>
              <a:t>hashtagů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http://bit.ly/2pwA9T0</a:t>
            </a:r>
            <a:r>
              <a:rPr lang="cs-CZ" dirty="0"/>
              <a:t>) </a:t>
            </a:r>
          </a:p>
          <a:p>
            <a:r>
              <a:rPr lang="cs-CZ" dirty="0"/>
              <a:t>Možnost ukázky produktů, cílení reklamy, prokliků na </a:t>
            </a:r>
            <a:br>
              <a:rPr lang="cs-CZ" dirty="0"/>
            </a:br>
            <a:r>
              <a:rPr lang="cs-CZ" dirty="0"/>
              <a:t>e-shop…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58FCC4-0870-4F8F-A551-A5BDE5EF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3FB422-F5C9-4BFD-805A-E5C0232F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411455-0368-49DB-A360-E4C0C57D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22</a:t>
            </a:fld>
            <a:endParaRPr lang="cs-CZ" dirty="0"/>
          </a:p>
        </p:txBody>
      </p:sp>
      <p:pic>
        <p:nvPicPr>
          <p:cNvPr id="7" name="Obrázek 6" descr="Výřez obrazovky">
            <a:extLst>
              <a:ext uri="{FF2B5EF4-FFF2-40B4-BE49-F238E27FC236}">
                <a16:creationId xmlns:a16="http://schemas.microsoft.com/office/drawing/2014/main" id="{D5EE1D1B-C7E2-46D5-BFE4-15A0BF518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54" y="1825625"/>
            <a:ext cx="6216146" cy="39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teď a do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Vymyslet, jaké prvky digitální marketingu lze využít pro propagaci vaší organizace/klubu + odůvodnění volby daného kanálu</a:t>
            </a:r>
          </a:p>
          <a:p>
            <a:r>
              <a:rPr lang="cs-CZ" dirty="0"/>
              <a:t>Pro webové stránky vymyslet 10 – 20 klíčových slov/frází</a:t>
            </a:r>
          </a:p>
          <a:p>
            <a:r>
              <a:rPr lang="cs-CZ" dirty="0"/>
              <a:t>Vymyslet obsah, který se bude v rámci daných kanálů publikovat</a:t>
            </a:r>
          </a:p>
          <a:p>
            <a:pPr lvl="1"/>
            <a:r>
              <a:rPr lang="cs-CZ" dirty="0"/>
              <a:t>Webové stránky – 1 článek, který bude odpovídat principům publikování na webu (min. 3 odstavce textu) vč. navázání na KW</a:t>
            </a:r>
          </a:p>
          <a:p>
            <a:pPr lvl="1"/>
            <a:r>
              <a:rPr lang="cs-CZ" dirty="0"/>
              <a:t>Facebook – 2 statusy (povinná 1 promo akce s proklikem na web, )</a:t>
            </a:r>
          </a:p>
          <a:p>
            <a:pPr lvl="1"/>
            <a:r>
              <a:rPr lang="cs-CZ" dirty="0" err="1"/>
              <a:t>Instagram</a:t>
            </a:r>
            <a:r>
              <a:rPr lang="cs-CZ" dirty="0"/>
              <a:t> – 1 post </a:t>
            </a:r>
          </a:p>
          <a:p>
            <a:pPr lvl="1"/>
            <a:r>
              <a:rPr lang="cs-CZ" dirty="0"/>
              <a:t>E-mail – vytvoření promo e-mailu s odkazem na váš web (</a:t>
            </a:r>
            <a:r>
              <a:rPr lang="cs-CZ" dirty="0" err="1"/>
              <a:t>word</a:t>
            </a:r>
            <a:r>
              <a:rPr lang="cs-CZ" dirty="0"/>
              <a:t>, </a:t>
            </a:r>
            <a:r>
              <a:rPr lang="cs-CZ" dirty="0" err="1"/>
              <a:t>html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r>
              <a:rPr lang="cs-CZ" dirty="0"/>
              <a:t>)</a:t>
            </a:r>
          </a:p>
          <a:p>
            <a:r>
              <a:rPr lang="cs-CZ" dirty="0"/>
              <a:t>Volitelné: analýza </a:t>
            </a:r>
            <a:r>
              <a:rPr lang="cs-CZ" dirty="0" err="1"/>
              <a:t>title</a:t>
            </a:r>
            <a:r>
              <a:rPr lang="cs-CZ" dirty="0"/>
              <a:t> a </a:t>
            </a:r>
            <a:r>
              <a:rPr lang="cs-CZ" dirty="0" err="1"/>
              <a:t>description</a:t>
            </a:r>
            <a:r>
              <a:rPr lang="cs-CZ" dirty="0"/>
              <a:t> (</a:t>
            </a:r>
            <a:r>
              <a:rPr lang="cs-CZ" dirty="0" err="1"/>
              <a:t>Ctrl+U</a:t>
            </a:r>
            <a:r>
              <a:rPr lang="cs-CZ" dirty="0"/>
              <a:t>), zhodnocení a návrh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077BC4-5F42-46C5-AF16-A8C4B68A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E8F91E-C6DD-4B5C-9D38-5B4AE68A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7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4CBFB-2911-4676-A9E5-28558F6C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rada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861B29-0F0B-4D72-84D7-8282A2884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Digisemestr</a:t>
            </a:r>
            <a:endParaRPr lang="cs-CZ" dirty="0"/>
          </a:p>
          <a:p>
            <a:r>
              <a:rPr lang="cs-CZ" dirty="0"/>
              <a:t>PPC - http://www.zaklik.cz/ </a:t>
            </a:r>
          </a:p>
          <a:p>
            <a:r>
              <a:rPr lang="cs-CZ" dirty="0"/>
              <a:t>Google Digital </a:t>
            </a:r>
            <a:r>
              <a:rPr lang="cs-CZ" dirty="0" err="1"/>
              <a:t>Garage</a:t>
            </a:r>
            <a:endParaRPr lang="cs-CZ" dirty="0"/>
          </a:p>
          <a:p>
            <a:r>
              <a:rPr lang="cs-CZ" dirty="0"/>
              <a:t>Certifikace Google – </a:t>
            </a:r>
            <a:r>
              <a:rPr lang="cs-CZ" dirty="0" err="1"/>
              <a:t>Analytics</a:t>
            </a:r>
            <a:r>
              <a:rPr lang="cs-CZ" dirty="0"/>
              <a:t>, </a:t>
            </a:r>
            <a:r>
              <a:rPr lang="cs-CZ" dirty="0" err="1"/>
              <a:t>AdWords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Analytics</a:t>
            </a:r>
            <a:r>
              <a:rPr lang="cs-CZ" dirty="0"/>
              <a:t> – testovací demo účet</a:t>
            </a:r>
          </a:p>
          <a:p>
            <a:r>
              <a:rPr lang="cs-CZ" dirty="0"/>
              <a:t>Zkoušejte, testujte, najděte si to pravé… :-)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7403E9-4BB0-4619-BF80-3F75F84C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171C57-C666-4DFB-ACD9-C6F74B52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FE0E6E-B040-4877-998A-A9EBDE4F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0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Digitální marketing (Frey, 2011;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Pelsmacker</a:t>
            </a:r>
            <a:r>
              <a:rPr lang="cs-CZ" dirty="0"/>
              <a:t>, </a:t>
            </a:r>
            <a:r>
              <a:rPr lang="cs-CZ" dirty="0" err="1"/>
              <a:t>Geuens</a:t>
            </a:r>
            <a:r>
              <a:rPr lang="cs-CZ" dirty="0"/>
              <a:t> &amp; Van den </a:t>
            </a:r>
            <a:r>
              <a:rPr lang="cs-CZ" dirty="0" err="1"/>
              <a:t>Bergh</a:t>
            </a:r>
            <a:r>
              <a:rPr lang="cs-CZ" dirty="0"/>
              <a:t>, 2003)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05011"/>
            <a:ext cx="10515600" cy="4140149"/>
          </a:xfrm>
        </p:spPr>
        <p:txBody>
          <a:bodyPr>
            <a:normAutofit/>
          </a:bodyPr>
          <a:lstStyle/>
          <a:p>
            <a:r>
              <a:rPr lang="cs-CZ" dirty="0"/>
              <a:t>Nejmodernější a neustále se rozvíjející nástroj komunikačního mixu</a:t>
            </a:r>
          </a:p>
          <a:p>
            <a:r>
              <a:rPr lang="cs-CZ" dirty="0"/>
              <a:t>„Co bylo aktuální před půl rokem, nemusí být aktuální nyní“</a:t>
            </a:r>
          </a:p>
          <a:p>
            <a:r>
              <a:rPr lang="cs-CZ" dirty="0"/>
              <a:t>Jednoduché dosažení komunikačních cílů: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38200" y="3492230"/>
            <a:ext cx="95801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Ovlivňuje přístup a povědomí o značce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Poskytuje obsah a detailní informace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Stimuluje odpověď – př. kliknutí na informaci, nalezení kontaktů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Usnadňuje transakce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Získává a udržuje zákazník</a:t>
            </a:r>
          </a:p>
          <a:p>
            <a:endParaRPr lang="cs-CZ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33C0DC51-2492-4688-8125-2213C94B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A01F36-0077-43D8-8C0D-AAB06BC0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1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digitálního marketingu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767259"/>
            <a:ext cx="10796081" cy="472561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Webové stránky</a:t>
            </a:r>
          </a:p>
          <a:p>
            <a:r>
              <a:rPr lang="cs-CZ" dirty="0"/>
              <a:t>Elektronická pošta (e-mail)</a:t>
            </a:r>
          </a:p>
          <a:p>
            <a:r>
              <a:rPr lang="cs-CZ" dirty="0"/>
              <a:t>Sociální sítě – specifický obsah (videa, fotky, výzvy, soutěže, motivace…)</a:t>
            </a:r>
          </a:p>
          <a:p>
            <a:pPr lvl="1"/>
            <a:r>
              <a:rPr lang="cs-CZ" dirty="0"/>
              <a:t>Facebook</a:t>
            </a:r>
          </a:p>
          <a:p>
            <a:pPr lvl="1"/>
            <a:r>
              <a:rPr lang="cs-CZ" dirty="0"/>
              <a:t>Twitter</a:t>
            </a:r>
          </a:p>
          <a:p>
            <a:pPr lvl="1"/>
            <a:r>
              <a:rPr lang="cs-CZ" dirty="0" err="1"/>
              <a:t>Instagram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YouTube</a:t>
            </a:r>
            <a:r>
              <a:rPr lang="cs-CZ" dirty="0"/>
              <a:t> aj.</a:t>
            </a:r>
          </a:p>
          <a:p>
            <a:r>
              <a:rPr lang="cs-CZ" dirty="0"/>
              <a:t>Mobilní komunikace</a:t>
            </a:r>
          </a:p>
          <a:p>
            <a:r>
              <a:rPr lang="cs-CZ" dirty="0"/>
              <a:t>Mobilní aplikace</a:t>
            </a:r>
          </a:p>
          <a:p>
            <a:r>
              <a:rPr lang="cs-CZ" dirty="0"/>
              <a:t>Virtuální realita</a:t>
            </a:r>
          </a:p>
          <a:p>
            <a:r>
              <a:rPr lang="cs-CZ" dirty="0"/>
              <a:t>Placená reklama a propagace – reklama ve vyhledávání vs. obsahová síť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Michal Jilka - Propagace a média (np2285)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71659" y="3633125"/>
            <a:ext cx="6478621" cy="1384995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NUTNÉ VĚDĚT DOPŘEDU, JAKÝ OBSAH CHCI V RÁMCI DANÉHO NÁSTROJE KOMUNIKOVAT!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F0CD83B2-1234-4A29-95CA-DBE2FB5D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6663A1-A29B-4EA5-BDE3-A32B80E9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0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Webové stránky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4871"/>
            <a:ext cx="10515600" cy="4916414"/>
          </a:xfrm>
        </p:spPr>
        <p:txBody>
          <a:bodyPr>
            <a:normAutofit/>
          </a:bodyPr>
          <a:lstStyle/>
          <a:p>
            <a:r>
              <a:rPr lang="cs-CZ" dirty="0"/>
              <a:t>Implicitní obsah (to co není na první pohled vidět)</a:t>
            </a:r>
          </a:p>
          <a:p>
            <a:pPr lvl="1"/>
            <a:r>
              <a:rPr lang="cs-CZ" dirty="0"/>
              <a:t>Zdroj návštěvy webu</a:t>
            </a:r>
          </a:p>
          <a:p>
            <a:pPr lvl="1"/>
            <a:r>
              <a:rPr lang="cs-CZ" dirty="0"/>
              <a:t>Klíčová slova </a:t>
            </a:r>
          </a:p>
          <a:p>
            <a:pPr lvl="1"/>
            <a:r>
              <a:rPr lang="cs-CZ" dirty="0" err="1"/>
              <a:t>Title</a:t>
            </a:r>
            <a:r>
              <a:rPr lang="cs-CZ" dirty="0"/>
              <a:t>, </a:t>
            </a:r>
            <a:r>
              <a:rPr lang="cs-CZ" dirty="0" err="1"/>
              <a:t>description</a:t>
            </a:r>
            <a:r>
              <a:rPr lang="cs-CZ" dirty="0"/>
              <a:t>, tagy, </a:t>
            </a:r>
            <a:r>
              <a:rPr lang="cs-CZ" dirty="0" err="1"/>
              <a:t>metatagy</a:t>
            </a:r>
            <a:r>
              <a:rPr lang="cs-CZ" dirty="0"/>
              <a:t> atd. (SEO) </a:t>
            </a:r>
          </a:p>
          <a:p>
            <a:pPr lvl="1"/>
            <a:endParaRPr lang="cs-CZ" dirty="0"/>
          </a:p>
          <a:p>
            <a:r>
              <a:rPr lang="cs-CZ" dirty="0"/>
              <a:t>Explicitní obsah (na první pohled vnímatelné)</a:t>
            </a:r>
          </a:p>
          <a:p>
            <a:pPr lvl="1"/>
            <a:r>
              <a:rPr lang="cs-CZ" dirty="0"/>
              <a:t>Psaní textů (A – </a:t>
            </a:r>
            <a:r>
              <a:rPr lang="cs-CZ" dirty="0" err="1"/>
              <a:t>attention</a:t>
            </a:r>
            <a:r>
              <a:rPr lang="cs-CZ" dirty="0"/>
              <a:t>, I – </a:t>
            </a:r>
            <a:r>
              <a:rPr lang="cs-CZ" dirty="0" err="1"/>
              <a:t>interest</a:t>
            </a:r>
            <a:r>
              <a:rPr lang="cs-CZ" dirty="0"/>
              <a:t>, D – </a:t>
            </a:r>
            <a:r>
              <a:rPr lang="cs-CZ" dirty="0" err="1"/>
              <a:t>desire</a:t>
            </a:r>
            <a:r>
              <a:rPr lang="cs-CZ" dirty="0"/>
              <a:t>, A - </a:t>
            </a:r>
            <a:r>
              <a:rPr lang="cs-CZ" dirty="0" err="1"/>
              <a:t>action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Nadpisy (H1 a H2) + text odpovídá klíčovým slovům</a:t>
            </a:r>
          </a:p>
          <a:p>
            <a:pPr lvl="1"/>
            <a:r>
              <a:rPr lang="cs-CZ" dirty="0"/>
              <a:t>Design – vizuální podoba i zpracování</a:t>
            </a:r>
          </a:p>
          <a:p>
            <a:pPr lvl="1"/>
            <a:r>
              <a:rPr lang="cs-CZ" dirty="0"/>
              <a:t>Audiovizuální obsah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Pravidlo 3 kliknutí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40" y="4938323"/>
            <a:ext cx="4195315" cy="1552962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BA5F34-95AA-4E42-8BBC-CEFE7E9F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F279D1-247C-42A2-BB7E-C60918B1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6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E3A4C-4FC8-4494-9720-75085C7C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E-mail marketing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6247E8-48EE-4390-B812-0D373824A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Efektivní způsob, jak oslovit potencionální zákazníky</a:t>
            </a:r>
          </a:p>
          <a:p>
            <a:r>
              <a:rPr lang="cs-CZ" dirty="0"/>
              <a:t>Úspěšnost e-mailingu – </a:t>
            </a:r>
            <a:r>
              <a:rPr lang="cs-CZ" dirty="0" err="1"/>
              <a:t>Click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(CTR) a konverzní poměr</a:t>
            </a:r>
          </a:p>
          <a:p>
            <a:r>
              <a:rPr lang="cs-CZ" dirty="0"/>
              <a:t>CTR = poměr mezi počtem kliknutí na reklamu (resp. prokliků) a celkovým počtem zobrazení reklamy</a:t>
            </a:r>
          </a:p>
          <a:p>
            <a:r>
              <a:rPr lang="cs-CZ" dirty="0"/>
              <a:t>Konverzní poměr = procentuální vyjádření počtu lidí, kteří provedli námi požadovanou akci (např. odeslali z webu objednávku)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424E36-841C-48B2-8EF1-E3891250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50DEBE-558D-49CE-84D2-EC0AED55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F7C5F4-C466-4B33-8028-696FB5DB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6</a:t>
            </a:fld>
            <a:endParaRPr lang="cs-CZ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0D6C9EB-70D6-417F-8F84-B11A75412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72866"/>
              </p:ext>
            </p:extLst>
          </p:nvPr>
        </p:nvGraphicFramePr>
        <p:xfrm>
          <a:off x="513734" y="4856700"/>
          <a:ext cx="11402963" cy="1111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6516">
                  <a:extLst>
                    <a:ext uri="{9D8B030D-6E8A-4147-A177-3AD203B41FA5}">
                      <a16:colId xmlns:a16="http://schemas.microsoft.com/office/drawing/2014/main" val="1795308313"/>
                    </a:ext>
                  </a:extLst>
                </a:gridCol>
                <a:gridCol w="1036516">
                  <a:extLst>
                    <a:ext uri="{9D8B030D-6E8A-4147-A177-3AD203B41FA5}">
                      <a16:colId xmlns:a16="http://schemas.microsoft.com/office/drawing/2014/main" val="3311526559"/>
                    </a:ext>
                  </a:extLst>
                </a:gridCol>
                <a:gridCol w="1036516">
                  <a:extLst>
                    <a:ext uri="{9D8B030D-6E8A-4147-A177-3AD203B41FA5}">
                      <a16:colId xmlns:a16="http://schemas.microsoft.com/office/drawing/2014/main" val="3261924085"/>
                    </a:ext>
                  </a:extLst>
                </a:gridCol>
                <a:gridCol w="968383">
                  <a:extLst>
                    <a:ext uri="{9D8B030D-6E8A-4147-A177-3AD203B41FA5}">
                      <a16:colId xmlns:a16="http://schemas.microsoft.com/office/drawing/2014/main" val="2428912559"/>
                    </a:ext>
                  </a:extLst>
                </a:gridCol>
                <a:gridCol w="1170038">
                  <a:extLst>
                    <a:ext uri="{9D8B030D-6E8A-4147-A177-3AD203B41FA5}">
                      <a16:colId xmlns:a16="http://schemas.microsoft.com/office/drawing/2014/main" val="120258336"/>
                    </a:ext>
                  </a:extLst>
                </a:gridCol>
                <a:gridCol w="971127">
                  <a:extLst>
                    <a:ext uri="{9D8B030D-6E8A-4147-A177-3AD203B41FA5}">
                      <a16:colId xmlns:a16="http://schemas.microsoft.com/office/drawing/2014/main" val="2418159724"/>
                    </a:ext>
                  </a:extLst>
                </a:gridCol>
                <a:gridCol w="1175578">
                  <a:extLst>
                    <a:ext uri="{9D8B030D-6E8A-4147-A177-3AD203B41FA5}">
                      <a16:colId xmlns:a16="http://schemas.microsoft.com/office/drawing/2014/main" val="2264604460"/>
                    </a:ext>
                  </a:extLst>
                </a:gridCol>
                <a:gridCol w="896812">
                  <a:extLst>
                    <a:ext uri="{9D8B030D-6E8A-4147-A177-3AD203B41FA5}">
                      <a16:colId xmlns:a16="http://schemas.microsoft.com/office/drawing/2014/main" val="305520226"/>
                    </a:ext>
                  </a:extLst>
                </a:gridCol>
                <a:gridCol w="1037159">
                  <a:extLst>
                    <a:ext uri="{9D8B030D-6E8A-4147-A177-3AD203B41FA5}">
                      <a16:colId xmlns:a16="http://schemas.microsoft.com/office/drawing/2014/main" val="3296024946"/>
                    </a:ext>
                  </a:extLst>
                </a:gridCol>
                <a:gridCol w="943608">
                  <a:extLst>
                    <a:ext uri="{9D8B030D-6E8A-4147-A177-3AD203B41FA5}">
                      <a16:colId xmlns:a16="http://schemas.microsoft.com/office/drawing/2014/main" val="2140743070"/>
                    </a:ext>
                  </a:extLst>
                </a:gridCol>
                <a:gridCol w="1130710">
                  <a:extLst>
                    <a:ext uri="{9D8B030D-6E8A-4147-A177-3AD203B41FA5}">
                      <a16:colId xmlns:a16="http://schemas.microsoft.com/office/drawing/2014/main" val="2854783990"/>
                    </a:ext>
                  </a:extLst>
                </a:gridCol>
              </a:tblGrid>
              <a:tr h="555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Termín rozesílky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Odesláno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Doručeno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Doručeno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Otevřeno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Otevřeno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Prokliky na web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CTR 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Konverze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Konverze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4648813"/>
                  </a:ext>
                </a:extLst>
              </a:tr>
              <a:tr h="555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Lednová kampaň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16. 1. 2017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10 621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9 654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90,9 %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2 017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18,99 %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326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3,07 %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0,56 %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3345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4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6CE3B-624D-4573-B9A9-83275AC9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E-mail marketing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D36984-E415-4517-BF3B-C9F53ABC4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Nejdůležitější je nadpis – musí vyvolat v uživateli pocit, že ten e-mail chce dotyčný otevřít</a:t>
            </a:r>
          </a:p>
          <a:p>
            <a:r>
              <a:rPr lang="cs-CZ" dirty="0"/>
              <a:t>Pozor na STOP slova – slova, kvůli kterým spadne mail do spamu</a:t>
            </a:r>
          </a:p>
          <a:p>
            <a:r>
              <a:rPr lang="cs-CZ" dirty="0"/>
              <a:t>Exklusivní obsah – žádné dlouhé texty, není to tisková zpráva</a:t>
            </a:r>
          </a:p>
          <a:p>
            <a:r>
              <a:rPr lang="cs-CZ" dirty="0"/>
              <a:t>Pozor na velikost celého mailu (obrázky, zobrazení na mobilních zař.)</a:t>
            </a:r>
          </a:p>
          <a:p>
            <a:r>
              <a:rPr lang="cs-CZ" dirty="0"/>
              <a:t>Nezapomenout na Call To </a:t>
            </a:r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button</a:t>
            </a:r>
            <a:r>
              <a:rPr lang="cs-CZ" dirty="0"/>
              <a:t> (CTA) a UTM parametry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Nástroje: </a:t>
            </a:r>
            <a:r>
              <a:rPr lang="cs-CZ" dirty="0" err="1">
                <a:sym typeface="Wingdings" panose="05000000000000000000" pitchFamily="2" charset="2"/>
              </a:rPr>
              <a:t>SmartEmailing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MailChimp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GetResponse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Mandrilla</a:t>
            </a:r>
            <a:r>
              <a:rPr lang="cs-CZ" dirty="0">
                <a:sym typeface="Wingdings" panose="05000000000000000000" pitchFamily="2" charset="2"/>
              </a:rPr>
              <a:t>…</a:t>
            </a:r>
          </a:p>
          <a:p>
            <a:r>
              <a:rPr lang="cs-CZ" dirty="0">
                <a:sym typeface="Wingdings" panose="05000000000000000000" pitchFamily="2" charset="2"/>
              </a:rPr>
              <a:t>Textový e-mail vs. HTML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25A101-FADB-46CC-AA00-0EF0F28D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8C4BFC-C3D9-4A40-BEB3-D5378242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4D3382-E2EF-4D5A-8AA6-703C9735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2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0B73B-4DF8-4590-96E4-6A1AABEF4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030"/>
            <a:ext cx="10515600" cy="1325563"/>
          </a:xfrm>
        </p:spPr>
        <p:txBody>
          <a:bodyPr/>
          <a:lstStyle/>
          <a:p>
            <a:r>
              <a:rPr lang="cs-CZ" dirty="0"/>
              <a:t>E-mail </a:t>
            </a:r>
            <a:r>
              <a:rPr lang="cs-CZ" dirty="0" err="1"/>
              <a:t>squint</a:t>
            </a:r>
            <a:r>
              <a:rPr lang="cs-CZ" dirty="0"/>
              <a:t> test - důležitost CTA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BB1520-7AD3-48AD-987A-071061CD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E85265-1E7F-4704-A946-15B0FDB1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649D24-90D6-4A2C-926B-8A1E5014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8</a:t>
            </a:fld>
            <a:endParaRPr lang="cs-CZ"/>
          </a:p>
        </p:txBody>
      </p:sp>
      <p:pic>
        <p:nvPicPr>
          <p:cNvPr id="1026" name="Picture 2" descr="http://www.ilincev.com/wp-content/uploads/2015/11/email-squint-test.jpg">
            <a:extLst>
              <a:ext uri="{FF2B5EF4-FFF2-40B4-BE49-F238E27FC236}">
                <a16:creationId xmlns:a16="http://schemas.microsoft.com/office/drawing/2014/main" id="{B99A5E78-8D9F-483D-BBAF-8588D18CB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36" y="1298145"/>
            <a:ext cx="7595327" cy="54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845DB0-F652-4C34-A852-544ECE97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21.3.2018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01BE9F-ADB9-4752-B35B-9215D4A1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12666C-4EF2-4340-80D7-2D20ECDC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9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C19130-D959-4CBC-A602-062731C7F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23" t="21506" r="22581" b="4803"/>
          <a:stretch/>
        </p:blipFill>
        <p:spPr>
          <a:xfrm>
            <a:off x="2536724" y="9917"/>
            <a:ext cx="6902246" cy="67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1292</Words>
  <Application>Microsoft Office PowerPoint</Application>
  <PresentationFormat>Širokoúhlá obrazovka</PresentationFormat>
  <Paragraphs>287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Motiv Office</vt:lpstr>
      <vt:lpstr>Digitální marketing   Propagace a média (np2285) </vt:lpstr>
      <vt:lpstr>Struktura seminářů</vt:lpstr>
      <vt:lpstr>Digitální marketing (Frey, 2011;  (Pelsmacker, Geuens &amp; Van den Bergh, 2003)</vt:lpstr>
      <vt:lpstr>Nástroje digitálního marketingu </vt:lpstr>
      <vt:lpstr>Webové stránky </vt:lpstr>
      <vt:lpstr>E-mail marketing</vt:lpstr>
      <vt:lpstr>E-mail marketing</vt:lpstr>
      <vt:lpstr>E-mail squint test - důležitost CTA</vt:lpstr>
      <vt:lpstr>Prezentace aplikace PowerPoint</vt:lpstr>
      <vt:lpstr>Důležitost měření!</vt:lpstr>
      <vt:lpstr>Search engine marketing  (SEM)</vt:lpstr>
      <vt:lpstr>SEO</vt:lpstr>
      <vt:lpstr>On-page faktory – URL, titles, description</vt:lpstr>
      <vt:lpstr>On-page faktory – struktura nadpisů</vt:lpstr>
      <vt:lpstr>On-page faktory – obsah</vt:lpstr>
      <vt:lpstr>PPC</vt:lpstr>
      <vt:lpstr>Prezentace aplikace PowerPoint</vt:lpstr>
      <vt:lpstr>Prezentace aplikace PowerPoint</vt:lpstr>
      <vt:lpstr>PPC – aukční systém</vt:lpstr>
      <vt:lpstr>Analýza klíčových slov (AKW)</vt:lpstr>
      <vt:lpstr>Facebook</vt:lpstr>
      <vt:lpstr>Instagram</vt:lpstr>
      <vt:lpstr>Úkol na teď a do projektů</vt:lpstr>
      <vt:lpstr>Osobní rada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Propagace a média (np2285)</dc:title>
  <dc:creator>Michal Jilka</dc:creator>
  <cp:lastModifiedBy>ucitel</cp:lastModifiedBy>
  <cp:revision>77</cp:revision>
  <dcterms:created xsi:type="dcterms:W3CDTF">2017-02-21T19:46:41Z</dcterms:created>
  <dcterms:modified xsi:type="dcterms:W3CDTF">2018-03-22T14:56:47Z</dcterms:modified>
</cp:coreProperties>
</file>