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85" r:id="rId2"/>
    <p:sldId id="286" r:id="rId3"/>
    <p:sldId id="289" r:id="rId4"/>
    <p:sldId id="290" r:id="rId5"/>
    <p:sldId id="299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88502" autoAdjust="0"/>
  </p:normalViewPr>
  <p:slideViewPr>
    <p:cSldViewPr snapToGrid="0">
      <p:cViewPr varScale="1">
        <p:scale>
          <a:sx n="79" d="100"/>
          <a:sy n="79" d="100"/>
        </p:scale>
        <p:origin x="120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F5E39-A43F-41A9-B16C-D1C49BD2F817}" type="datetimeFigureOut">
              <a:rPr lang="cs-CZ" smtClean="0"/>
              <a:t>29.03.2018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FF734-7D37-4275-9777-9C8CCE3960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341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Inputs</a:t>
            </a:r>
            <a:r>
              <a:rPr lang="cs-CZ" dirty="0"/>
              <a:t> – strategické a materiální komponenty komunikačních programů + volba komunikačních programů, obsahu, formátu…</a:t>
            </a:r>
          </a:p>
          <a:p>
            <a:r>
              <a:rPr lang="cs-CZ" dirty="0" err="1"/>
              <a:t>Outputs</a:t>
            </a:r>
            <a:r>
              <a:rPr lang="cs-CZ" dirty="0"/>
              <a:t> – fyzické materiály a produkční aktivity (publicita, události, publikace, intranety) a s tím spojené procesy (psaní, design …)</a:t>
            </a:r>
          </a:p>
          <a:p>
            <a:r>
              <a:rPr lang="cs-CZ" dirty="0" err="1"/>
              <a:t>Outcomes</a:t>
            </a:r>
            <a:r>
              <a:rPr lang="cs-CZ" dirty="0"/>
              <a:t> – vliv a efekt komunikace – chování i postojů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4FF734-7D37-4275-9777-9C8CCE39602C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419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29.3.2018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343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29.3.2018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634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29.3.2018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084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29.3.2018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3369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29.3.2018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236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29.3.2018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826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29.3.2018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440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29.3.2018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26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29.3.2018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986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29.3.2018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497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29.3.2018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33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29.3.2018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64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92727" y="2649263"/>
            <a:ext cx="10806545" cy="2387600"/>
          </a:xfrm>
        </p:spPr>
        <p:txBody>
          <a:bodyPr>
            <a:normAutofit fontScale="90000"/>
          </a:bodyPr>
          <a:lstStyle/>
          <a:p>
            <a:r>
              <a:rPr lang="cs-CZ" dirty="0"/>
              <a:t>Měření účinnosti public relations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Propagace a média (np2285)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581061"/>
            <a:ext cx="9144000" cy="519293"/>
          </a:xfrm>
        </p:spPr>
        <p:txBody>
          <a:bodyPr/>
          <a:lstStyle/>
          <a:p>
            <a:r>
              <a:rPr lang="cs-CZ" dirty="0"/>
              <a:t>Michal Jilka</a:t>
            </a:r>
          </a:p>
        </p:txBody>
      </p:sp>
    </p:spTree>
    <p:extLst>
      <p:ext uri="{BB962C8B-B14F-4D97-AF65-F5344CB8AC3E}">
        <p14:creationId xmlns:p14="http://schemas.microsoft.com/office/powerpoint/2010/main" val="3784126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591" y="-148818"/>
            <a:ext cx="10515600" cy="1325563"/>
          </a:xfrm>
        </p:spPr>
        <p:txBody>
          <a:bodyPr/>
          <a:lstStyle/>
          <a:p>
            <a:r>
              <a:rPr lang="cs-CZ" dirty="0"/>
              <a:t>Pyramidový model (</a:t>
            </a:r>
            <a:r>
              <a:rPr lang="cs-CZ" dirty="0" err="1"/>
              <a:t>Macnamara</a:t>
            </a:r>
            <a:r>
              <a:rPr lang="cs-CZ" dirty="0"/>
              <a:t>, 2002)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29.3.2018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pic>
        <p:nvPicPr>
          <p:cNvPr id="7" name="Obrázek 6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51" y="900546"/>
            <a:ext cx="11903472" cy="5820930"/>
          </a:xfrm>
          <a:prstGeom prst="rect">
            <a:avLst/>
          </a:prstGeo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B82166C-4E97-41CA-855F-509AD3C13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075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 proces (</a:t>
            </a:r>
            <a:r>
              <a:rPr lang="cs-CZ" dirty="0" err="1"/>
              <a:t>Macnamara</a:t>
            </a:r>
            <a:r>
              <a:rPr lang="cs-CZ" dirty="0"/>
              <a:t>, 2011)</a:t>
            </a:r>
          </a:p>
        </p:txBody>
      </p:sp>
      <p:pic>
        <p:nvPicPr>
          <p:cNvPr id="12" name="Zástupný symbol pro obsah 11" descr="Výřez obrazovky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9" r="5824"/>
          <a:stretch/>
        </p:blipFill>
        <p:spPr>
          <a:xfrm>
            <a:off x="3822056" y="1690688"/>
            <a:ext cx="4331344" cy="4125497"/>
          </a:xfr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29.3.2018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9771313-848C-44E8-97EC-3DC71DF0C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970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3743"/>
          </a:xfrm>
        </p:spPr>
        <p:txBody>
          <a:bodyPr>
            <a:normAutofit fontScale="90000"/>
          </a:bodyPr>
          <a:lstStyle/>
          <a:p>
            <a:r>
              <a:rPr lang="cs-CZ" sz="3200" dirty="0"/>
              <a:t>Rekapitulace – co mají obsahovat projekty (detailněji viz předchozí prezentace)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01681"/>
            <a:ext cx="10515600" cy="4887314"/>
          </a:xfrm>
        </p:spPr>
        <p:txBody>
          <a:bodyPr>
            <a:normAutofit fontScale="92500" lnSpcReduction="10000"/>
          </a:bodyPr>
          <a:lstStyle/>
          <a:p>
            <a:pPr marL="342900" lvl="1" indent="-342900"/>
            <a:r>
              <a:rPr lang="cs-CZ" dirty="0"/>
              <a:t>Analýza současného stavu organizace</a:t>
            </a:r>
          </a:p>
          <a:p>
            <a:pPr marL="800100" lvl="2" indent="-342900"/>
            <a:r>
              <a:rPr lang="cs-CZ" dirty="0" err="1"/>
              <a:t>Corporate</a:t>
            </a:r>
            <a:r>
              <a:rPr lang="cs-CZ" dirty="0"/>
              <a:t> identity + grafické vyjadřování klubu/organizace/akce</a:t>
            </a:r>
          </a:p>
          <a:p>
            <a:pPr marL="800100" lvl="2" indent="-342900"/>
            <a:r>
              <a:rPr lang="cs-CZ" dirty="0"/>
              <a:t>Nejvýraznější prvky marketingového a komunikačního mixu</a:t>
            </a:r>
          </a:p>
          <a:p>
            <a:pPr marL="342900" lvl="1" indent="-342900"/>
            <a:r>
              <a:rPr lang="cs-CZ" dirty="0"/>
              <a:t>Stanovení strategických cílů a stanovení cílů pro komunikaci a public relations</a:t>
            </a:r>
          </a:p>
          <a:p>
            <a:pPr marL="342900" lvl="1" indent="-342900"/>
            <a:r>
              <a:rPr lang="cs-CZ" dirty="0"/>
              <a:t>Vymyslet novou formu propagace</a:t>
            </a:r>
          </a:p>
          <a:p>
            <a:pPr marL="800100" lvl="2" indent="-342900"/>
            <a:r>
              <a:rPr lang="cs-CZ" dirty="0"/>
              <a:t>Dle vámi zvolených komunikačních kanálů</a:t>
            </a:r>
          </a:p>
          <a:p>
            <a:pPr marL="800100" lvl="2" indent="-342900"/>
            <a:r>
              <a:rPr lang="cs-CZ" dirty="0"/>
              <a:t>Digitální marketing – klíčová slova do vyhledávání, články na web, sociální sítě</a:t>
            </a:r>
          </a:p>
          <a:p>
            <a:pPr marL="342900" lvl="1" indent="-342900"/>
            <a:r>
              <a:rPr lang="cs-CZ" dirty="0"/>
              <a:t>Příloha 1: tisková zpráva</a:t>
            </a:r>
          </a:p>
          <a:p>
            <a:pPr marL="342900" lvl="1" indent="-342900"/>
            <a:r>
              <a:rPr lang="cs-CZ" dirty="0"/>
              <a:t>Příloha 2: media plán</a:t>
            </a:r>
          </a:p>
          <a:p>
            <a:pPr marL="342900" lvl="1" indent="-342900"/>
            <a:r>
              <a:rPr lang="cs-CZ" dirty="0"/>
              <a:t>Příloha 3: e-mail</a:t>
            </a:r>
          </a:p>
          <a:p>
            <a:pPr marL="342900" lvl="1" indent="-342900"/>
            <a:endParaRPr lang="cs-CZ" dirty="0"/>
          </a:p>
          <a:p>
            <a:pPr marL="342900" lvl="1" indent="-342900"/>
            <a:r>
              <a:rPr lang="cs-CZ" dirty="0"/>
              <a:t>Dobrovolné: </a:t>
            </a:r>
          </a:p>
          <a:p>
            <a:pPr marL="800100" lvl="2" indent="-342900"/>
            <a:r>
              <a:rPr lang="cs-CZ" dirty="0"/>
              <a:t>zjistit Brand </a:t>
            </a:r>
            <a:r>
              <a:rPr lang="cs-CZ" dirty="0" err="1"/>
              <a:t>Awareness</a:t>
            </a:r>
            <a:r>
              <a:rPr lang="cs-CZ" dirty="0"/>
              <a:t> na vzorku alespoň 30 osob</a:t>
            </a:r>
          </a:p>
          <a:p>
            <a:pPr marL="800100" lvl="2" indent="-342900"/>
            <a:r>
              <a:rPr lang="cs-CZ" dirty="0"/>
              <a:t>analýza </a:t>
            </a:r>
            <a:r>
              <a:rPr lang="cs-CZ" dirty="0" err="1"/>
              <a:t>title</a:t>
            </a:r>
            <a:r>
              <a:rPr lang="cs-CZ" dirty="0"/>
              <a:t> a </a:t>
            </a:r>
            <a:r>
              <a:rPr lang="cs-CZ" dirty="0" err="1"/>
              <a:t>description</a:t>
            </a:r>
            <a:r>
              <a:rPr lang="cs-CZ" dirty="0"/>
              <a:t> (</a:t>
            </a:r>
            <a:r>
              <a:rPr lang="cs-CZ" dirty="0" err="1"/>
              <a:t>Ctrl+U</a:t>
            </a:r>
            <a:r>
              <a:rPr lang="cs-CZ" dirty="0"/>
              <a:t>), zhodnocení a návrh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29.3.2018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8F82B50-38CC-4119-B128-4DEA6CE0B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217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418778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Pro dnešek vše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29.3.2018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6101891-13A9-4BB0-94D5-C6173086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9828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seminářů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29.3.2018</a:t>
            </a:r>
            <a:endParaRPr lang="cs-CZ" dirty="0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A3CECC74-B53A-4B51-981C-9429B37A1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189738"/>
              </p:ext>
            </p:extLst>
          </p:nvPr>
        </p:nvGraphicFramePr>
        <p:xfrm>
          <a:off x="2032000" y="1690688"/>
          <a:ext cx="8128000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3298">
                  <a:extLst>
                    <a:ext uri="{9D8B030D-6E8A-4147-A177-3AD203B41FA5}">
                      <a16:colId xmlns:a16="http://schemas.microsoft.com/office/drawing/2014/main" val="2984550197"/>
                    </a:ext>
                  </a:extLst>
                </a:gridCol>
                <a:gridCol w="6524702">
                  <a:extLst>
                    <a:ext uri="{9D8B030D-6E8A-4147-A177-3AD203B41FA5}">
                      <a16:colId xmlns:a16="http://schemas.microsoft.com/office/drawing/2014/main" val="33015764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1964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22.2.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Představení a seznámení s obsahem předmětu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1343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Specifika sportovního marketingu, marketingová komunikace a komunikační mix, </a:t>
                      </a:r>
                      <a:r>
                        <a:rPr lang="cs-CZ" dirty="0" err="1"/>
                        <a:t>Corporate</a:t>
                      </a:r>
                      <a:r>
                        <a:rPr lang="cs-CZ" dirty="0"/>
                        <a:t> Identity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302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8.3.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Mediální plánování a Public relations, Brand </a:t>
                      </a:r>
                      <a:r>
                        <a:rPr lang="cs-CZ" dirty="0" err="1"/>
                        <a:t>Awareness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154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15.3.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Digitální marketing ve sportovním prostředí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908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22.3.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Digitální marketing ve sportovním prostředí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126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29.3.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PRE proces – audit, cíle, strategie a plány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1218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5.4.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Příprava projektů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140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12.4.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Příprava projektů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045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19.4.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Prezentace projektů (nejpozdější odevzdání 15.4.)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479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26.4.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Prezentace projektů (nejpozdější odevzdání 22.4.)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208283"/>
                  </a:ext>
                </a:extLst>
              </a:tr>
            </a:tbl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B884A3A-A955-4F2D-91E3-BA55B9EAB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789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2138507"/>
            <a:ext cx="10614285" cy="2378074"/>
          </a:xfrm>
        </p:spPr>
        <p:txBody>
          <a:bodyPr>
            <a:normAutofit fontScale="90000"/>
          </a:bodyPr>
          <a:lstStyle/>
          <a:p>
            <a:r>
              <a:rPr lang="cs-CZ" dirty="0"/>
              <a:t>„Pokud nejste schopni měřit své výsledky, nemůžete ani nic zlepšovat.“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Barry</a:t>
            </a:r>
            <a:r>
              <a:rPr lang="cs-CZ" dirty="0"/>
              <a:t> </a:t>
            </a:r>
            <a:r>
              <a:rPr lang="cs-CZ" dirty="0" err="1"/>
              <a:t>Leggether</a:t>
            </a:r>
            <a:r>
              <a:rPr lang="cs-CZ" dirty="0"/>
              <a:t> </a:t>
            </a:r>
            <a:br>
              <a:rPr lang="cs-CZ" dirty="0"/>
            </a:br>
            <a:r>
              <a:rPr lang="cs-CZ" sz="3100" dirty="0"/>
              <a:t>Asociace pro měření a evaluaci komunikace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29.3.2018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094769-5F4A-4515-B981-BB0B54644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437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Měření PR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Hlavní kritéria v minulosti (PRAM </a:t>
            </a:r>
            <a:r>
              <a:rPr lang="cs-CZ" dirty="0" err="1"/>
              <a:t>Consulting</a:t>
            </a:r>
            <a:r>
              <a:rPr lang="cs-CZ" dirty="0"/>
              <a:t>, 2008)</a:t>
            </a:r>
          </a:p>
          <a:p>
            <a:pPr lvl="1"/>
            <a:r>
              <a:rPr lang="cs-CZ" dirty="0"/>
              <a:t>množství výstupů a pokrytí v tištěných médiích</a:t>
            </a:r>
          </a:p>
          <a:p>
            <a:pPr lvl="1"/>
            <a:r>
              <a:rPr lang="cs-CZ" dirty="0"/>
              <a:t>typ a tón zmínky (pozitivní X neutrální X negativní)</a:t>
            </a:r>
          </a:p>
          <a:p>
            <a:pPr lvl="1"/>
            <a:r>
              <a:rPr lang="cs-CZ" dirty="0"/>
              <a:t>důvěryhodnost a popularita zdroje</a:t>
            </a:r>
          </a:p>
          <a:p>
            <a:pPr lvl="1"/>
            <a:r>
              <a:rPr lang="cs-CZ" dirty="0"/>
              <a:t>srovnání s konkurencí</a:t>
            </a:r>
          </a:p>
          <a:p>
            <a:r>
              <a:rPr lang="cs-CZ" dirty="0"/>
              <a:t>Další kritéria dnes:</a:t>
            </a:r>
          </a:p>
          <a:p>
            <a:pPr lvl="1"/>
            <a:r>
              <a:rPr lang="cs-CZ" dirty="0"/>
              <a:t>znalost a povědomí o značce (NPS &amp; Brand </a:t>
            </a:r>
            <a:r>
              <a:rPr lang="cs-CZ" dirty="0" err="1"/>
              <a:t>Equity</a:t>
            </a:r>
            <a:r>
              <a:rPr lang="cs-CZ" dirty="0"/>
              <a:t> </a:t>
            </a:r>
            <a:r>
              <a:rPr lang="cs-CZ" dirty="0" err="1"/>
              <a:t>Score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reakce konkurence na vaši značku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29.3.2018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6AEEBB-D42F-45AE-A57E-C8C32221A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596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BA62E-A483-41B0-B489-0AE841045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AVE (</a:t>
            </a:r>
            <a:r>
              <a:rPr lang="cs-CZ" dirty="0" err="1"/>
              <a:t>Advertising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Equivalency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789FAD-E708-40BB-9EBA-D99351656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Nejčastější metrika, sporná vypovídající hodnota pro PR</a:t>
            </a:r>
          </a:p>
          <a:p>
            <a:r>
              <a:rPr lang="cs-CZ" dirty="0"/>
              <a:t>Přepočet redakčního prostoru na inzertní hodnotu (ekvivalentní hodnota inzerce/ekvivalent reklamní plochy)</a:t>
            </a:r>
          </a:p>
          <a:p>
            <a:r>
              <a:rPr lang="cs-CZ" dirty="0"/>
              <a:t>Množství zmínek o produktu či značce (= získaný prostor) se porovnává s cenami inzerátů u daného média</a:t>
            </a:r>
          </a:p>
          <a:p>
            <a:r>
              <a:rPr lang="cs-CZ" dirty="0"/>
              <a:t>Hlavní otázka: vedla PR kampaň v daném médiu k většímu povědomí o značce/</a:t>
            </a:r>
            <a:r>
              <a:rPr lang="cs-CZ" dirty="0" err="1"/>
              <a:t>brandu</a:t>
            </a:r>
            <a:r>
              <a:rPr lang="cs-CZ" dirty="0"/>
              <a:t>?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570135-78BB-4FE6-A009-F382264DB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29.3.2018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6CEFB3-69E5-4A1B-B993-77CB724B4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940FAB-6211-4BE0-AFAD-66BB3C2A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027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Východiska pro měření PR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Barcelonské principy (2010)</a:t>
            </a:r>
          </a:p>
          <a:p>
            <a:pPr marL="803275" indent="-417513">
              <a:buFont typeface="+mj-lt"/>
              <a:buAutoNum type="arabicPeriod"/>
            </a:pPr>
            <a:r>
              <a:rPr lang="cs-CZ" dirty="0"/>
              <a:t>Stanovení cílů měření</a:t>
            </a:r>
          </a:p>
          <a:p>
            <a:pPr marL="803275" indent="-417513">
              <a:buFont typeface="+mj-lt"/>
              <a:buAutoNum type="arabicPeriod"/>
            </a:pPr>
            <a:r>
              <a:rPr lang="cs-CZ" dirty="0"/>
              <a:t>Vhodnější je měřit spíše výsledky, než výstupy</a:t>
            </a:r>
          </a:p>
          <a:p>
            <a:pPr marL="803275" indent="-417513">
              <a:buFont typeface="+mj-lt"/>
              <a:buAutoNum type="arabicPeriod"/>
            </a:pPr>
            <a:r>
              <a:rPr lang="cs-CZ" dirty="0"/>
              <a:t>Vliv na obchodní výsledky by měl být měřen, kdykoli je to možné</a:t>
            </a:r>
          </a:p>
          <a:p>
            <a:pPr marL="803275" indent="-417513">
              <a:buFont typeface="+mj-lt"/>
              <a:buAutoNum type="arabicPeriod"/>
            </a:pPr>
            <a:r>
              <a:rPr lang="cs-CZ" dirty="0"/>
              <a:t>Měření médií musí být kvalitativní i kvantitativní</a:t>
            </a:r>
          </a:p>
          <a:p>
            <a:pPr marL="803275" indent="-417513">
              <a:buFont typeface="+mj-lt"/>
              <a:buAutoNum type="arabicPeriod"/>
            </a:pPr>
            <a:r>
              <a:rPr lang="cs-CZ" dirty="0"/>
              <a:t>AVE nevyjadřuje hodnotu PR</a:t>
            </a:r>
          </a:p>
          <a:p>
            <a:pPr marL="803275" indent="-417513">
              <a:buFont typeface="+mj-lt"/>
              <a:buAutoNum type="arabicPeriod"/>
            </a:pPr>
            <a:r>
              <a:rPr lang="cs-CZ" dirty="0"/>
              <a:t>Sociální média lze měřit a měla by se měřit</a:t>
            </a:r>
          </a:p>
          <a:p>
            <a:pPr marL="803275" indent="-417513">
              <a:buFont typeface="+mj-lt"/>
              <a:buAutoNum type="arabicPeriod"/>
            </a:pPr>
            <a:r>
              <a:rPr lang="cs-CZ" dirty="0"/>
              <a:t>Pro seriózní měření je nutná transparentnost a opakovatelnost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29.3.2018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0A94EF-B08A-46A8-A7DB-B28707916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539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Východiska pro měření PR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Lisabonská konference (2011)</a:t>
            </a:r>
          </a:p>
          <a:p>
            <a:pPr lvl="1"/>
            <a:r>
              <a:rPr lang="cs-CZ" dirty="0"/>
              <a:t>Měření a vyhodnocování je nedílná součást PR</a:t>
            </a:r>
          </a:p>
          <a:p>
            <a:pPr lvl="1"/>
            <a:r>
              <a:rPr lang="cs-CZ" dirty="0"/>
              <a:t>Měření PR aktivit pomocí návratnosti investic (ROI)</a:t>
            </a:r>
          </a:p>
          <a:p>
            <a:pPr lvl="1"/>
            <a:r>
              <a:rPr lang="cs-CZ" dirty="0"/>
              <a:t>Vytvořit a osvojit si standardy pro měření sociálních sítí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29.3.2018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AFB808-F153-4F5A-BE51-8B64AF005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417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Některé metriky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 zmínky</a:t>
            </a:r>
          </a:p>
          <a:p>
            <a:pPr lvl="1"/>
            <a:r>
              <a:rPr lang="cs-CZ" dirty="0"/>
              <a:t>Počítání publikací a médií</a:t>
            </a:r>
          </a:p>
          <a:p>
            <a:pPr lvl="1"/>
            <a:r>
              <a:rPr lang="cs-CZ" dirty="0"/>
              <a:t>Posouzení kvality</a:t>
            </a:r>
          </a:p>
          <a:p>
            <a:pPr lvl="1"/>
            <a:r>
              <a:rPr lang="cs-CZ" dirty="0"/>
              <a:t>Virální dopad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Metriky pro sociální sítě</a:t>
            </a:r>
          </a:p>
          <a:p>
            <a:pPr lvl="1"/>
            <a:r>
              <a:rPr lang="cs-CZ" dirty="0" err="1" smtClean="0"/>
              <a:t>Engagement</a:t>
            </a:r>
            <a:r>
              <a:rPr lang="cs-CZ" dirty="0" smtClean="0"/>
              <a:t> (</a:t>
            </a:r>
            <a:r>
              <a:rPr lang="cs-CZ" dirty="0" err="1" smtClean="0"/>
              <a:t>rekace</a:t>
            </a:r>
            <a:r>
              <a:rPr lang="cs-CZ" dirty="0" smtClean="0"/>
              <a:t> – „lajky“, sdílení, komentování) </a:t>
            </a:r>
            <a:r>
              <a:rPr lang="cs-CZ" dirty="0"/>
              <a:t>vs. pokrytí – kvalita vs. kvantita</a:t>
            </a:r>
          </a:p>
          <a:p>
            <a:pPr lvl="1"/>
            <a:r>
              <a:rPr lang="cs-CZ" dirty="0"/>
              <a:t>Rozvoj komunity, zaujetí publika</a:t>
            </a:r>
          </a:p>
          <a:p>
            <a:pPr lvl="1"/>
            <a:endParaRPr lang="cs-CZ" dirty="0"/>
          </a:p>
          <a:p>
            <a:r>
              <a:rPr lang="cs-CZ" dirty="0"/>
              <a:t>Výsledky PR</a:t>
            </a:r>
          </a:p>
          <a:p>
            <a:pPr lvl="1"/>
            <a:r>
              <a:rPr lang="cs-CZ" dirty="0"/>
              <a:t>Vliv na chování u zákazníků – koupě, doporučení, reakce, návštěvnost…</a:t>
            </a:r>
          </a:p>
          <a:p>
            <a:pPr lvl="1"/>
            <a:r>
              <a:rPr lang="cs-CZ" dirty="0"/>
              <a:t>Růst – prodeje, služeb, návštěvnosti, odběratelů…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29.3.2018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E6A443-0549-47D8-95E6-D7D730BC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192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PII model (</a:t>
            </a:r>
            <a:r>
              <a:rPr lang="cs-CZ" dirty="0" err="1"/>
              <a:t>Cutlip</a:t>
            </a:r>
            <a:r>
              <a:rPr lang="cs-CZ" dirty="0"/>
              <a:t>, Center &amp; Boom, 1993)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29.3.2018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pic>
        <p:nvPicPr>
          <p:cNvPr id="7" name="Obrázek 6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218" y="1435485"/>
            <a:ext cx="8165208" cy="4748861"/>
          </a:xfrm>
          <a:prstGeom prst="rect">
            <a:avLst/>
          </a:prstGeo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606FE2D-3F2A-4B0E-BE61-2B69C4333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3282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697</Words>
  <Application>Microsoft Office PowerPoint</Application>
  <PresentationFormat>Širokoúhlá obrazovka</PresentationFormat>
  <Paragraphs>126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Motiv Office</vt:lpstr>
      <vt:lpstr>Měření účinnosti public relations  Propagace a média (np2285) </vt:lpstr>
      <vt:lpstr>Struktura seminářů</vt:lpstr>
      <vt:lpstr>„Pokud nejste schopni měřit své výsledky, nemůžete ani nic zlepšovat.“  Barry Leggether  Asociace pro měření a evaluaci komunikace</vt:lpstr>
      <vt:lpstr>Měření PR</vt:lpstr>
      <vt:lpstr>AVE (Advertising Value Equivalency)</vt:lpstr>
      <vt:lpstr>Východiska pro měření PR</vt:lpstr>
      <vt:lpstr>Východiska pro měření PR</vt:lpstr>
      <vt:lpstr>Některé metriky</vt:lpstr>
      <vt:lpstr>PII model (Cutlip, Center &amp; Boom, 1993)</vt:lpstr>
      <vt:lpstr>Pyramidový model (Macnamara, 2002)</vt:lpstr>
      <vt:lpstr>PRE proces (Macnamara, 2011)</vt:lpstr>
      <vt:lpstr>Rekapitulace – co mají obsahovat projekty (detailněji viz předchozí prezentace)</vt:lpstr>
      <vt:lpstr>Pro dnešek vše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Propagace a média (np2285)</dc:title>
  <dc:creator>Michal Jilka</dc:creator>
  <cp:lastModifiedBy>ucitel</cp:lastModifiedBy>
  <cp:revision>66</cp:revision>
  <dcterms:created xsi:type="dcterms:W3CDTF">2017-02-21T19:46:41Z</dcterms:created>
  <dcterms:modified xsi:type="dcterms:W3CDTF">2018-03-29T12:48:33Z</dcterms:modified>
</cp:coreProperties>
</file>