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"/>
  </p:notesMasterIdLst>
  <p:sldIdLst>
    <p:sldId id="272" r:id="rId2"/>
    <p:sldId id="271" r:id="rId3"/>
    <p:sldId id="273" r:id="rId4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492FF83-3D88-4DD0-A7FB-DAB7370E4F18}" type="datetimeFigureOut">
              <a:rPr lang="cs-CZ"/>
              <a:pPr>
                <a:defRPr/>
              </a:pPr>
              <a:t>12.10.2018</a:t>
            </a:fld>
            <a:endParaRPr 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6F86CDE-A896-4D3A-9928-BFF6281F3D7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5194300"/>
            <a:ext cx="7467600" cy="914400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6032500"/>
            <a:ext cx="6400800" cy="7493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spcBef>
                <a:spcPct val="0"/>
              </a:spcBef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spcBef>
                <a:spcPct val="0"/>
              </a:spcBef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spcBef>
                <a:spcPct val="0"/>
              </a:spcBef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F59602A-2325-4BA6-A440-2F940B01E45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687203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A52D1-90FD-4084-AE0E-7AB54B34DC8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8597544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1981200" cy="5867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791200" cy="5867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096E8-ABCC-43A8-BABF-A7B67927FB5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372241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74E2-79B4-42C3-B3A7-E9E52B86C6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956791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CA2FD-9BDB-4CB3-98C5-5A2EB057CEC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391128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86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400" y="1447800"/>
            <a:ext cx="3886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C5CC8-66A1-4CD2-87F3-3B8B1B6646B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693977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333B1-B450-4ED8-97CD-3982F105E98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189693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53CA7-9E56-4834-A46C-DA1D1DA2ED7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5014018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13B89-284C-4082-B3AD-DD802D303EF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9772651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B5008-3CB2-4777-AF0B-630542A9968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3867320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1663E-9418-44BD-B0AB-34F61180422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128747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924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nadpisu.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924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54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38400" y="6172200"/>
            <a:ext cx="408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87336218-EC9F-4E15-9C01-59A5F7CF32C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6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Struktura a plán semestru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447800"/>
            <a:ext cx="8785225" cy="4572000"/>
          </a:xfrm>
        </p:spPr>
        <p:txBody>
          <a:bodyPr/>
          <a:lstStyle/>
          <a:p>
            <a:pPr>
              <a:defRPr/>
            </a:pPr>
            <a:r>
              <a:rPr lang="cs-CZ" sz="2800" dirty="0" smtClean="0">
                <a:effectLst/>
              </a:rPr>
              <a:t>IS MU, </a:t>
            </a:r>
            <a:r>
              <a:rPr lang="cs-CZ" sz="2800" dirty="0" err="1" smtClean="0">
                <a:effectLst/>
              </a:rPr>
              <a:t>Cloudové</a:t>
            </a:r>
            <a:r>
              <a:rPr lang="cs-CZ" sz="2800" dirty="0" smtClean="0">
                <a:effectLst/>
              </a:rPr>
              <a:t> </a:t>
            </a:r>
            <a:r>
              <a:rPr lang="cs-CZ" sz="2800" dirty="0">
                <a:effectLst/>
              </a:rPr>
              <a:t>řešení a Office 365</a:t>
            </a:r>
          </a:p>
          <a:p>
            <a:pPr>
              <a:defRPr/>
            </a:pPr>
            <a:r>
              <a:rPr lang="cs-CZ" sz="2800" dirty="0" smtClean="0">
                <a:effectLst/>
              </a:rPr>
              <a:t>Internet </a:t>
            </a:r>
            <a:r>
              <a:rPr lang="cs-CZ" sz="2800" dirty="0">
                <a:effectLst/>
              </a:rPr>
              <a:t>a jeho </a:t>
            </a:r>
            <a:r>
              <a:rPr lang="cs-CZ" sz="2800" dirty="0" smtClean="0">
                <a:effectLst/>
              </a:rPr>
              <a:t>služby, emaily</a:t>
            </a:r>
            <a:endParaRPr lang="cs-CZ" sz="2800" dirty="0">
              <a:effectLst/>
            </a:endParaRPr>
          </a:p>
          <a:p>
            <a:pPr>
              <a:defRPr/>
            </a:pPr>
            <a:r>
              <a:rPr lang="cs-CZ" sz="2800" dirty="0">
                <a:effectLst/>
              </a:rPr>
              <a:t>Bezpečnost v IT</a:t>
            </a:r>
          </a:p>
          <a:p>
            <a:pPr>
              <a:defRPr/>
            </a:pPr>
            <a:r>
              <a:rPr lang="cs-CZ" sz="2800" dirty="0">
                <a:effectLst/>
              </a:rPr>
              <a:t>Tvorba efektivní prezentace</a:t>
            </a:r>
          </a:p>
          <a:p>
            <a:pPr>
              <a:defRPr/>
            </a:pPr>
            <a:r>
              <a:rPr lang="cs-CZ" sz="2800" dirty="0">
                <a:effectLst/>
              </a:rPr>
              <a:t>Elektronické studijní materiály pro studenty </a:t>
            </a:r>
            <a:r>
              <a:rPr lang="cs-CZ" sz="2800" dirty="0" err="1">
                <a:effectLst/>
              </a:rPr>
              <a:t>FSpS</a:t>
            </a:r>
            <a:endParaRPr lang="cs-CZ" sz="2800" dirty="0">
              <a:effectLst/>
            </a:endParaRPr>
          </a:p>
          <a:p>
            <a:pPr>
              <a:defRPr/>
            </a:pPr>
            <a:r>
              <a:rPr lang="cs-CZ" sz="2800" dirty="0">
                <a:effectLst/>
              </a:rPr>
              <a:t>Vyhledávání literatury a rešerší v knihovních systémech a citace podle normy ČSN ISO </a:t>
            </a:r>
            <a:r>
              <a:rPr lang="cs-CZ" sz="2800" dirty="0" smtClean="0">
                <a:effectLst/>
              </a:rPr>
              <a:t>690</a:t>
            </a:r>
            <a:endParaRPr lang="cs-CZ" sz="28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</a:t>
            </a:r>
            <a:endParaRPr lang="cs-CZ" sz="2000" i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sz="28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Podmínky udělení kl. zápočtu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447800"/>
            <a:ext cx="8785225" cy="4789488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 domácí úkoly za semestr </a:t>
            </a:r>
            <a:r>
              <a:rPr lang="cs-CZ" sz="2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(4-5 b)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Dotazník Učebních stylů </a:t>
            </a:r>
            <a:r>
              <a:rPr lang="cs-CZ" sz="2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(1-2 </a:t>
            </a:r>
            <a:r>
              <a:rPr lang="cs-CZ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b), Word (1 b), Excel + </a:t>
            </a:r>
            <a:r>
              <a:rPr lang="cs-CZ" sz="20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Powerpoint</a:t>
            </a:r>
            <a:r>
              <a:rPr lang="cs-CZ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(1 b), </a:t>
            </a:r>
            <a:r>
              <a:rPr lang="cs-CZ" sz="20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Rešerše+ČSN</a:t>
            </a:r>
            <a:r>
              <a:rPr lang="cs-CZ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ISO 690 (1 b)</a:t>
            </a:r>
          </a:p>
          <a:p>
            <a:pPr>
              <a:lnSpc>
                <a:spcPct val="90000"/>
              </a:lnSpc>
              <a:defRPr/>
            </a:pPr>
            <a:endParaRPr lang="cs-CZ" sz="28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  <a:defRPr/>
            </a:pPr>
            <a:r>
              <a:rPr lang="cs-CZ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závěrečný test (60 min)</a:t>
            </a:r>
            <a:r>
              <a:rPr lang="en-US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(20b)</a:t>
            </a:r>
            <a:endParaRPr lang="cs-CZ" sz="22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lvl="1">
              <a:lnSpc>
                <a:spcPct val="90000"/>
              </a:lnSpc>
              <a:defRPr/>
            </a:pPr>
            <a:r>
              <a:rPr lang="cs-CZ" sz="20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word</a:t>
            </a:r>
            <a:r>
              <a:rPr lang="cs-CZ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(8 b), </a:t>
            </a:r>
            <a:r>
              <a:rPr lang="cs-CZ" sz="20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excel</a:t>
            </a:r>
            <a:r>
              <a:rPr lang="cs-CZ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(4 b), </a:t>
            </a:r>
            <a:r>
              <a:rPr lang="cs-CZ" sz="20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powerpoint</a:t>
            </a:r>
            <a:r>
              <a:rPr lang="cs-CZ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(4 b), ČSN ISO 690 (4 b)</a:t>
            </a:r>
          </a:p>
          <a:p>
            <a:pPr>
              <a:lnSpc>
                <a:spcPct val="90000"/>
              </a:lnSpc>
              <a:defRPr/>
            </a:pPr>
            <a:endParaRPr lang="cs-CZ" sz="28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  <a:defRPr/>
            </a:pPr>
            <a:r>
              <a:rPr lang="cs-CZ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Klasifikace</a:t>
            </a:r>
            <a:endParaRPr lang="cs-CZ" sz="28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lvl="1">
              <a:lnSpc>
                <a:spcPct val="90000"/>
              </a:lnSpc>
              <a:defRPr/>
            </a:pPr>
            <a:r>
              <a:rPr lang="cs-CZ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 (18 b a více), </a:t>
            </a: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</a:t>
            </a:r>
            <a:r>
              <a:rPr lang="cs-CZ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(16 b), </a:t>
            </a: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</a:t>
            </a:r>
            <a:r>
              <a:rPr lang="cs-CZ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</a:t>
            </a: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cs-CZ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 b), </a:t>
            </a: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</a:t>
            </a:r>
            <a:r>
              <a:rPr lang="cs-CZ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</a:t>
            </a: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cs-CZ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 b), </a:t>
            </a: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</a:t>
            </a:r>
            <a:r>
              <a:rPr lang="cs-CZ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(10 b), F (9 b a méně)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sz="2200" i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Domácí úkoly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Zadání:</a:t>
            </a:r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</a:t>
            </a:r>
            <a:r>
              <a:rPr lang="cs-CZ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tudent</a:t>
            </a:r>
            <a:r>
              <a:rPr lang="cs-CZ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&gt;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studijni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materi</a:t>
            </a:r>
            <a:r>
              <a:rPr lang="cs-CZ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ály</a:t>
            </a:r>
            <a:r>
              <a:rPr lang="cs-CZ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&gt;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informatika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bk2004-&gt;U</a:t>
            </a:r>
            <a:r>
              <a:rPr lang="cs-CZ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čební</a:t>
            </a:r>
            <a:r>
              <a:rPr lang="cs-CZ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materiály</a:t>
            </a:r>
          </a:p>
          <a:p>
            <a:pPr>
              <a:lnSpc>
                <a:spcPct val="90000"/>
              </a:lnSpc>
              <a:defRPr/>
            </a:pPr>
            <a:endParaRPr lang="cs-CZ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  <a:defRPr/>
            </a:pPr>
            <a:r>
              <a:rPr lang="cs-CZ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DÚ odevzdávat do:</a:t>
            </a:r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</a:t>
            </a:r>
            <a:r>
              <a:rPr lang="cs-CZ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tudent</a:t>
            </a:r>
            <a:r>
              <a:rPr lang="cs-CZ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&gt;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studijni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materi</a:t>
            </a:r>
            <a:r>
              <a:rPr lang="cs-CZ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ály</a:t>
            </a:r>
            <a:r>
              <a:rPr lang="cs-CZ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&gt;</a:t>
            </a:r>
            <a:r>
              <a:rPr lang="cs-CZ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Vám otevřené </a:t>
            </a:r>
            <a:r>
              <a:rPr lang="cs-CZ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odevzdávárny</a:t>
            </a:r>
            <a:r>
              <a:rPr lang="cs-CZ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&gt;</a:t>
            </a:r>
            <a:r>
              <a:rPr lang="cs-CZ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DÚ Informatika </a:t>
            </a:r>
            <a:br>
              <a:rPr lang="cs-CZ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&gt; “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operace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–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nahr</a:t>
            </a:r>
            <a:r>
              <a:rPr lang="cs-CZ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át</a:t>
            </a:r>
            <a:r>
              <a:rPr lang="cs-CZ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soubor“ </a:t>
            </a:r>
          </a:p>
          <a:p>
            <a:pPr>
              <a:lnSpc>
                <a:spcPct val="90000"/>
              </a:lnSpc>
              <a:defRPr/>
            </a:pPr>
            <a:r>
              <a:rPr lang="cs-C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Termín do </a:t>
            </a:r>
            <a:r>
              <a:rPr lang="cs-C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21. </a:t>
            </a:r>
            <a:r>
              <a:rPr lang="cs-CZ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12. </a:t>
            </a:r>
            <a:r>
              <a:rPr lang="cs-C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2018 23:59 hod.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01140804">
  <a:themeElements>
    <a:clrScheme name="01140804 1">
      <a:dk1>
        <a:srgbClr val="000066"/>
      </a:dk1>
      <a:lt1>
        <a:srgbClr val="FFFFFF"/>
      </a:lt1>
      <a:dk2>
        <a:srgbClr val="003366"/>
      </a:dk2>
      <a:lt2>
        <a:srgbClr val="FFFFFF"/>
      </a:lt2>
      <a:accent1>
        <a:srgbClr val="8EB3C8"/>
      </a:accent1>
      <a:accent2>
        <a:srgbClr val="6F97B3"/>
      </a:accent2>
      <a:accent3>
        <a:srgbClr val="AAADB8"/>
      </a:accent3>
      <a:accent4>
        <a:srgbClr val="DADADA"/>
      </a:accent4>
      <a:accent5>
        <a:srgbClr val="C6D6E0"/>
      </a:accent5>
      <a:accent6>
        <a:srgbClr val="6488A2"/>
      </a:accent6>
      <a:hlink>
        <a:srgbClr val="556575"/>
      </a:hlink>
      <a:folHlink>
        <a:srgbClr val="3D556F"/>
      </a:folHlink>
    </a:clrScheme>
    <a:fontScheme name="01140804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01140804 1">
        <a:dk1>
          <a:srgbClr val="000066"/>
        </a:dk1>
        <a:lt1>
          <a:srgbClr val="FFFFFF"/>
        </a:lt1>
        <a:dk2>
          <a:srgbClr val="003366"/>
        </a:dk2>
        <a:lt2>
          <a:srgbClr val="FFFFFF"/>
        </a:lt2>
        <a:accent1>
          <a:srgbClr val="8EB3C8"/>
        </a:accent1>
        <a:accent2>
          <a:srgbClr val="6F97B3"/>
        </a:accent2>
        <a:accent3>
          <a:srgbClr val="AAADB8"/>
        </a:accent3>
        <a:accent4>
          <a:srgbClr val="DADADA"/>
        </a:accent4>
        <a:accent5>
          <a:srgbClr val="C6D6E0"/>
        </a:accent5>
        <a:accent6>
          <a:srgbClr val="6488A2"/>
        </a:accent6>
        <a:hlink>
          <a:srgbClr val="556575"/>
        </a:hlink>
        <a:folHlink>
          <a:srgbClr val="3D556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</TotalTime>
  <Words>162</Words>
  <Application>Microsoft Office PowerPoint</Application>
  <PresentationFormat>Předvádění na obrazovce (4:3)</PresentationFormat>
  <Paragraphs>24</Paragraphs>
  <Slides>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Calibri</vt:lpstr>
      <vt:lpstr>Tahoma</vt:lpstr>
      <vt:lpstr>Times New Roman</vt:lpstr>
      <vt:lpstr>Wingdings</vt:lpstr>
      <vt:lpstr>01140804</vt:lpstr>
      <vt:lpstr>Struktura a plán semestru</vt:lpstr>
      <vt:lpstr>Podmínky udělení kl. zápočtu</vt:lpstr>
      <vt:lpstr>Domácí úkoly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Důležité aplikace v IS MU</dc:title>
  <dc:creator>Petr</dc:creator>
  <cp:lastModifiedBy>Martin Sebera</cp:lastModifiedBy>
  <cp:revision>40</cp:revision>
  <dcterms:created xsi:type="dcterms:W3CDTF">2006-09-12T11:19:47Z</dcterms:created>
  <dcterms:modified xsi:type="dcterms:W3CDTF">2018-10-12T11:51:40Z</dcterms:modified>
</cp:coreProperties>
</file>