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6"/>
  </p:notesMasterIdLst>
  <p:sldIdLst>
    <p:sldId id="256" r:id="rId2"/>
    <p:sldId id="293" r:id="rId3"/>
    <p:sldId id="300" r:id="rId4"/>
    <p:sldId id="414" r:id="rId5"/>
    <p:sldId id="298" r:id="rId6"/>
    <p:sldId id="302" r:id="rId7"/>
    <p:sldId id="304" r:id="rId8"/>
    <p:sldId id="307" r:id="rId9"/>
    <p:sldId id="309" r:id="rId10"/>
    <p:sldId id="308" r:id="rId11"/>
    <p:sldId id="412" r:id="rId12"/>
    <p:sldId id="306" r:id="rId13"/>
    <p:sldId id="407" r:id="rId14"/>
    <p:sldId id="311" r:id="rId15"/>
    <p:sldId id="312" r:id="rId16"/>
    <p:sldId id="301" r:id="rId17"/>
    <p:sldId id="410" r:id="rId18"/>
    <p:sldId id="310" r:id="rId19"/>
    <p:sldId id="408" r:id="rId20"/>
    <p:sldId id="315" r:id="rId21"/>
    <p:sldId id="542" r:id="rId22"/>
    <p:sldId id="415" r:id="rId23"/>
    <p:sldId id="605" r:id="rId24"/>
    <p:sldId id="606" r:id="rId25"/>
    <p:sldId id="607" r:id="rId26"/>
    <p:sldId id="313" r:id="rId27"/>
    <p:sldId id="284" r:id="rId28"/>
    <p:sldId id="286" r:id="rId29"/>
    <p:sldId id="285" r:id="rId30"/>
    <p:sldId id="292" r:id="rId31"/>
    <p:sldId id="287" r:id="rId32"/>
    <p:sldId id="288" r:id="rId33"/>
    <p:sldId id="316" r:id="rId34"/>
    <p:sldId id="290" r:id="rId35"/>
    <p:sldId id="419" r:id="rId36"/>
    <p:sldId id="442" r:id="rId37"/>
    <p:sldId id="443" r:id="rId38"/>
    <p:sldId id="444" r:id="rId39"/>
    <p:sldId id="445" r:id="rId40"/>
    <p:sldId id="291" r:id="rId41"/>
    <p:sldId id="519" r:id="rId42"/>
    <p:sldId id="317" r:id="rId43"/>
    <p:sldId id="422" r:id="rId44"/>
    <p:sldId id="435" r:id="rId45"/>
    <p:sldId id="417" r:id="rId46"/>
    <p:sldId id="318" r:id="rId47"/>
    <p:sldId id="320" r:id="rId48"/>
    <p:sldId id="322" r:id="rId49"/>
    <p:sldId id="263" r:id="rId50"/>
    <p:sldId id="321" r:id="rId51"/>
    <p:sldId id="434" r:id="rId52"/>
    <p:sldId id="597" r:id="rId53"/>
    <p:sldId id="437" r:id="rId54"/>
    <p:sldId id="452" r:id="rId55"/>
    <p:sldId id="459" r:id="rId56"/>
    <p:sldId id="440" r:id="rId57"/>
    <p:sldId id="454" r:id="rId58"/>
    <p:sldId id="453" r:id="rId59"/>
    <p:sldId id="455" r:id="rId60"/>
    <p:sldId id="544" r:id="rId61"/>
    <p:sldId id="456" r:id="rId62"/>
    <p:sldId id="492" r:id="rId63"/>
    <p:sldId id="461" r:id="rId64"/>
    <p:sldId id="462" r:id="rId65"/>
    <p:sldId id="464" r:id="rId66"/>
    <p:sldId id="463" r:id="rId67"/>
    <p:sldId id="451" r:id="rId68"/>
    <p:sldId id="448" r:id="rId69"/>
    <p:sldId id="450" r:id="rId70"/>
    <p:sldId id="449" r:id="rId71"/>
    <p:sldId id="460" r:id="rId72"/>
    <p:sldId id="495" r:id="rId73"/>
    <p:sldId id="497" r:id="rId74"/>
    <p:sldId id="496" r:id="rId75"/>
    <p:sldId id="499" r:id="rId76"/>
    <p:sldId id="577" r:id="rId77"/>
    <p:sldId id="578" r:id="rId78"/>
    <p:sldId id="501" r:id="rId79"/>
    <p:sldId id="502" r:id="rId80"/>
    <p:sldId id="579" r:id="rId81"/>
    <p:sldId id="580" r:id="rId82"/>
    <p:sldId id="423" r:id="rId83"/>
    <p:sldId id="425" r:id="rId84"/>
    <p:sldId id="424" r:id="rId85"/>
    <p:sldId id="324" r:id="rId86"/>
    <p:sldId id="479" r:id="rId87"/>
    <p:sldId id="382" r:id="rId88"/>
    <p:sldId id="426" r:id="rId89"/>
    <p:sldId id="383" r:id="rId90"/>
    <p:sldId id="427" r:id="rId91"/>
    <p:sldId id="428" r:id="rId92"/>
    <p:sldId id="598" r:id="rId93"/>
    <p:sldId id="433" r:id="rId94"/>
    <p:sldId id="325" r:id="rId95"/>
    <p:sldId id="432" r:id="rId96"/>
    <p:sldId id="604" r:id="rId97"/>
    <p:sldId id="548" r:id="rId98"/>
    <p:sldId id="472" r:id="rId99"/>
    <p:sldId id="470" r:id="rId100"/>
    <p:sldId id="469" r:id="rId101"/>
    <p:sldId id="471" r:id="rId102"/>
    <p:sldId id="553" r:id="rId103"/>
    <p:sldId id="328" r:id="rId104"/>
    <p:sldId id="566" r:id="rId105"/>
    <p:sldId id="567" r:id="rId106"/>
    <p:sldId id="568" r:id="rId107"/>
    <p:sldId id="570" r:id="rId108"/>
    <p:sldId id="572" r:id="rId109"/>
    <p:sldId id="569" r:id="rId110"/>
    <p:sldId id="574" r:id="rId111"/>
    <p:sldId id="576" r:id="rId112"/>
    <p:sldId id="601" r:id="rId113"/>
    <p:sldId id="602" r:id="rId114"/>
    <p:sldId id="603" r:id="rId115"/>
    <p:sldId id="477" r:id="rId116"/>
    <p:sldId id="478" r:id="rId117"/>
    <p:sldId id="595" r:id="rId118"/>
    <p:sldId id="329" r:id="rId119"/>
    <p:sldId id="599" r:id="rId120"/>
    <p:sldId id="330" r:id="rId121"/>
    <p:sldId id="591" r:id="rId122"/>
    <p:sldId id="592" r:id="rId123"/>
    <p:sldId id="593" r:id="rId124"/>
    <p:sldId id="594" r:id="rId125"/>
    <p:sldId id="581" r:id="rId126"/>
    <p:sldId id="333" r:id="rId127"/>
    <p:sldId id="334" r:id="rId128"/>
    <p:sldId id="335" r:id="rId129"/>
    <p:sldId id="336" r:id="rId130"/>
    <p:sldId id="337" r:id="rId131"/>
    <p:sldId id="474" r:id="rId132"/>
    <p:sldId id="475" r:id="rId133"/>
    <p:sldId id="476" r:id="rId134"/>
    <p:sldId id="556" r:id="rId135"/>
    <p:sldId id="557" r:id="rId136"/>
    <p:sldId id="558" r:id="rId137"/>
    <p:sldId id="559" r:id="rId138"/>
    <p:sldId id="562" r:id="rId139"/>
    <p:sldId id="560" r:id="rId140"/>
    <p:sldId id="561" r:id="rId141"/>
    <p:sldId id="563" r:id="rId142"/>
    <p:sldId id="565" r:id="rId143"/>
    <p:sldId id="564" r:id="rId144"/>
    <p:sldId id="372" r:id="rId145"/>
    <p:sldId id="339" r:id="rId146"/>
    <p:sldId id="338" r:id="rId147"/>
    <p:sldId id="400" r:id="rId148"/>
    <p:sldId id="468" r:id="rId149"/>
    <p:sldId id="340" r:id="rId150"/>
    <p:sldId id="401" r:id="rId151"/>
    <p:sldId id="467" r:id="rId152"/>
    <p:sldId id="406" r:id="rId153"/>
    <p:sldId id="403" r:id="rId154"/>
    <p:sldId id="493" r:id="rId155"/>
    <p:sldId id="494" r:id="rId156"/>
    <p:sldId id="404" r:id="rId157"/>
    <p:sldId id="405" r:id="rId158"/>
    <p:sldId id="341" r:id="rId159"/>
    <p:sldId id="342" r:id="rId160"/>
    <p:sldId id="346" r:id="rId161"/>
    <p:sldId id="512" r:id="rId162"/>
    <p:sldId id="511" r:id="rId163"/>
    <p:sldId id="374" r:id="rId164"/>
    <p:sldId id="347" r:id="rId165"/>
    <p:sldId id="348" r:id="rId166"/>
    <p:sldId id="582" r:id="rId167"/>
    <p:sldId id="466" r:id="rId168"/>
    <p:sldId id="588" r:id="rId169"/>
    <p:sldId id="596" r:id="rId170"/>
    <p:sldId id="586" r:id="rId171"/>
    <p:sldId id="583" r:id="rId172"/>
    <p:sldId id="587" r:id="rId173"/>
    <p:sldId id="589" r:id="rId174"/>
    <p:sldId id="364" r:id="rId175"/>
    <p:sldId id="365" r:id="rId176"/>
    <p:sldId id="367" r:id="rId177"/>
    <p:sldId id="590" r:id="rId178"/>
    <p:sldId id="368" r:id="rId179"/>
    <p:sldId id="369" r:id="rId180"/>
    <p:sldId id="384" r:id="rId181"/>
    <p:sldId id="376" r:id="rId182"/>
    <p:sldId id="377" r:id="rId183"/>
    <p:sldId id="378" r:id="rId184"/>
    <p:sldId id="379" r:id="rId185"/>
    <p:sldId id="380" r:id="rId186"/>
    <p:sldId id="504" r:id="rId187"/>
    <p:sldId id="418" r:id="rId188"/>
    <p:sldId id="509" r:id="rId189"/>
    <p:sldId id="506" r:id="rId190"/>
    <p:sldId id="517" r:id="rId191"/>
    <p:sldId id="520" r:id="rId192"/>
    <p:sldId id="507" r:id="rId193"/>
    <p:sldId id="521" r:id="rId194"/>
    <p:sldId id="522" r:id="rId195"/>
    <p:sldId id="523" r:id="rId196"/>
    <p:sldId id="549" r:id="rId197"/>
    <p:sldId id="508" r:id="rId198"/>
    <p:sldId id="524" r:id="rId199"/>
    <p:sldId id="550" r:id="rId200"/>
    <p:sldId id="551" r:id="rId201"/>
    <p:sldId id="513" r:id="rId202"/>
    <p:sldId id="525" r:id="rId203"/>
    <p:sldId id="526" r:id="rId204"/>
    <p:sldId id="527" r:id="rId205"/>
    <p:sldId id="552" r:id="rId206"/>
    <p:sldId id="529" r:id="rId207"/>
    <p:sldId id="528" r:id="rId208"/>
    <p:sldId id="514" r:id="rId209"/>
    <p:sldId id="532" r:id="rId210"/>
    <p:sldId id="533" r:id="rId211"/>
    <p:sldId id="534" r:id="rId212"/>
    <p:sldId id="535" r:id="rId213"/>
    <p:sldId id="536" r:id="rId214"/>
    <p:sldId id="537" r:id="rId215"/>
    <p:sldId id="538" r:id="rId216"/>
    <p:sldId id="539" r:id="rId217"/>
    <p:sldId id="540" r:id="rId218"/>
    <p:sldId id="541" r:id="rId219"/>
    <p:sldId id="531" r:id="rId220"/>
    <p:sldId id="600" r:id="rId221"/>
    <p:sldId id="295" r:id="rId222"/>
    <p:sldId id="297" r:id="rId223"/>
    <p:sldId id="296" r:id="rId224"/>
    <p:sldId id="294" r:id="rId2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ddíl bez názvu" id="{563103B2-7C04-4142-828E-C2C6D26D5373}">
          <p14:sldIdLst>
            <p14:sldId id="256"/>
            <p14:sldId id="293"/>
            <p14:sldId id="300"/>
            <p14:sldId id="414"/>
            <p14:sldId id="298"/>
            <p14:sldId id="302"/>
            <p14:sldId id="304"/>
            <p14:sldId id="307"/>
            <p14:sldId id="309"/>
            <p14:sldId id="308"/>
            <p14:sldId id="412"/>
            <p14:sldId id="306"/>
            <p14:sldId id="407"/>
            <p14:sldId id="311"/>
            <p14:sldId id="312"/>
            <p14:sldId id="301"/>
            <p14:sldId id="410"/>
            <p14:sldId id="310"/>
            <p14:sldId id="408"/>
            <p14:sldId id="315"/>
            <p14:sldId id="542"/>
            <p14:sldId id="415"/>
            <p14:sldId id="605"/>
            <p14:sldId id="606"/>
            <p14:sldId id="607"/>
            <p14:sldId id="313"/>
            <p14:sldId id="284"/>
            <p14:sldId id="286"/>
            <p14:sldId id="285"/>
            <p14:sldId id="292"/>
            <p14:sldId id="287"/>
            <p14:sldId id="288"/>
            <p14:sldId id="316"/>
            <p14:sldId id="290"/>
            <p14:sldId id="419"/>
            <p14:sldId id="442"/>
            <p14:sldId id="443"/>
            <p14:sldId id="444"/>
            <p14:sldId id="445"/>
            <p14:sldId id="291"/>
            <p14:sldId id="519"/>
            <p14:sldId id="317"/>
            <p14:sldId id="422"/>
            <p14:sldId id="435"/>
            <p14:sldId id="417"/>
            <p14:sldId id="318"/>
            <p14:sldId id="320"/>
            <p14:sldId id="322"/>
            <p14:sldId id="263"/>
            <p14:sldId id="321"/>
            <p14:sldId id="434"/>
            <p14:sldId id="597"/>
            <p14:sldId id="437"/>
            <p14:sldId id="452"/>
            <p14:sldId id="459"/>
            <p14:sldId id="440"/>
            <p14:sldId id="454"/>
            <p14:sldId id="453"/>
            <p14:sldId id="455"/>
            <p14:sldId id="544"/>
            <p14:sldId id="456"/>
            <p14:sldId id="492"/>
            <p14:sldId id="461"/>
            <p14:sldId id="462"/>
            <p14:sldId id="464"/>
            <p14:sldId id="463"/>
            <p14:sldId id="451"/>
            <p14:sldId id="448"/>
            <p14:sldId id="450"/>
            <p14:sldId id="449"/>
            <p14:sldId id="460"/>
            <p14:sldId id="495"/>
            <p14:sldId id="497"/>
            <p14:sldId id="496"/>
            <p14:sldId id="499"/>
            <p14:sldId id="577"/>
            <p14:sldId id="578"/>
            <p14:sldId id="501"/>
            <p14:sldId id="502"/>
            <p14:sldId id="579"/>
            <p14:sldId id="580"/>
            <p14:sldId id="423"/>
            <p14:sldId id="425"/>
            <p14:sldId id="424"/>
            <p14:sldId id="324"/>
            <p14:sldId id="479"/>
            <p14:sldId id="382"/>
            <p14:sldId id="426"/>
            <p14:sldId id="383"/>
            <p14:sldId id="427"/>
            <p14:sldId id="428"/>
            <p14:sldId id="598"/>
            <p14:sldId id="433"/>
            <p14:sldId id="325"/>
            <p14:sldId id="432"/>
            <p14:sldId id="604"/>
            <p14:sldId id="548"/>
            <p14:sldId id="472"/>
            <p14:sldId id="470"/>
            <p14:sldId id="469"/>
            <p14:sldId id="471"/>
            <p14:sldId id="553"/>
            <p14:sldId id="328"/>
            <p14:sldId id="566"/>
            <p14:sldId id="567"/>
            <p14:sldId id="568"/>
            <p14:sldId id="570"/>
            <p14:sldId id="572"/>
            <p14:sldId id="569"/>
            <p14:sldId id="574"/>
            <p14:sldId id="576"/>
            <p14:sldId id="601"/>
            <p14:sldId id="602"/>
            <p14:sldId id="603"/>
            <p14:sldId id="477"/>
            <p14:sldId id="478"/>
            <p14:sldId id="595"/>
            <p14:sldId id="329"/>
            <p14:sldId id="599"/>
            <p14:sldId id="330"/>
            <p14:sldId id="591"/>
            <p14:sldId id="592"/>
            <p14:sldId id="593"/>
            <p14:sldId id="594"/>
            <p14:sldId id="581"/>
            <p14:sldId id="333"/>
            <p14:sldId id="334"/>
            <p14:sldId id="335"/>
            <p14:sldId id="336"/>
            <p14:sldId id="337"/>
            <p14:sldId id="474"/>
            <p14:sldId id="475"/>
            <p14:sldId id="476"/>
            <p14:sldId id="556"/>
            <p14:sldId id="557"/>
            <p14:sldId id="558"/>
            <p14:sldId id="559"/>
            <p14:sldId id="562"/>
            <p14:sldId id="560"/>
            <p14:sldId id="561"/>
            <p14:sldId id="563"/>
            <p14:sldId id="565"/>
            <p14:sldId id="564"/>
            <p14:sldId id="372"/>
            <p14:sldId id="339"/>
            <p14:sldId id="338"/>
            <p14:sldId id="400"/>
            <p14:sldId id="468"/>
            <p14:sldId id="340"/>
            <p14:sldId id="401"/>
            <p14:sldId id="467"/>
            <p14:sldId id="406"/>
            <p14:sldId id="403"/>
            <p14:sldId id="493"/>
            <p14:sldId id="494"/>
            <p14:sldId id="404"/>
            <p14:sldId id="405"/>
            <p14:sldId id="341"/>
            <p14:sldId id="342"/>
            <p14:sldId id="346"/>
            <p14:sldId id="512"/>
            <p14:sldId id="511"/>
            <p14:sldId id="374"/>
            <p14:sldId id="347"/>
            <p14:sldId id="348"/>
            <p14:sldId id="582"/>
            <p14:sldId id="466"/>
            <p14:sldId id="588"/>
            <p14:sldId id="596"/>
            <p14:sldId id="586"/>
            <p14:sldId id="583"/>
            <p14:sldId id="587"/>
            <p14:sldId id="589"/>
            <p14:sldId id="364"/>
            <p14:sldId id="365"/>
            <p14:sldId id="367"/>
            <p14:sldId id="590"/>
            <p14:sldId id="368"/>
            <p14:sldId id="369"/>
            <p14:sldId id="384"/>
            <p14:sldId id="376"/>
            <p14:sldId id="377"/>
            <p14:sldId id="378"/>
            <p14:sldId id="379"/>
            <p14:sldId id="380"/>
            <p14:sldId id="504"/>
            <p14:sldId id="418"/>
            <p14:sldId id="509"/>
            <p14:sldId id="506"/>
            <p14:sldId id="517"/>
            <p14:sldId id="520"/>
            <p14:sldId id="507"/>
            <p14:sldId id="521"/>
            <p14:sldId id="522"/>
            <p14:sldId id="523"/>
            <p14:sldId id="549"/>
            <p14:sldId id="508"/>
            <p14:sldId id="524"/>
            <p14:sldId id="550"/>
            <p14:sldId id="551"/>
            <p14:sldId id="513"/>
            <p14:sldId id="525"/>
            <p14:sldId id="526"/>
            <p14:sldId id="527"/>
            <p14:sldId id="552"/>
            <p14:sldId id="529"/>
            <p14:sldId id="528"/>
            <p14:sldId id="514"/>
            <p14:sldId id="532"/>
            <p14:sldId id="533"/>
            <p14:sldId id="534"/>
            <p14:sldId id="535"/>
            <p14:sldId id="536"/>
            <p14:sldId id="537"/>
            <p14:sldId id="538"/>
            <p14:sldId id="539"/>
            <p14:sldId id="540"/>
            <p14:sldId id="541"/>
            <p14:sldId id="531"/>
            <p14:sldId id="600"/>
            <p14:sldId id="295"/>
            <p14:sldId id="297"/>
            <p14:sldId id="296"/>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00" autoAdjust="0"/>
    <p:restoredTop sz="94660"/>
  </p:normalViewPr>
  <p:slideViewPr>
    <p:cSldViewPr snapToGrid="0">
      <p:cViewPr varScale="1">
        <p:scale>
          <a:sx n="92" d="100"/>
          <a:sy n="92" d="100"/>
        </p:scale>
        <p:origin x="88" y="2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61E97B-670C-4399-93FF-F6B06A35978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cs-CZ"/>
        </a:p>
      </dgm:t>
    </dgm:pt>
    <dgm:pt modelId="{20D93272-2A1D-4994-B447-83BF1F4FDB62}">
      <dgm:prSet phldrT="[Text]" custT="1"/>
      <dgm:spPr/>
      <dgm:t>
        <a:bodyPr/>
        <a:lstStyle/>
        <a:p>
          <a:pPr algn="ctr"/>
          <a:r>
            <a:rPr lang="cs-CZ" sz="1200" dirty="0"/>
            <a:t>Konkrétní zkušenost</a:t>
          </a:r>
        </a:p>
      </dgm:t>
    </dgm:pt>
    <dgm:pt modelId="{7542D80C-9DF9-47C4-B7CC-097E2E1A2F5D}" type="parTrans" cxnId="{CC1F7811-76E8-40D3-AC29-B7690D60FA0E}">
      <dgm:prSet/>
      <dgm:spPr/>
      <dgm:t>
        <a:bodyPr/>
        <a:lstStyle/>
        <a:p>
          <a:pPr algn="ctr"/>
          <a:endParaRPr lang="cs-CZ"/>
        </a:p>
      </dgm:t>
    </dgm:pt>
    <dgm:pt modelId="{929A924F-FE73-49EC-B7F0-BCBC7A07F182}" type="sibTrans" cxnId="{CC1F7811-76E8-40D3-AC29-B7690D60FA0E}">
      <dgm:prSet/>
      <dgm:spPr/>
      <dgm:t>
        <a:bodyPr/>
        <a:lstStyle/>
        <a:p>
          <a:pPr algn="ctr"/>
          <a:endParaRPr lang="cs-CZ"/>
        </a:p>
      </dgm:t>
    </dgm:pt>
    <dgm:pt modelId="{CA52FA32-415D-4D59-950A-937114E0E380}">
      <dgm:prSet phldrT="[Text]" custT="1"/>
      <dgm:spPr/>
      <dgm:t>
        <a:bodyPr/>
        <a:lstStyle/>
        <a:p>
          <a:pPr algn="ctr"/>
          <a:r>
            <a:rPr lang="cs-CZ" sz="1000" dirty="0"/>
            <a:t>Pozorování, přemýšlení, reflexe</a:t>
          </a:r>
        </a:p>
      </dgm:t>
    </dgm:pt>
    <dgm:pt modelId="{B7B74575-C6F2-4CEF-A410-C1DA91F7A14A}" type="parTrans" cxnId="{A850D271-0D2A-45E8-B23A-A101BD52867F}">
      <dgm:prSet/>
      <dgm:spPr/>
      <dgm:t>
        <a:bodyPr/>
        <a:lstStyle/>
        <a:p>
          <a:pPr algn="ctr"/>
          <a:endParaRPr lang="cs-CZ"/>
        </a:p>
      </dgm:t>
    </dgm:pt>
    <dgm:pt modelId="{1E267465-ACE5-40F0-81CB-F9270DEAE4F8}" type="sibTrans" cxnId="{A850D271-0D2A-45E8-B23A-A101BD52867F}">
      <dgm:prSet/>
      <dgm:spPr/>
      <dgm:t>
        <a:bodyPr/>
        <a:lstStyle/>
        <a:p>
          <a:pPr algn="ctr"/>
          <a:endParaRPr lang="cs-CZ"/>
        </a:p>
      </dgm:t>
    </dgm:pt>
    <dgm:pt modelId="{0F051B50-E973-4F9B-A7F4-0BCD3F644AF0}">
      <dgm:prSet phldrT="[Text]" custT="1"/>
      <dgm:spPr/>
      <dgm:t>
        <a:bodyPr/>
        <a:lstStyle/>
        <a:p>
          <a:pPr algn="ctr"/>
          <a:r>
            <a:rPr lang="cs-CZ" sz="1100" dirty="0"/>
            <a:t>Abstraktní představa, vytvoření pojmu</a:t>
          </a:r>
        </a:p>
      </dgm:t>
    </dgm:pt>
    <dgm:pt modelId="{50B706AF-F094-46AD-9ABC-48F77A4D3EB0}" type="parTrans" cxnId="{12C4BB20-F649-457F-8141-649FB8370529}">
      <dgm:prSet/>
      <dgm:spPr/>
      <dgm:t>
        <a:bodyPr/>
        <a:lstStyle/>
        <a:p>
          <a:pPr algn="ctr"/>
          <a:endParaRPr lang="cs-CZ"/>
        </a:p>
      </dgm:t>
    </dgm:pt>
    <dgm:pt modelId="{79D2B91D-A266-4433-8EE3-47439DBB5335}" type="sibTrans" cxnId="{12C4BB20-F649-457F-8141-649FB8370529}">
      <dgm:prSet/>
      <dgm:spPr/>
      <dgm:t>
        <a:bodyPr/>
        <a:lstStyle/>
        <a:p>
          <a:pPr algn="ctr"/>
          <a:endParaRPr lang="cs-CZ"/>
        </a:p>
      </dgm:t>
    </dgm:pt>
    <dgm:pt modelId="{2BCF6B5A-256C-4938-A4BC-F0F02B115DD0}">
      <dgm:prSet phldrT="[Text]" custT="1"/>
      <dgm:spPr/>
      <dgm:t>
        <a:bodyPr/>
        <a:lstStyle/>
        <a:p>
          <a:pPr algn="ctr"/>
          <a:r>
            <a:rPr lang="cs-CZ" sz="1050" dirty="0"/>
            <a:t>Aktivní experiment-ování, testování</a:t>
          </a:r>
          <a:endParaRPr lang="cs-CZ" sz="1100" dirty="0"/>
        </a:p>
      </dgm:t>
    </dgm:pt>
    <dgm:pt modelId="{CE49D365-032B-463D-99BF-CF862276115E}" type="parTrans" cxnId="{BE0209F7-E9E1-4AE1-BF9F-7F24A1E9B7CA}">
      <dgm:prSet/>
      <dgm:spPr/>
      <dgm:t>
        <a:bodyPr/>
        <a:lstStyle/>
        <a:p>
          <a:pPr algn="ctr"/>
          <a:endParaRPr lang="cs-CZ"/>
        </a:p>
      </dgm:t>
    </dgm:pt>
    <dgm:pt modelId="{349A7C15-3945-4871-9353-5A0A2AC25237}" type="sibTrans" cxnId="{BE0209F7-E9E1-4AE1-BF9F-7F24A1E9B7CA}">
      <dgm:prSet/>
      <dgm:spPr/>
      <dgm:t>
        <a:bodyPr/>
        <a:lstStyle/>
        <a:p>
          <a:pPr algn="ctr"/>
          <a:endParaRPr lang="cs-CZ"/>
        </a:p>
      </dgm:t>
    </dgm:pt>
    <dgm:pt modelId="{178B96F6-A6CC-455E-BF98-4495AC2090AA}">
      <dgm:prSet phldrT="[Text]" phldr="1"/>
      <dgm:spPr>
        <a:noFill/>
      </dgm:spPr>
      <dgm:t>
        <a:bodyPr/>
        <a:lstStyle/>
        <a:p>
          <a:pPr algn="ctr"/>
          <a:endParaRPr lang="cs-CZ"/>
        </a:p>
      </dgm:t>
    </dgm:pt>
    <dgm:pt modelId="{7E8F5306-4057-4640-9AC4-F60BCD18D214}" type="sibTrans" cxnId="{8D17C47B-97D3-4FFF-AAA0-3B617A8F8B5A}">
      <dgm:prSet/>
      <dgm:spPr/>
      <dgm:t>
        <a:bodyPr/>
        <a:lstStyle/>
        <a:p>
          <a:pPr algn="ctr"/>
          <a:endParaRPr lang="cs-CZ"/>
        </a:p>
      </dgm:t>
    </dgm:pt>
    <dgm:pt modelId="{7C1AFED9-2FE6-47A6-9B4A-B87379FCA81C}" type="parTrans" cxnId="{8D17C47B-97D3-4FFF-AAA0-3B617A8F8B5A}">
      <dgm:prSet/>
      <dgm:spPr/>
      <dgm:t>
        <a:bodyPr/>
        <a:lstStyle/>
        <a:p>
          <a:pPr algn="ctr"/>
          <a:endParaRPr lang="cs-CZ"/>
        </a:p>
      </dgm:t>
    </dgm:pt>
    <dgm:pt modelId="{DB56FB8B-DB3B-4032-81DC-976C24F6312D}" type="pres">
      <dgm:prSet presAssocID="{0D61E97B-670C-4399-93FF-F6B06A359780}" presName="Name0" presStyleCnt="0">
        <dgm:presLayoutVars>
          <dgm:chMax val="1"/>
          <dgm:dir/>
          <dgm:animLvl val="ctr"/>
          <dgm:resizeHandles val="exact"/>
        </dgm:presLayoutVars>
      </dgm:prSet>
      <dgm:spPr/>
    </dgm:pt>
    <dgm:pt modelId="{9DCA5D7F-DDD2-41C0-B9EB-C9AFF6C49034}" type="pres">
      <dgm:prSet presAssocID="{178B96F6-A6CC-455E-BF98-4495AC2090AA}" presName="centerShape" presStyleLbl="node0" presStyleIdx="0" presStyleCnt="1" custLinFactNeighborX="-1263" custLinFactNeighborY="-1014"/>
      <dgm:spPr/>
    </dgm:pt>
    <dgm:pt modelId="{E2BB97DA-4C21-4FC1-9D6C-4A090B8B3839}" type="pres">
      <dgm:prSet presAssocID="{20D93272-2A1D-4994-B447-83BF1F4FDB62}" presName="node" presStyleLbl="node1" presStyleIdx="0" presStyleCnt="4">
        <dgm:presLayoutVars>
          <dgm:bulletEnabled val="1"/>
        </dgm:presLayoutVars>
      </dgm:prSet>
      <dgm:spPr/>
    </dgm:pt>
    <dgm:pt modelId="{EB871E8A-B791-451C-8F7D-536F08586CE9}" type="pres">
      <dgm:prSet presAssocID="{20D93272-2A1D-4994-B447-83BF1F4FDB62}" presName="dummy" presStyleCnt="0"/>
      <dgm:spPr/>
    </dgm:pt>
    <dgm:pt modelId="{193DE4A6-B89A-4111-9538-23EB5E8ECAA5}" type="pres">
      <dgm:prSet presAssocID="{929A924F-FE73-49EC-B7F0-BCBC7A07F182}" presName="sibTrans" presStyleLbl="sibTrans2D1" presStyleIdx="0" presStyleCnt="4"/>
      <dgm:spPr/>
    </dgm:pt>
    <dgm:pt modelId="{FAAE576E-17F7-4CCA-8474-9F9273B11864}" type="pres">
      <dgm:prSet presAssocID="{CA52FA32-415D-4D59-950A-937114E0E380}" presName="node" presStyleLbl="node1" presStyleIdx="1" presStyleCnt="4">
        <dgm:presLayoutVars>
          <dgm:bulletEnabled val="1"/>
        </dgm:presLayoutVars>
      </dgm:prSet>
      <dgm:spPr/>
    </dgm:pt>
    <dgm:pt modelId="{B556A26D-48C0-45C7-AF3D-350A6890E60C}" type="pres">
      <dgm:prSet presAssocID="{CA52FA32-415D-4D59-950A-937114E0E380}" presName="dummy" presStyleCnt="0"/>
      <dgm:spPr/>
    </dgm:pt>
    <dgm:pt modelId="{428238AD-F0C8-497C-B3C5-9BF0F13DD132}" type="pres">
      <dgm:prSet presAssocID="{1E267465-ACE5-40F0-81CB-F9270DEAE4F8}" presName="sibTrans" presStyleLbl="sibTrans2D1" presStyleIdx="1" presStyleCnt="4"/>
      <dgm:spPr/>
    </dgm:pt>
    <dgm:pt modelId="{5D3555BC-6FDA-4205-9850-B2624B847975}" type="pres">
      <dgm:prSet presAssocID="{0F051B50-E973-4F9B-A7F4-0BCD3F644AF0}" presName="node" presStyleLbl="node1" presStyleIdx="2" presStyleCnt="4">
        <dgm:presLayoutVars>
          <dgm:bulletEnabled val="1"/>
        </dgm:presLayoutVars>
      </dgm:prSet>
      <dgm:spPr/>
    </dgm:pt>
    <dgm:pt modelId="{8A0501B4-18D7-42CC-BF07-FC8B85F2651A}" type="pres">
      <dgm:prSet presAssocID="{0F051B50-E973-4F9B-A7F4-0BCD3F644AF0}" presName="dummy" presStyleCnt="0"/>
      <dgm:spPr/>
    </dgm:pt>
    <dgm:pt modelId="{F31EA627-EE59-454E-9DFB-6ED26DE941C8}" type="pres">
      <dgm:prSet presAssocID="{79D2B91D-A266-4433-8EE3-47439DBB5335}" presName="sibTrans" presStyleLbl="sibTrans2D1" presStyleIdx="2" presStyleCnt="4"/>
      <dgm:spPr/>
    </dgm:pt>
    <dgm:pt modelId="{B91BEDF2-45C7-4A22-915E-38DBB699FB0E}" type="pres">
      <dgm:prSet presAssocID="{2BCF6B5A-256C-4938-A4BC-F0F02B115DD0}" presName="node" presStyleLbl="node1" presStyleIdx="3" presStyleCnt="4">
        <dgm:presLayoutVars>
          <dgm:bulletEnabled val="1"/>
        </dgm:presLayoutVars>
      </dgm:prSet>
      <dgm:spPr/>
    </dgm:pt>
    <dgm:pt modelId="{BC5CE046-9902-40E7-880F-83E0F08A6B01}" type="pres">
      <dgm:prSet presAssocID="{2BCF6B5A-256C-4938-A4BC-F0F02B115DD0}" presName="dummy" presStyleCnt="0"/>
      <dgm:spPr/>
    </dgm:pt>
    <dgm:pt modelId="{9582AFAA-C47E-4096-A6D8-3AD52BD4B636}" type="pres">
      <dgm:prSet presAssocID="{349A7C15-3945-4871-9353-5A0A2AC25237}" presName="sibTrans" presStyleLbl="sibTrans2D1" presStyleIdx="3" presStyleCnt="4"/>
      <dgm:spPr/>
    </dgm:pt>
  </dgm:ptLst>
  <dgm:cxnLst>
    <dgm:cxn modelId="{306BA100-2013-4216-A3F1-B95575CC3410}" type="presOf" srcId="{178B96F6-A6CC-455E-BF98-4495AC2090AA}" destId="{9DCA5D7F-DDD2-41C0-B9EB-C9AFF6C49034}" srcOrd="0" destOrd="0" presId="urn:microsoft.com/office/officeart/2005/8/layout/radial6"/>
    <dgm:cxn modelId="{CC1F7811-76E8-40D3-AC29-B7690D60FA0E}" srcId="{178B96F6-A6CC-455E-BF98-4495AC2090AA}" destId="{20D93272-2A1D-4994-B447-83BF1F4FDB62}" srcOrd="0" destOrd="0" parTransId="{7542D80C-9DF9-47C4-B7CC-097E2E1A2F5D}" sibTransId="{929A924F-FE73-49EC-B7F0-BCBC7A07F182}"/>
    <dgm:cxn modelId="{9160AD12-7123-4681-8B5A-7BDDFFA5B1D7}" type="presOf" srcId="{349A7C15-3945-4871-9353-5A0A2AC25237}" destId="{9582AFAA-C47E-4096-A6D8-3AD52BD4B636}" srcOrd="0" destOrd="0" presId="urn:microsoft.com/office/officeart/2005/8/layout/radial6"/>
    <dgm:cxn modelId="{12C4BB20-F649-457F-8141-649FB8370529}" srcId="{178B96F6-A6CC-455E-BF98-4495AC2090AA}" destId="{0F051B50-E973-4F9B-A7F4-0BCD3F644AF0}" srcOrd="2" destOrd="0" parTransId="{50B706AF-F094-46AD-9ABC-48F77A4D3EB0}" sibTransId="{79D2B91D-A266-4433-8EE3-47439DBB5335}"/>
    <dgm:cxn modelId="{A98DCE39-AC80-4242-AA81-5ED94C26A5A9}" type="presOf" srcId="{79D2B91D-A266-4433-8EE3-47439DBB5335}" destId="{F31EA627-EE59-454E-9DFB-6ED26DE941C8}" srcOrd="0" destOrd="0" presId="urn:microsoft.com/office/officeart/2005/8/layout/radial6"/>
    <dgm:cxn modelId="{4F2A584F-6CEA-4BB7-8B78-4FFC9A20980F}" type="presOf" srcId="{0F051B50-E973-4F9B-A7F4-0BCD3F644AF0}" destId="{5D3555BC-6FDA-4205-9850-B2624B847975}" srcOrd="0" destOrd="0" presId="urn:microsoft.com/office/officeart/2005/8/layout/radial6"/>
    <dgm:cxn modelId="{A850D271-0D2A-45E8-B23A-A101BD52867F}" srcId="{178B96F6-A6CC-455E-BF98-4495AC2090AA}" destId="{CA52FA32-415D-4D59-950A-937114E0E380}" srcOrd="1" destOrd="0" parTransId="{B7B74575-C6F2-4CEF-A410-C1DA91F7A14A}" sibTransId="{1E267465-ACE5-40F0-81CB-F9270DEAE4F8}"/>
    <dgm:cxn modelId="{8D17C47B-97D3-4FFF-AAA0-3B617A8F8B5A}" srcId="{0D61E97B-670C-4399-93FF-F6B06A359780}" destId="{178B96F6-A6CC-455E-BF98-4495AC2090AA}" srcOrd="0" destOrd="0" parTransId="{7C1AFED9-2FE6-47A6-9B4A-B87379FCA81C}" sibTransId="{7E8F5306-4057-4640-9AC4-F60BCD18D214}"/>
    <dgm:cxn modelId="{3AFD5883-E4AF-463A-8E61-5C52E36FD46F}" type="presOf" srcId="{2BCF6B5A-256C-4938-A4BC-F0F02B115DD0}" destId="{B91BEDF2-45C7-4A22-915E-38DBB699FB0E}" srcOrd="0" destOrd="0" presId="urn:microsoft.com/office/officeart/2005/8/layout/radial6"/>
    <dgm:cxn modelId="{79447D90-F43D-41A0-9942-6609799700FA}" type="presOf" srcId="{1E267465-ACE5-40F0-81CB-F9270DEAE4F8}" destId="{428238AD-F0C8-497C-B3C5-9BF0F13DD132}" srcOrd="0" destOrd="0" presId="urn:microsoft.com/office/officeart/2005/8/layout/radial6"/>
    <dgm:cxn modelId="{F5BB1893-540D-4744-8F23-2F9273D66E9F}" type="presOf" srcId="{929A924F-FE73-49EC-B7F0-BCBC7A07F182}" destId="{193DE4A6-B89A-4111-9538-23EB5E8ECAA5}" srcOrd="0" destOrd="0" presId="urn:microsoft.com/office/officeart/2005/8/layout/radial6"/>
    <dgm:cxn modelId="{C6F48693-4AD6-4C0B-B96F-09FBB4C62E97}" type="presOf" srcId="{0D61E97B-670C-4399-93FF-F6B06A359780}" destId="{DB56FB8B-DB3B-4032-81DC-976C24F6312D}" srcOrd="0" destOrd="0" presId="urn:microsoft.com/office/officeart/2005/8/layout/radial6"/>
    <dgm:cxn modelId="{1811D19C-CDB7-44C0-A592-A2F4BD28FB32}" type="presOf" srcId="{20D93272-2A1D-4994-B447-83BF1F4FDB62}" destId="{E2BB97DA-4C21-4FC1-9D6C-4A090B8B3839}" srcOrd="0" destOrd="0" presId="urn:microsoft.com/office/officeart/2005/8/layout/radial6"/>
    <dgm:cxn modelId="{BE0209F7-E9E1-4AE1-BF9F-7F24A1E9B7CA}" srcId="{178B96F6-A6CC-455E-BF98-4495AC2090AA}" destId="{2BCF6B5A-256C-4938-A4BC-F0F02B115DD0}" srcOrd="3" destOrd="0" parTransId="{CE49D365-032B-463D-99BF-CF862276115E}" sibTransId="{349A7C15-3945-4871-9353-5A0A2AC25237}"/>
    <dgm:cxn modelId="{87BAD3F7-AF10-4A44-90C8-E5322C93195B}" type="presOf" srcId="{CA52FA32-415D-4D59-950A-937114E0E380}" destId="{FAAE576E-17F7-4CCA-8474-9F9273B11864}" srcOrd="0" destOrd="0" presId="urn:microsoft.com/office/officeart/2005/8/layout/radial6"/>
    <dgm:cxn modelId="{D937D3E6-C5EF-415C-BE3A-151C3D85AF5E}" type="presParOf" srcId="{DB56FB8B-DB3B-4032-81DC-976C24F6312D}" destId="{9DCA5D7F-DDD2-41C0-B9EB-C9AFF6C49034}" srcOrd="0" destOrd="0" presId="urn:microsoft.com/office/officeart/2005/8/layout/radial6"/>
    <dgm:cxn modelId="{57949AC7-1411-426F-8524-CB00CF76CCBB}" type="presParOf" srcId="{DB56FB8B-DB3B-4032-81DC-976C24F6312D}" destId="{E2BB97DA-4C21-4FC1-9D6C-4A090B8B3839}" srcOrd="1" destOrd="0" presId="urn:microsoft.com/office/officeart/2005/8/layout/radial6"/>
    <dgm:cxn modelId="{A1242C96-0827-4824-893D-8779036D0941}" type="presParOf" srcId="{DB56FB8B-DB3B-4032-81DC-976C24F6312D}" destId="{EB871E8A-B791-451C-8F7D-536F08586CE9}" srcOrd="2" destOrd="0" presId="urn:microsoft.com/office/officeart/2005/8/layout/radial6"/>
    <dgm:cxn modelId="{3D504C20-68C1-42D1-A797-FC5279A67A7D}" type="presParOf" srcId="{DB56FB8B-DB3B-4032-81DC-976C24F6312D}" destId="{193DE4A6-B89A-4111-9538-23EB5E8ECAA5}" srcOrd="3" destOrd="0" presId="urn:microsoft.com/office/officeart/2005/8/layout/radial6"/>
    <dgm:cxn modelId="{18A78201-527F-48CB-B43D-8EC83FF32F99}" type="presParOf" srcId="{DB56FB8B-DB3B-4032-81DC-976C24F6312D}" destId="{FAAE576E-17F7-4CCA-8474-9F9273B11864}" srcOrd="4" destOrd="0" presId="urn:microsoft.com/office/officeart/2005/8/layout/radial6"/>
    <dgm:cxn modelId="{872495DB-9C3D-423D-8D4D-90AFE1FF687F}" type="presParOf" srcId="{DB56FB8B-DB3B-4032-81DC-976C24F6312D}" destId="{B556A26D-48C0-45C7-AF3D-350A6890E60C}" srcOrd="5" destOrd="0" presId="urn:microsoft.com/office/officeart/2005/8/layout/radial6"/>
    <dgm:cxn modelId="{1D1F4FAF-E364-4B69-AE22-42DCECB3994E}" type="presParOf" srcId="{DB56FB8B-DB3B-4032-81DC-976C24F6312D}" destId="{428238AD-F0C8-497C-B3C5-9BF0F13DD132}" srcOrd="6" destOrd="0" presId="urn:microsoft.com/office/officeart/2005/8/layout/radial6"/>
    <dgm:cxn modelId="{A8200CBE-CEFA-4B86-8192-627CB5F6C837}" type="presParOf" srcId="{DB56FB8B-DB3B-4032-81DC-976C24F6312D}" destId="{5D3555BC-6FDA-4205-9850-B2624B847975}" srcOrd="7" destOrd="0" presId="urn:microsoft.com/office/officeart/2005/8/layout/radial6"/>
    <dgm:cxn modelId="{6C43EB83-F145-4D2C-9904-536111448B27}" type="presParOf" srcId="{DB56FB8B-DB3B-4032-81DC-976C24F6312D}" destId="{8A0501B4-18D7-42CC-BF07-FC8B85F2651A}" srcOrd="8" destOrd="0" presId="urn:microsoft.com/office/officeart/2005/8/layout/radial6"/>
    <dgm:cxn modelId="{E2074042-F73D-4285-B22D-C1F5E5409514}" type="presParOf" srcId="{DB56FB8B-DB3B-4032-81DC-976C24F6312D}" destId="{F31EA627-EE59-454E-9DFB-6ED26DE941C8}" srcOrd="9" destOrd="0" presId="urn:microsoft.com/office/officeart/2005/8/layout/radial6"/>
    <dgm:cxn modelId="{17795D0B-72E4-4948-99EA-2ABFB23F89A5}" type="presParOf" srcId="{DB56FB8B-DB3B-4032-81DC-976C24F6312D}" destId="{B91BEDF2-45C7-4A22-915E-38DBB699FB0E}" srcOrd="10" destOrd="0" presId="urn:microsoft.com/office/officeart/2005/8/layout/radial6"/>
    <dgm:cxn modelId="{B18B93C4-FA6B-4017-86C3-2C80790ACB16}" type="presParOf" srcId="{DB56FB8B-DB3B-4032-81DC-976C24F6312D}" destId="{BC5CE046-9902-40E7-880F-83E0F08A6B01}" srcOrd="11" destOrd="0" presId="urn:microsoft.com/office/officeart/2005/8/layout/radial6"/>
    <dgm:cxn modelId="{873AE2E2-7CC3-4419-8ACF-DCB141DA4C48}" type="presParOf" srcId="{DB56FB8B-DB3B-4032-81DC-976C24F6312D}" destId="{9582AFAA-C47E-4096-A6D8-3AD52BD4B63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2AFAA-C47E-4096-A6D8-3AD52BD4B636}">
      <dsp:nvSpPr>
        <dsp:cNvPr id="0" name=""/>
        <dsp:cNvSpPr/>
      </dsp:nvSpPr>
      <dsp:spPr>
        <a:xfrm>
          <a:off x="1054163" y="462026"/>
          <a:ext cx="3081845" cy="3081845"/>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1EA627-EE59-454E-9DFB-6ED26DE941C8}">
      <dsp:nvSpPr>
        <dsp:cNvPr id="0" name=""/>
        <dsp:cNvSpPr/>
      </dsp:nvSpPr>
      <dsp:spPr>
        <a:xfrm>
          <a:off x="1054163" y="462026"/>
          <a:ext cx="3081845" cy="3081845"/>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8238AD-F0C8-497C-B3C5-9BF0F13DD132}">
      <dsp:nvSpPr>
        <dsp:cNvPr id="0" name=""/>
        <dsp:cNvSpPr/>
      </dsp:nvSpPr>
      <dsp:spPr>
        <a:xfrm>
          <a:off x="1054163" y="462026"/>
          <a:ext cx="3081845" cy="3081845"/>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3DE4A6-B89A-4111-9538-23EB5E8ECAA5}">
      <dsp:nvSpPr>
        <dsp:cNvPr id="0" name=""/>
        <dsp:cNvSpPr/>
      </dsp:nvSpPr>
      <dsp:spPr>
        <a:xfrm>
          <a:off x="1054163" y="462026"/>
          <a:ext cx="3081845" cy="3081845"/>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A5D7F-DDD2-41C0-B9EB-C9AFF6C49034}">
      <dsp:nvSpPr>
        <dsp:cNvPr id="0" name=""/>
        <dsp:cNvSpPr/>
      </dsp:nvSpPr>
      <dsp:spPr>
        <a:xfrm>
          <a:off x="1847472" y="1262830"/>
          <a:ext cx="1419187" cy="1419187"/>
        </a:xfrm>
        <a:prstGeom prst="ellipse">
          <a:avLst/>
        </a:prstGeom>
        <a:no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cs-CZ" sz="2900" kern="1200"/>
        </a:p>
      </dsp:txBody>
      <dsp:txXfrm>
        <a:off x="2055307" y="1470665"/>
        <a:ext cx="1003517" cy="1003517"/>
      </dsp:txXfrm>
    </dsp:sp>
    <dsp:sp modelId="{E2BB97DA-4C21-4FC1-9D6C-4A090B8B3839}">
      <dsp:nvSpPr>
        <dsp:cNvPr id="0" name=""/>
        <dsp:cNvSpPr/>
      </dsp:nvSpPr>
      <dsp:spPr>
        <a:xfrm>
          <a:off x="2098370" y="1074"/>
          <a:ext cx="993431" cy="99343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s-CZ" sz="1200" kern="1200" dirty="0"/>
            <a:t>Konkrétní zkušenost</a:t>
          </a:r>
        </a:p>
      </dsp:txBody>
      <dsp:txXfrm>
        <a:off x="2243855" y="146559"/>
        <a:ext cx="702461" cy="702461"/>
      </dsp:txXfrm>
    </dsp:sp>
    <dsp:sp modelId="{FAAE576E-17F7-4CCA-8474-9F9273B11864}">
      <dsp:nvSpPr>
        <dsp:cNvPr id="0" name=""/>
        <dsp:cNvSpPr/>
      </dsp:nvSpPr>
      <dsp:spPr>
        <a:xfrm>
          <a:off x="3603529" y="1506233"/>
          <a:ext cx="993431" cy="99343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Pozorování, přemýšlení, reflexe</a:t>
          </a:r>
        </a:p>
      </dsp:txBody>
      <dsp:txXfrm>
        <a:off x="3749014" y="1651718"/>
        <a:ext cx="702461" cy="702461"/>
      </dsp:txXfrm>
    </dsp:sp>
    <dsp:sp modelId="{5D3555BC-6FDA-4205-9850-B2624B847975}">
      <dsp:nvSpPr>
        <dsp:cNvPr id="0" name=""/>
        <dsp:cNvSpPr/>
      </dsp:nvSpPr>
      <dsp:spPr>
        <a:xfrm>
          <a:off x="2098370" y="3011392"/>
          <a:ext cx="993431" cy="99343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s-CZ" sz="1100" kern="1200" dirty="0"/>
            <a:t>Abstraktní představa, vytvoření pojmu</a:t>
          </a:r>
        </a:p>
      </dsp:txBody>
      <dsp:txXfrm>
        <a:off x="2243855" y="3156877"/>
        <a:ext cx="702461" cy="702461"/>
      </dsp:txXfrm>
    </dsp:sp>
    <dsp:sp modelId="{B91BEDF2-45C7-4A22-915E-38DBB699FB0E}">
      <dsp:nvSpPr>
        <dsp:cNvPr id="0" name=""/>
        <dsp:cNvSpPr/>
      </dsp:nvSpPr>
      <dsp:spPr>
        <a:xfrm>
          <a:off x="593211" y="1506233"/>
          <a:ext cx="993431" cy="99343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cs-CZ" sz="1050" kern="1200" dirty="0"/>
            <a:t>Aktivní experiment-ování, testování</a:t>
          </a:r>
          <a:endParaRPr lang="cs-CZ" sz="1100" kern="1200" dirty="0"/>
        </a:p>
      </dsp:txBody>
      <dsp:txXfrm>
        <a:off x="738696" y="1651718"/>
        <a:ext cx="702461" cy="70246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D6EAE-FA3E-4575-9C2B-CFFC128AFB3B}" type="datetimeFigureOut">
              <a:rPr lang="cs-CZ" smtClean="0"/>
              <a:t>04.04.2019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55087-C267-4615-AE66-E923534E6456}" type="slidenum">
              <a:rPr lang="cs-CZ" smtClean="0"/>
              <a:t>‹#›</a:t>
            </a:fld>
            <a:endParaRPr lang="cs-CZ"/>
          </a:p>
        </p:txBody>
      </p:sp>
    </p:spTree>
    <p:extLst>
      <p:ext uri="{BB962C8B-B14F-4D97-AF65-F5344CB8AC3E}">
        <p14:creationId xmlns:p14="http://schemas.microsoft.com/office/powerpoint/2010/main" val="401736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cs-CZ"/>
              <a:t>Kliknutím lze upravit styl.</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8E39B8C4-EF25-4C23-9B2A-38CD61FD5FB3}" type="datetimeFigureOut">
              <a:rPr lang="cs-CZ" smtClean="0"/>
              <a:t>04.04.2019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204781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cs-CZ"/>
              <a:t>Kliknutím lze upravit styl.</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8E39B8C4-EF25-4C23-9B2A-38CD61FD5FB3}" type="datetimeFigureOut">
              <a:rPr lang="cs-CZ" smtClean="0"/>
              <a:t>04.04.2019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172754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8E39B8C4-EF25-4C23-9B2A-38CD61FD5FB3}" type="datetimeFigureOut">
              <a:rPr lang="cs-CZ" smtClean="0"/>
              <a:t>04.04.2019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165210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8E39B8C4-EF25-4C23-9B2A-38CD61FD5FB3}" type="datetimeFigureOut">
              <a:rPr lang="cs-CZ" smtClean="0"/>
              <a:t>04.04.2019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3D0B615-AC67-4B69-BBB3-7E65C7556E7A}" type="slidenum">
              <a:rPr lang="cs-CZ" smtClean="0"/>
              <a:t>‹#›</a:t>
            </a:fld>
            <a:endParaRPr lang="cs-CZ"/>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05732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8E39B8C4-EF25-4C23-9B2A-38CD61FD5FB3}" type="datetimeFigureOut">
              <a:rPr lang="cs-CZ" smtClean="0"/>
              <a:t>04.04.2019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1191282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cs-CZ"/>
              <a:t>Kliknutím lze upravit styl.</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3" name="Date Placeholder 2"/>
          <p:cNvSpPr>
            <a:spLocks noGrp="1"/>
          </p:cNvSpPr>
          <p:nvPr>
            <p:ph type="dt" sz="half" idx="10"/>
          </p:nvPr>
        </p:nvSpPr>
        <p:spPr/>
        <p:txBody>
          <a:bodyPr/>
          <a:lstStyle/>
          <a:p>
            <a:fld id="{8E39B8C4-EF25-4C23-9B2A-38CD61FD5FB3}" type="datetimeFigureOut">
              <a:rPr lang="cs-CZ" smtClean="0"/>
              <a:t>04.04.2019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482180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cs-CZ"/>
              <a:t>Kliknutím lze upravit styl.</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3" name="Date Placeholder 2"/>
          <p:cNvSpPr>
            <a:spLocks noGrp="1"/>
          </p:cNvSpPr>
          <p:nvPr>
            <p:ph type="dt" sz="half" idx="10"/>
          </p:nvPr>
        </p:nvSpPr>
        <p:spPr/>
        <p:txBody>
          <a:bodyPr/>
          <a:lstStyle/>
          <a:p>
            <a:fld id="{8E39B8C4-EF25-4C23-9B2A-38CD61FD5FB3}" type="datetimeFigureOut">
              <a:rPr lang="cs-CZ" smtClean="0"/>
              <a:t>04.04.2019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1283320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39B8C4-EF25-4C23-9B2A-38CD61FD5FB3}" type="datetimeFigureOut">
              <a:rPr lang="cs-CZ" smtClean="0"/>
              <a:t>04.04.2019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2549386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39B8C4-EF25-4C23-9B2A-38CD61FD5FB3}" type="datetimeFigureOut">
              <a:rPr lang="cs-CZ" smtClean="0"/>
              <a:t>04.04.2019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85441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39B8C4-EF25-4C23-9B2A-38CD61FD5FB3}" type="datetimeFigureOut">
              <a:rPr lang="cs-CZ" smtClean="0"/>
              <a:t>04.04.2019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227751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8E39B8C4-EF25-4C23-9B2A-38CD61FD5FB3}" type="datetimeFigureOut">
              <a:rPr lang="cs-CZ" smtClean="0"/>
              <a:t>04.04.2019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356715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E39B8C4-EF25-4C23-9B2A-38CD61FD5FB3}" type="datetimeFigureOut">
              <a:rPr lang="cs-CZ" smtClean="0"/>
              <a:t>04.04.2019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3348138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E39B8C4-EF25-4C23-9B2A-38CD61FD5FB3}" type="datetimeFigureOut">
              <a:rPr lang="cs-CZ" smtClean="0"/>
              <a:t>04.04.2019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23538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E39B8C4-EF25-4C23-9B2A-38CD61FD5FB3}" type="datetimeFigureOut">
              <a:rPr lang="cs-CZ" smtClean="0"/>
              <a:t>04.04.2019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3958463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9B8C4-EF25-4C23-9B2A-38CD61FD5FB3}" type="datetimeFigureOut">
              <a:rPr lang="cs-CZ" smtClean="0"/>
              <a:t>04.04.2019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30354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8E39B8C4-EF25-4C23-9B2A-38CD61FD5FB3}" type="datetimeFigureOut">
              <a:rPr lang="cs-CZ" smtClean="0"/>
              <a:t>04.04.2019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264092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cs-CZ"/>
              <a:t>Kliknutím lze upravit styl.</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8E39B8C4-EF25-4C23-9B2A-38CD61FD5FB3}" type="datetimeFigureOut">
              <a:rPr lang="cs-CZ" smtClean="0"/>
              <a:t>04.04.2019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3D0B615-AC67-4B69-BBB3-7E65C7556E7A}" type="slidenum">
              <a:rPr lang="cs-CZ" smtClean="0"/>
              <a:t>‹#›</a:t>
            </a:fld>
            <a:endParaRPr lang="cs-CZ"/>
          </a:p>
        </p:txBody>
      </p:sp>
    </p:spTree>
    <p:extLst>
      <p:ext uri="{BB962C8B-B14F-4D97-AF65-F5344CB8AC3E}">
        <p14:creationId xmlns:p14="http://schemas.microsoft.com/office/powerpoint/2010/main" val="356590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9B8C4-EF25-4C23-9B2A-38CD61FD5FB3}" type="datetimeFigureOut">
              <a:rPr lang="cs-CZ" smtClean="0"/>
              <a:t>04.04.2019</a:t>
            </a:fld>
            <a:endParaRPr lang="cs-CZ"/>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cs-CZ"/>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3D0B615-AC67-4B69-BBB3-7E65C7556E7A}" type="slidenum">
              <a:rPr lang="cs-CZ" smtClean="0"/>
              <a:t>‹#›</a:t>
            </a:fld>
            <a:endParaRPr lang="cs-CZ"/>
          </a:p>
        </p:txBody>
      </p:sp>
    </p:spTree>
    <p:extLst>
      <p:ext uri="{BB962C8B-B14F-4D97-AF65-F5344CB8AC3E}">
        <p14:creationId xmlns:p14="http://schemas.microsoft.com/office/powerpoint/2010/main" val="2308931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hyperlink" Target="http://www.youtube.com/watch?v=a9_6QQZNUj0" TargetMode="External"/><Relationship Id="rId2" Type="http://schemas.openxmlformats.org/officeDocument/2006/relationships/hyperlink" Target="http://www.youtube.com/watch?v=LbTrKhvxRvA&amp;feature=relmfu" TargetMode="Externa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portaccord.com/events/world-combat-games/" TargetMode="External"/><Relationship Id="rId2" Type="http://schemas.openxmlformats.org/officeDocument/2006/relationships/hyperlink" Target="https://www.olympic.org/news/ioc-approves-five-new-sports-for-olympic-games-tokyo-2020" TargetMode="External"/><Relationship Id="rId1" Type="http://schemas.openxmlformats.org/officeDocument/2006/relationships/slideLayout" Target="../slideLayouts/slideLayout2.xml"/><Relationship Id="rId4" Type="http://schemas.openxmlformats.org/officeDocument/2006/relationships/hyperlink" Target="http://www.theworldgames.org/the-sports/sports/martial-arts/karate" TargetMode="Externa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2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8" Type="http://schemas.openxmlformats.org/officeDocument/2006/relationships/hyperlink" Target="http://www.fsps.muni.cz/~tvodicka/library/" TargetMode="External"/><Relationship Id="rId3" Type="http://schemas.openxmlformats.org/officeDocument/2006/relationships/hyperlink" Target="http://is.muni.cz/elportal/?id=887088" TargetMode="External"/><Relationship Id="rId7" Type="http://schemas.openxmlformats.org/officeDocument/2006/relationships/hyperlink" Target="http://www.fsps.muni.cz/inovace-SEBS-ASEBS/elearning/didaktika-upolu" TargetMode="External"/><Relationship Id="rId2" Type="http://schemas.openxmlformats.org/officeDocument/2006/relationships/hyperlink" Target="http://is.muni.cz/elportal/studovna.pl?field=1451;rok=;rec=" TargetMode="External"/><Relationship Id="rId1" Type="http://schemas.openxmlformats.org/officeDocument/2006/relationships/slideLayout" Target="../slideLayouts/slideLayout2.xml"/><Relationship Id="rId6" Type="http://schemas.openxmlformats.org/officeDocument/2006/relationships/hyperlink" Target="http://is.muni.cz/elportal/?id=970733" TargetMode="External"/><Relationship Id="rId11" Type="http://schemas.openxmlformats.org/officeDocument/2006/relationships/hyperlink" Target="http://www.fsps.muni.cz/inovace-SEBS-ASEBS/elearning/didaktika-karate/uvod" TargetMode="External"/><Relationship Id="rId5" Type="http://schemas.openxmlformats.org/officeDocument/2006/relationships/hyperlink" Target="http://is.muni.cz/elportal/?id=919706" TargetMode="External"/><Relationship Id="rId10" Type="http://schemas.openxmlformats.org/officeDocument/2006/relationships/hyperlink" Target="http://www.slu.cz/slu/cz/projekty/webs/popularizace/postery-sylaby-publikace-1/poster/5-cyklus/0416_pelc.pdf" TargetMode="External"/><Relationship Id="rId4" Type="http://schemas.openxmlformats.org/officeDocument/2006/relationships/hyperlink" Target="http://is.muni.cz/elportal/?id=919711" TargetMode="External"/><Relationship Id="rId9" Type="http://schemas.openxmlformats.org/officeDocument/2006/relationships/hyperlink" Target="http://www.fsps.muni.cz/~tvodicka/data/reader/book-5/Cover.html"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olympic.org/news/ioc-approves-five-new-sports-for-olympic-games-tokyo-202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Jujutsu" TargetMode="External"/><Relationship Id="rId13" Type="http://schemas.openxmlformats.org/officeDocument/2006/relationships/hyperlink" Target="https://en.wikipedia.org/wiki/Pankration" TargetMode="External"/><Relationship Id="rId18" Type="http://schemas.openxmlformats.org/officeDocument/2006/relationships/hyperlink" Target="https://en.wikipedia.org/wiki/Amateur_wrestling" TargetMode="External"/><Relationship Id="rId3" Type="http://schemas.openxmlformats.org/officeDocument/2006/relationships/hyperlink" Target="https://en.wikipedia.org/wiki/Olympic_sports" TargetMode="External"/><Relationship Id="rId7" Type="http://schemas.openxmlformats.org/officeDocument/2006/relationships/hyperlink" Target="https://en.wikipedia.org/wiki/Judo" TargetMode="External"/><Relationship Id="rId12" Type="http://schemas.openxmlformats.org/officeDocument/2006/relationships/hyperlink" Target="https://en.wikipedia.org/wiki/Muay_Thai" TargetMode="External"/><Relationship Id="rId17" Type="http://schemas.openxmlformats.org/officeDocument/2006/relationships/hyperlink" Target="https://en.wikipedia.org/wiki/Taekwondo" TargetMode="External"/><Relationship Id="rId2" Type="http://schemas.openxmlformats.org/officeDocument/2006/relationships/hyperlink" Target="http://www.sportaccord.com/events/world-combat-games/" TargetMode="External"/><Relationship Id="rId16" Type="http://schemas.openxmlformats.org/officeDocument/2006/relationships/hyperlink" Target="https://en.wikipedia.org/wiki/Sumo" TargetMode="External"/><Relationship Id="rId1" Type="http://schemas.openxmlformats.org/officeDocument/2006/relationships/slideLayout" Target="../slideLayouts/slideLayout2.xml"/><Relationship Id="rId6" Type="http://schemas.openxmlformats.org/officeDocument/2006/relationships/hyperlink" Target="https://en.wikipedia.org/wiki/Fencing" TargetMode="External"/><Relationship Id="rId11" Type="http://schemas.openxmlformats.org/officeDocument/2006/relationships/hyperlink" Target="https://en.wikipedia.org/wiki/Kickboxing" TargetMode="External"/><Relationship Id="rId5" Type="http://schemas.openxmlformats.org/officeDocument/2006/relationships/hyperlink" Target="https://en.wikipedia.org/wiki/Boxing" TargetMode="External"/><Relationship Id="rId15" Type="http://schemas.openxmlformats.org/officeDocument/2006/relationships/hyperlink" Target="https://en.wikipedia.org/wiki/Savate" TargetMode="External"/><Relationship Id="rId10" Type="http://schemas.openxmlformats.org/officeDocument/2006/relationships/hyperlink" Target="https://en.wikipedia.org/wiki/Kendo" TargetMode="External"/><Relationship Id="rId19" Type="http://schemas.openxmlformats.org/officeDocument/2006/relationships/hyperlink" Target="https://en.wikipedia.org/wiki/Wushu_(sport)" TargetMode="External"/><Relationship Id="rId4" Type="http://schemas.openxmlformats.org/officeDocument/2006/relationships/hyperlink" Target="https://en.wikipedia.org/wiki/Aikido" TargetMode="External"/><Relationship Id="rId9" Type="http://schemas.openxmlformats.org/officeDocument/2006/relationships/hyperlink" Target="https://en.wikipedia.org/wiki/Karate" TargetMode="External"/><Relationship Id="rId14" Type="http://schemas.openxmlformats.org/officeDocument/2006/relationships/hyperlink" Target="https://en.wikipedia.org/wiki/Sambo_(martial_ar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theworldgames.org/sports/Sumo-23" TargetMode="External"/><Relationship Id="rId3" Type="http://schemas.openxmlformats.org/officeDocument/2006/relationships/hyperlink" Target="https://www.theworldgames.org/sports/Aikido-47" TargetMode="External"/><Relationship Id="rId7" Type="http://schemas.openxmlformats.org/officeDocument/2006/relationships/hyperlink" Target="https://www.theworldgames.org/sports/Muaythai-55" TargetMode="External"/><Relationship Id="rId2" Type="http://schemas.openxmlformats.org/officeDocument/2006/relationships/hyperlink" Target="https://www.theworldgames.org/" TargetMode="External"/><Relationship Id="rId1" Type="http://schemas.openxmlformats.org/officeDocument/2006/relationships/slideLayout" Target="../slideLayouts/slideLayout2.xml"/><Relationship Id="rId6" Type="http://schemas.openxmlformats.org/officeDocument/2006/relationships/hyperlink" Target="https://www.theworldgames.org/sports/Kickboxing-57" TargetMode="External"/><Relationship Id="rId5" Type="http://schemas.openxmlformats.org/officeDocument/2006/relationships/hyperlink" Target="https://www.theworldgames.org/sports/Karate-22" TargetMode="External"/><Relationship Id="rId10" Type="http://schemas.openxmlformats.org/officeDocument/2006/relationships/image" Target="../media/image7.JPG"/><Relationship Id="rId4" Type="http://schemas.openxmlformats.org/officeDocument/2006/relationships/hyperlink" Target="https://www.theworldgames.org/sports/Ju-Jitsu-21" TargetMode="External"/><Relationship Id="rId9" Type="http://schemas.openxmlformats.org/officeDocument/2006/relationships/hyperlink" Target="https://www.theworldgames.org/sports/Tug-of-War-2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a:t>Teorie a didaktika SEBS</a:t>
            </a:r>
          </a:p>
        </p:txBody>
      </p:sp>
      <p:sp>
        <p:nvSpPr>
          <p:cNvPr id="3" name="Podnadpis 2"/>
          <p:cNvSpPr>
            <a:spLocks noGrp="1"/>
          </p:cNvSpPr>
          <p:nvPr>
            <p:ph type="subTitle" idx="1"/>
          </p:nvPr>
        </p:nvSpPr>
        <p:spPr/>
        <p:txBody>
          <a:bodyPr>
            <a:normAutofit fontScale="85000" lnSpcReduction="10000"/>
          </a:bodyPr>
          <a:lstStyle/>
          <a:p>
            <a:endParaRPr lang="cs-CZ" dirty="0"/>
          </a:p>
          <a:p>
            <a:endParaRPr lang="cs-CZ" dirty="0"/>
          </a:p>
          <a:p>
            <a:r>
              <a:rPr lang="cs-CZ" dirty="0"/>
              <a:t>PhDr. Michal Vít, Ph.D.</a:t>
            </a:r>
          </a:p>
        </p:txBody>
      </p:sp>
    </p:spTree>
    <p:extLst>
      <p:ext uri="{BB962C8B-B14F-4D97-AF65-F5344CB8AC3E}">
        <p14:creationId xmlns:p14="http://schemas.microsoft.com/office/powerpoint/2010/main" val="96414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Úpolové</a:t>
            </a:r>
            <a:r>
              <a:rPr lang="cs-CZ" dirty="0"/>
              <a:t> sporty</a:t>
            </a:r>
          </a:p>
        </p:txBody>
      </p:sp>
      <p:sp>
        <p:nvSpPr>
          <p:cNvPr id="3" name="Zástupný symbol pro obsah 2"/>
          <p:cNvSpPr>
            <a:spLocks noGrp="1"/>
          </p:cNvSpPr>
          <p:nvPr>
            <p:ph idx="1"/>
          </p:nvPr>
        </p:nvSpPr>
        <p:spPr/>
        <p:txBody>
          <a:bodyPr>
            <a:normAutofit/>
          </a:bodyPr>
          <a:lstStyle/>
          <a:p>
            <a:r>
              <a:rPr lang="sk-SK" sz="2400" dirty="0" err="1">
                <a:latin typeface="+mj-lt"/>
              </a:rPr>
              <a:t>N</a:t>
            </a:r>
            <a:r>
              <a:rPr lang="sk-SK" sz="2400" dirty="0" err="1">
                <a:latin typeface="+mj-lt"/>
                <a:cs typeface="Times New Roman" pitchFamily="18" charset="0"/>
              </a:rPr>
              <a:t>ejvětší</a:t>
            </a:r>
            <a:r>
              <a:rPr lang="sk-SK" sz="2400" dirty="0">
                <a:latin typeface="+mj-lt"/>
                <a:cs typeface="Times New Roman" pitchFamily="18" charset="0"/>
              </a:rPr>
              <a:t> a </a:t>
            </a:r>
            <a:r>
              <a:rPr lang="sk-SK" sz="2400" dirty="0" err="1">
                <a:latin typeface="+mj-lt"/>
                <a:cs typeface="Times New Roman" pitchFamily="18" charset="0"/>
              </a:rPr>
              <a:t>rozhodující</a:t>
            </a:r>
            <a:r>
              <a:rPr lang="sk-SK" sz="2400" dirty="0">
                <a:latin typeface="+mj-lt"/>
                <a:cs typeface="Times New Roman" pitchFamily="18" charset="0"/>
              </a:rPr>
              <a:t> skupin</a:t>
            </a:r>
            <a:r>
              <a:rPr lang="sk-SK" sz="2400" dirty="0">
                <a:latin typeface="+mj-lt"/>
              </a:rPr>
              <a:t>a</a:t>
            </a:r>
            <a:r>
              <a:rPr lang="sk-SK" sz="2400" dirty="0">
                <a:latin typeface="+mj-lt"/>
                <a:cs typeface="Times New Roman" pitchFamily="18" charset="0"/>
              </a:rPr>
              <a:t> </a:t>
            </a:r>
            <a:r>
              <a:rPr lang="sk-SK" sz="2400" dirty="0" err="1">
                <a:latin typeface="+mj-lt"/>
                <a:cs typeface="Times New Roman" pitchFamily="18" charset="0"/>
              </a:rPr>
              <a:t>úpolů</a:t>
            </a:r>
            <a:endParaRPr lang="sk-SK" sz="2400" dirty="0">
              <a:latin typeface="+mj-lt"/>
              <a:cs typeface="Times New Roman" pitchFamily="18" charset="0"/>
            </a:endParaRPr>
          </a:p>
          <a:p>
            <a:r>
              <a:rPr lang="sk-SK" sz="2400" dirty="0">
                <a:latin typeface="+mj-lt"/>
              </a:rPr>
              <a:t>S</a:t>
            </a:r>
            <a:r>
              <a:rPr lang="sk-SK" sz="2400" dirty="0">
                <a:latin typeface="+mj-lt"/>
                <a:cs typeface="Times New Roman" pitchFamily="18" charset="0"/>
              </a:rPr>
              <a:t>amostatné </a:t>
            </a:r>
            <a:r>
              <a:rPr lang="sk-SK" sz="2400" dirty="0" err="1">
                <a:latin typeface="+mj-lt"/>
                <a:cs typeface="Times New Roman" pitchFamily="18" charset="0"/>
              </a:rPr>
              <a:t>úpolové</a:t>
            </a:r>
            <a:r>
              <a:rPr lang="sk-SK" sz="2400" dirty="0">
                <a:latin typeface="+mj-lt"/>
                <a:cs typeface="Times New Roman" pitchFamily="18" charset="0"/>
              </a:rPr>
              <a:t> systémy</a:t>
            </a:r>
          </a:p>
          <a:p>
            <a:r>
              <a:rPr lang="sk-SK" sz="2400" dirty="0" err="1">
                <a:latin typeface="+mj-lt"/>
                <a:cs typeface="Times New Roman" pitchFamily="18" charset="0"/>
              </a:rPr>
              <a:t>Vzájemně</a:t>
            </a:r>
            <a:r>
              <a:rPr lang="sk-SK" sz="2400" dirty="0">
                <a:latin typeface="+mj-lt"/>
                <a:cs typeface="Times New Roman" pitchFamily="18" charset="0"/>
              </a:rPr>
              <a:t> </a:t>
            </a:r>
            <a:r>
              <a:rPr lang="sk-SK" sz="2400" dirty="0" err="1">
                <a:latin typeface="+mj-lt"/>
                <a:cs typeface="Times New Roman" pitchFamily="18" charset="0"/>
              </a:rPr>
              <a:t>se</a:t>
            </a:r>
            <a:r>
              <a:rPr lang="sk-SK" sz="2400" dirty="0">
                <a:latin typeface="+mj-lt"/>
                <a:cs typeface="Times New Roman" pitchFamily="18" charset="0"/>
              </a:rPr>
              <a:t> </a:t>
            </a:r>
            <a:r>
              <a:rPr lang="sk-SK" sz="2400" dirty="0" err="1">
                <a:latin typeface="+mj-lt"/>
                <a:cs typeface="Times New Roman" pitchFamily="18" charset="0"/>
              </a:rPr>
              <a:t>odlišují</a:t>
            </a:r>
            <a:r>
              <a:rPr lang="sk-SK" sz="2400" dirty="0">
                <a:latin typeface="+mj-lt"/>
                <a:cs typeface="Times New Roman" pitchFamily="18" charset="0"/>
              </a:rPr>
              <a:t> </a:t>
            </a:r>
            <a:r>
              <a:rPr lang="sk-SK" sz="2400" dirty="0" err="1">
                <a:latin typeface="+mj-lt"/>
                <a:cs typeface="Times New Roman" pitchFamily="18" charset="0"/>
              </a:rPr>
              <a:t>svými</a:t>
            </a:r>
            <a:r>
              <a:rPr lang="sk-SK" sz="2400" dirty="0">
                <a:latin typeface="+mj-lt"/>
                <a:cs typeface="Times New Roman" pitchFamily="18" charset="0"/>
              </a:rPr>
              <a:t> znaky </a:t>
            </a:r>
            <a:br>
              <a:rPr lang="sk-SK" sz="2400" dirty="0">
                <a:latin typeface="+mj-lt"/>
                <a:cs typeface="Times New Roman" pitchFamily="18" charset="0"/>
              </a:rPr>
            </a:br>
            <a:r>
              <a:rPr lang="sk-SK" sz="2400" dirty="0">
                <a:latin typeface="+mj-lt"/>
                <a:cs typeface="Times New Roman" pitchFamily="18" charset="0"/>
              </a:rPr>
              <a:t>(vlastní </a:t>
            </a:r>
            <a:r>
              <a:rPr lang="sk-SK" sz="2400" dirty="0" err="1">
                <a:latin typeface="+mj-lt"/>
                <a:cs typeface="Times New Roman" pitchFamily="18" charset="0"/>
              </a:rPr>
              <a:t>název</a:t>
            </a:r>
            <a:r>
              <a:rPr lang="sk-SK" sz="2400" dirty="0">
                <a:latin typeface="+mj-lt"/>
                <a:cs typeface="Times New Roman" pitchFamily="18" charset="0"/>
              </a:rPr>
              <a:t>, vývoj, </a:t>
            </a:r>
            <a:r>
              <a:rPr lang="sk-SK" sz="2400" dirty="0" err="1">
                <a:latin typeface="+mj-lt"/>
                <a:cs typeface="Times New Roman" pitchFamily="18" charset="0"/>
              </a:rPr>
              <a:t>prostředky</a:t>
            </a:r>
            <a:r>
              <a:rPr lang="sk-SK" sz="2400" dirty="0">
                <a:latin typeface="+mj-lt"/>
                <a:cs typeface="Times New Roman" pitchFamily="18" charset="0"/>
              </a:rPr>
              <a:t>, </a:t>
            </a:r>
            <a:r>
              <a:rPr lang="sk-SK" sz="2400" dirty="0" err="1">
                <a:latin typeface="+mj-lt"/>
                <a:cs typeface="Times New Roman" pitchFamily="18" charset="0"/>
              </a:rPr>
              <a:t>organizace</a:t>
            </a:r>
            <a:r>
              <a:rPr lang="sk-SK" sz="2400" dirty="0">
                <a:latin typeface="+mj-lt"/>
              </a:rPr>
              <a:t>, ...)</a:t>
            </a:r>
          </a:p>
          <a:p>
            <a:pPr>
              <a:lnSpc>
                <a:spcPct val="90000"/>
              </a:lnSpc>
              <a:buNone/>
            </a:pPr>
            <a:endParaRPr lang="sk-SK" dirty="0"/>
          </a:p>
          <a:p>
            <a:pPr>
              <a:lnSpc>
                <a:spcPct val="90000"/>
              </a:lnSpc>
              <a:buNone/>
            </a:pPr>
            <a:r>
              <a:rPr lang="sk-SK" dirty="0"/>
              <a:t>	</a:t>
            </a:r>
            <a:endParaRPr lang="cs-CZ" dirty="0"/>
          </a:p>
        </p:txBody>
      </p:sp>
    </p:spTree>
    <p:extLst>
      <p:ext uri="{BB962C8B-B14F-4D97-AF65-F5344CB8AC3E}">
        <p14:creationId xmlns:p14="http://schemas.microsoft.com/office/powerpoint/2010/main" val="2264213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Odporový trénink</a:t>
            </a:r>
          </a:p>
        </p:txBody>
      </p:sp>
      <p:sp>
        <p:nvSpPr>
          <p:cNvPr id="3" name="Zástupný symbol pro obsah 2"/>
          <p:cNvSpPr>
            <a:spLocks noGrp="1"/>
          </p:cNvSpPr>
          <p:nvPr>
            <p:ph idx="1"/>
          </p:nvPr>
        </p:nvSpPr>
        <p:spPr/>
        <p:txBody>
          <a:bodyPr/>
          <a:lstStyle/>
          <a:p>
            <a:r>
              <a:rPr lang="cs-CZ" dirty="0"/>
              <a:t>Primární prostředek rozvoje svalové zdatnosti</a:t>
            </a:r>
          </a:p>
          <a:p>
            <a:r>
              <a:rPr lang="cs-CZ" dirty="0"/>
              <a:t>Rozvíjí sílu, vytrvalost, rychlost</a:t>
            </a:r>
          </a:p>
          <a:p>
            <a:r>
              <a:rPr lang="cs-CZ" dirty="0"/>
              <a:t>Rozvoj svalstva</a:t>
            </a:r>
          </a:p>
          <a:p>
            <a:pPr lvl="1"/>
            <a:r>
              <a:rPr lang="cs-CZ" dirty="0"/>
              <a:t>Zvětšení velikosti svalových vláken (obzvláště rychlých)</a:t>
            </a:r>
          </a:p>
          <a:p>
            <a:pPr lvl="1"/>
            <a:r>
              <a:rPr lang="cs-CZ" dirty="0"/>
              <a:t>Svalový a nervový systém zapojuje svalová vlákna ve správném čase tak, aby vyprodukovaly nejvíce síly</a:t>
            </a:r>
          </a:p>
          <a:p>
            <a:r>
              <a:rPr lang="cs-CZ" dirty="0"/>
              <a:t>Zvyšuje se silová vytrvalost – zvýšená schopnost pracovat aerobně</a:t>
            </a:r>
          </a:p>
        </p:txBody>
      </p:sp>
    </p:spTree>
    <p:extLst>
      <p:ext uri="{BB962C8B-B14F-4D97-AF65-F5344CB8AC3E}">
        <p14:creationId xmlns:p14="http://schemas.microsoft.com/office/powerpoint/2010/main" val="27743850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prvky silového tréninku</a:t>
            </a:r>
          </a:p>
        </p:txBody>
      </p:sp>
      <p:sp>
        <p:nvSpPr>
          <p:cNvPr id="10" name="Zástupný symbol pro obsah 9"/>
          <p:cNvSpPr>
            <a:spLocks noGrp="1"/>
          </p:cNvSpPr>
          <p:nvPr>
            <p:ph idx="1"/>
          </p:nvPr>
        </p:nvSpPr>
        <p:spPr/>
        <p:txBody>
          <a:bodyPr>
            <a:normAutofit fontScale="92500" lnSpcReduction="10000"/>
          </a:bodyPr>
          <a:lstStyle/>
          <a:p>
            <a:r>
              <a:rPr lang="cs-CZ" dirty="0"/>
              <a:t>Velikost zátěže (odpor) = váha nebo zátěž proti které svaly pracují určený v % OM</a:t>
            </a:r>
          </a:p>
          <a:p>
            <a:r>
              <a:rPr lang="cs-CZ" dirty="0"/>
              <a:t>Jedno opakování = jeden kompletní pohyb, který obvykle zahrnuje </a:t>
            </a:r>
          </a:p>
          <a:p>
            <a:pPr lvl="1"/>
            <a:r>
              <a:rPr lang="cs-CZ" dirty="0"/>
              <a:t>koncentrickou složku (sval se zkracuje a napíná – sportovec překonává zátěž)</a:t>
            </a:r>
          </a:p>
          <a:p>
            <a:pPr lvl="1"/>
            <a:r>
              <a:rPr lang="cs-CZ" dirty="0"/>
              <a:t>excentrickou složku (sval se protahuje a uvolňuje – např. když sportovec pokládá závaží a uvolňuje svalové napětí)</a:t>
            </a:r>
          </a:p>
          <a:p>
            <a:r>
              <a:rPr lang="cs-CZ" dirty="0"/>
              <a:t>Počet opakování v jedné sérii</a:t>
            </a:r>
          </a:p>
          <a:p>
            <a:r>
              <a:rPr lang="cs-CZ" dirty="0"/>
              <a:t>Série = počet nepřetržitých opakování jednoho cvičení bez zastavení a odpočinkové fáze</a:t>
            </a:r>
          </a:p>
          <a:p>
            <a:pPr lvl="1"/>
            <a:r>
              <a:rPr lang="cs-CZ" dirty="0"/>
              <a:t>(např. leg </a:t>
            </a:r>
            <a:r>
              <a:rPr lang="cs-CZ" dirty="0" err="1"/>
              <a:t>press</a:t>
            </a:r>
            <a:r>
              <a:rPr lang="cs-CZ" dirty="0"/>
              <a:t> 3x8x90 = 3 série po 8 opakováních se zátěží 90 kg</a:t>
            </a:r>
          </a:p>
          <a:p>
            <a:r>
              <a:rPr lang="cs-CZ" dirty="0"/>
              <a:t>Počet sérií</a:t>
            </a:r>
          </a:p>
          <a:p>
            <a:r>
              <a:rPr lang="cs-CZ" dirty="0"/>
              <a:t>Délka odpočinku mezi sériemi</a:t>
            </a:r>
          </a:p>
          <a:p>
            <a:r>
              <a:rPr lang="cs-CZ" dirty="0"/>
              <a:t>Rychlost cvičení (rychlost vedení pohybu)</a:t>
            </a:r>
          </a:p>
        </p:txBody>
      </p:sp>
    </p:spTree>
    <p:extLst>
      <p:ext uri="{BB962C8B-B14F-4D97-AF65-F5344CB8AC3E}">
        <p14:creationId xmlns:p14="http://schemas.microsoft.com/office/powerpoint/2010/main" val="29757550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Určení osobního maxima</a:t>
            </a:r>
          </a:p>
        </p:txBody>
      </p:sp>
      <p:sp>
        <p:nvSpPr>
          <p:cNvPr id="3" name="Zástupný symbol pro obsah 2"/>
          <p:cNvSpPr>
            <a:spLocks noGrp="1"/>
          </p:cNvSpPr>
          <p:nvPr>
            <p:ph idx="1"/>
          </p:nvPr>
        </p:nvSpPr>
        <p:spPr/>
        <p:txBody>
          <a:bodyPr/>
          <a:lstStyle/>
          <a:p>
            <a:r>
              <a:rPr lang="cs-CZ" dirty="0"/>
              <a:t>Základ pro stanovení správného dávkování zátěže</a:t>
            </a:r>
          </a:p>
          <a:p>
            <a:r>
              <a:rPr lang="cs-CZ" dirty="0"/>
              <a:t>% maximálního výkonu (tj. nejvyšší hmotnost, se kterou provede cvičenec cvik 1x)</a:t>
            </a:r>
          </a:p>
          <a:p>
            <a:r>
              <a:rPr lang="cs-CZ" dirty="0"/>
              <a:t>Např. cvičenec zvedne vleže na lavici 1x činku o hmotnosti 100 kg</a:t>
            </a:r>
          </a:p>
          <a:p>
            <a:r>
              <a:rPr lang="cs-CZ" dirty="0"/>
              <a:t>100 % OM = 100 kg</a:t>
            </a:r>
          </a:p>
          <a:p>
            <a:r>
              <a:rPr lang="cs-CZ" dirty="0"/>
              <a:t>Anglicky 1RM = </a:t>
            </a:r>
            <a:r>
              <a:rPr lang="cs-CZ" dirty="0" err="1"/>
              <a:t>one</a:t>
            </a:r>
            <a:r>
              <a:rPr lang="cs-CZ" dirty="0"/>
              <a:t> </a:t>
            </a:r>
            <a:r>
              <a:rPr lang="cs-CZ" dirty="0" err="1"/>
              <a:t>repetition</a:t>
            </a:r>
            <a:r>
              <a:rPr lang="cs-CZ" dirty="0"/>
              <a:t> maximum test („jedenkrát opakované maximum)</a:t>
            </a:r>
          </a:p>
          <a:p>
            <a:endParaRPr lang="cs-CZ" dirty="0"/>
          </a:p>
          <a:p>
            <a:endParaRPr lang="cs-CZ" dirty="0"/>
          </a:p>
          <a:p>
            <a:endParaRPr lang="cs-CZ" dirty="0"/>
          </a:p>
        </p:txBody>
      </p:sp>
    </p:spTree>
    <p:extLst>
      <p:ext uri="{BB962C8B-B14F-4D97-AF65-F5344CB8AC3E}">
        <p14:creationId xmlns:p14="http://schemas.microsoft.com/office/powerpoint/2010/main" val="38429465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Metody rozvoje síly</a:t>
            </a:r>
          </a:p>
        </p:txBody>
      </p:sp>
      <p:sp>
        <p:nvSpPr>
          <p:cNvPr id="3" name="Zástupný symbol pro obsah 2"/>
          <p:cNvSpPr>
            <a:spLocks noGrp="1"/>
          </p:cNvSpPr>
          <p:nvPr>
            <p:ph idx="1"/>
          </p:nvPr>
        </p:nvSpPr>
        <p:spPr/>
        <p:txBody>
          <a:bodyPr>
            <a:noAutofit/>
          </a:bodyPr>
          <a:lstStyle/>
          <a:p>
            <a:r>
              <a:rPr lang="cs-CZ" sz="1400" b="1" dirty="0">
                <a:effectLst/>
              </a:rPr>
              <a:t>Rozvoj maximální síly</a:t>
            </a:r>
          </a:p>
          <a:p>
            <a:pPr lvl="1"/>
            <a:r>
              <a:rPr lang="cs-CZ" sz="1400" dirty="0">
                <a:effectLst/>
              </a:rPr>
              <a:t>Dynamický síla</a:t>
            </a:r>
          </a:p>
          <a:p>
            <a:pPr lvl="2"/>
            <a:r>
              <a:rPr lang="cs-CZ" sz="1400" dirty="0">
                <a:effectLst/>
              </a:rPr>
              <a:t>Metoda maximálních úsilí – maximální odpor</a:t>
            </a:r>
          </a:p>
          <a:p>
            <a:pPr lvl="2"/>
            <a:r>
              <a:rPr lang="cs-CZ" sz="1400" dirty="0">
                <a:effectLst/>
              </a:rPr>
              <a:t>Metoda opakovaných úsilí – opakování odporu středně velké zátěže až do únavy (poslední pokusy jsou nejdůležitější)</a:t>
            </a:r>
          </a:p>
          <a:p>
            <a:pPr lvl="1"/>
            <a:r>
              <a:rPr lang="cs-CZ" sz="1400" dirty="0">
                <a:effectLst/>
              </a:rPr>
              <a:t>Statická síla</a:t>
            </a:r>
          </a:p>
          <a:p>
            <a:pPr lvl="2"/>
            <a:r>
              <a:rPr lang="cs-CZ" sz="1400" dirty="0">
                <a:effectLst/>
              </a:rPr>
              <a:t>Metoda izometrických napětí (proti pevnému odporu)</a:t>
            </a:r>
          </a:p>
          <a:p>
            <a:endParaRPr lang="cs-CZ" sz="1400" dirty="0">
              <a:effectLst/>
            </a:endParaRPr>
          </a:p>
          <a:p>
            <a:r>
              <a:rPr lang="cs-CZ" sz="1400" b="1" dirty="0">
                <a:effectLst/>
              </a:rPr>
              <a:t>Rozvoj rychlé síly</a:t>
            </a:r>
          </a:p>
          <a:p>
            <a:pPr lvl="1"/>
            <a:r>
              <a:rPr lang="cs-CZ" sz="1400" dirty="0">
                <a:effectLst/>
              </a:rPr>
              <a:t>Metoda rychlostní (překonávání menšího odporu co největší rychlostí) </a:t>
            </a:r>
          </a:p>
          <a:p>
            <a:pPr lvl="1"/>
            <a:r>
              <a:rPr lang="cs-CZ" sz="1400" dirty="0" err="1">
                <a:effectLst/>
              </a:rPr>
              <a:t>Plyometrická</a:t>
            </a:r>
            <a:r>
              <a:rPr lang="cs-CZ" sz="1400" dirty="0">
                <a:effectLst/>
              </a:rPr>
              <a:t> metoda (rázová) např. opakované odrazy</a:t>
            </a:r>
          </a:p>
          <a:p>
            <a:pPr marL="36900" lvl="0" indent="0">
              <a:buNone/>
            </a:pPr>
            <a:endParaRPr lang="cs-CZ" sz="1400" dirty="0">
              <a:effectLst/>
            </a:endParaRPr>
          </a:p>
          <a:p>
            <a:pPr lvl="0"/>
            <a:r>
              <a:rPr lang="cs-CZ" sz="1400" b="1" dirty="0">
                <a:effectLst/>
              </a:rPr>
              <a:t>Rozvoj vytrvalostní síly</a:t>
            </a:r>
          </a:p>
          <a:p>
            <a:pPr lvl="1"/>
            <a:r>
              <a:rPr lang="cs-CZ" sz="1400" dirty="0">
                <a:effectLst/>
              </a:rPr>
              <a:t>Metoda vytrvalostní (překonávání menšího odporu po co nejdelší čas)</a:t>
            </a:r>
          </a:p>
        </p:txBody>
      </p:sp>
    </p:spTree>
    <p:extLst>
      <p:ext uri="{BB962C8B-B14F-4D97-AF65-F5344CB8AC3E}">
        <p14:creationId xmlns:p14="http://schemas.microsoft.com/office/powerpoint/2010/main" val="9416695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Metoda maximálních úsilí</a:t>
            </a:r>
          </a:p>
        </p:txBody>
      </p:sp>
      <p:sp>
        <p:nvSpPr>
          <p:cNvPr id="3" name="Zástupný symbol pro obsah 2"/>
          <p:cNvSpPr>
            <a:spLocks noGrp="1"/>
          </p:cNvSpPr>
          <p:nvPr>
            <p:ph idx="1"/>
          </p:nvPr>
        </p:nvSpPr>
        <p:spPr/>
        <p:txBody>
          <a:bodyPr>
            <a:normAutofit fontScale="92500" lnSpcReduction="10000"/>
          </a:bodyPr>
          <a:lstStyle/>
          <a:p>
            <a:r>
              <a:rPr lang="cs-CZ" dirty="0"/>
              <a:t>Druh síly: maximální</a:t>
            </a:r>
          </a:p>
          <a:p>
            <a:r>
              <a:rPr lang="cs-CZ" dirty="0"/>
              <a:t>Zátěž: 90-100 % OM</a:t>
            </a:r>
          </a:p>
          <a:p>
            <a:r>
              <a:rPr lang="cs-CZ" dirty="0"/>
              <a:t>Počet opakování: 1-3x</a:t>
            </a:r>
          </a:p>
          <a:p>
            <a:r>
              <a:rPr lang="cs-CZ" dirty="0"/>
              <a:t>Počet sérií: 4-5 (podle vyspělosti)</a:t>
            </a:r>
          </a:p>
          <a:p>
            <a:r>
              <a:rPr lang="cs-CZ" dirty="0"/>
              <a:t>Rychlost provedení: pomalá</a:t>
            </a:r>
          </a:p>
          <a:p>
            <a:r>
              <a:rPr lang="cs-CZ" dirty="0"/>
              <a:t>Odpočinek: 3 min</a:t>
            </a:r>
          </a:p>
          <a:p>
            <a:endParaRPr lang="cs-CZ" dirty="0"/>
          </a:p>
          <a:p>
            <a:r>
              <a:rPr lang="cs-CZ" dirty="0"/>
              <a:t>Velké úsilí rozvíjí vnitrosvalovou a mezisvalovou koordinaci</a:t>
            </a:r>
          </a:p>
          <a:p>
            <a:r>
              <a:rPr lang="cs-CZ" dirty="0"/>
              <a:t>Základ pro rozvoj ostatních druhů síly</a:t>
            </a:r>
          </a:p>
          <a:p>
            <a:r>
              <a:rPr lang="cs-CZ" dirty="0"/>
              <a:t>Není vhodná pro děti a mládež</a:t>
            </a:r>
          </a:p>
        </p:txBody>
      </p:sp>
    </p:spTree>
    <p:extLst>
      <p:ext uri="{BB962C8B-B14F-4D97-AF65-F5344CB8AC3E}">
        <p14:creationId xmlns:p14="http://schemas.microsoft.com/office/powerpoint/2010/main" val="39012437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Metoda opakovaných úsilí</a:t>
            </a:r>
          </a:p>
        </p:txBody>
      </p:sp>
      <p:sp>
        <p:nvSpPr>
          <p:cNvPr id="3" name="Zástupný symbol pro obsah 2"/>
          <p:cNvSpPr>
            <a:spLocks noGrp="1"/>
          </p:cNvSpPr>
          <p:nvPr>
            <p:ph idx="1"/>
          </p:nvPr>
        </p:nvSpPr>
        <p:spPr>
          <a:xfrm>
            <a:off x="913795" y="1732449"/>
            <a:ext cx="10519592" cy="4058751"/>
          </a:xfrm>
        </p:spPr>
        <p:txBody>
          <a:bodyPr>
            <a:normAutofit fontScale="92500" lnSpcReduction="10000"/>
          </a:bodyPr>
          <a:lstStyle/>
          <a:p>
            <a:r>
              <a:rPr lang="cs-CZ" dirty="0"/>
              <a:t>Druh síly: maximální</a:t>
            </a:r>
          </a:p>
          <a:p>
            <a:r>
              <a:rPr lang="cs-CZ" dirty="0"/>
              <a:t>Zátěž: 60-70 % OM</a:t>
            </a:r>
          </a:p>
          <a:p>
            <a:r>
              <a:rPr lang="cs-CZ" dirty="0"/>
              <a:t>Počet opakování: 8x (poslední cvik do vyčerpání)</a:t>
            </a:r>
          </a:p>
          <a:p>
            <a:r>
              <a:rPr lang="cs-CZ" dirty="0"/>
              <a:t>Počet sérií: 4-7x (podle vyspělosti)</a:t>
            </a:r>
          </a:p>
          <a:p>
            <a:r>
              <a:rPr lang="cs-CZ" dirty="0"/>
              <a:t>Rychlost provedení: pomalá</a:t>
            </a:r>
          </a:p>
          <a:p>
            <a:r>
              <a:rPr lang="cs-CZ" dirty="0"/>
              <a:t>Odpočinek: 3 min</a:t>
            </a:r>
          </a:p>
          <a:p>
            <a:endParaRPr lang="cs-CZ" dirty="0"/>
          </a:p>
          <a:p>
            <a:r>
              <a:rPr lang="cs-CZ" dirty="0"/>
              <a:t>V každé sérii cvičit do vyčerpání</a:t>
            </a:r>
          </a:p>
          <a:p>
            <a:r>
              <a:rPr lang="cs-CZ" dirty="0"/>
              <a:t>Pokud je možné vykonat více než 8-9 opakování – je nutné zvýšit zátěž (chybně určeno OM)</a:t>
            </a:r>
          </a:p>
          <a:p>
            <a:r>
              <a:rPr lang="cs-CZ" dirty="0"/>
              <a:t>Hypertrofie a zvyšování svalové síly</a:t>
            </a:r>
          </a:p>
        </p:txBody>
      </p:sp>
    </p:spTree>
    <p:extLst>
      <p:ext uri="{BB962C8B-B14F-4D97-AF65-F5344CB8AC3E}">
        <p14:creationId xmlns:p14="http://schemas.microsoft.com/office/powerpoint/2010/main" val="868493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Metoda izometrických napětí </a:t>
            </a:r>
          </a:p>
        </p:txBody>
      </p:sp>
      <p:sp>
        <p:nvSpPr>
          <p:cNvPr id="3" name="Zástupný symbol pro obsah 2"/>
          <p:cNvSpPr>
            <a:spLocks noGrp="1"/>
          </p:cNvSpPr>
          <p:nvPr>
            <p:ph idx="1"/>
          </p:nvPr>
        </p:nvSpPr>
        <p:spPr/>
        <p:txBody>
          <a:bodyPr>
            <a:normAutofit fontScale="92500" lnSpcReduction="20000"/>
          </a:bodyPr>
          <a:lstStyle/>
          <a:p>
            <a:r>
              <a:rPr lang="cs-CZ" dirty="0"/>
              <a:t>Druh síly: maximální</a:t>
            </a:r>
          </a:p>
          <a:p>
            <a:r>
              <a:rPr lang="cs-CZ" dirty="0"/>
              <a:t>Zátěž: 100-120% OM (zvyšování napětí do maxima 4 sec a výdrž 6 sec)</a:t>
            </a:r>
          </a:p>
          <a:p>
            <a:r>
              <a:rPr lang="cs-CZ" dirty="0"/>
              <a:t>Počet opakování: 1-3x (10 sec odpočinek mezi opakováními)</a:t>
            </a:r>
          </a:p>
          <a:p>
            <a:r>
              <a:rPr lang="cs-CZ" dirty="0"/>
              <a:t>Počet sérií: 3-4 (na každou partii)</a:t>
            </a:r>
          </a:p>
          <a:p>
            <a:r>
              <a:rPr lang="cs-CZ" dirty="0"/>
              <a:t>Rychlost provedení:</a:t>
            </a:r>
          </a:p>
          <a:p>
            <a:r>
              <a:rPr lang="cs-CZ" dirty="0"/>
              <a:t>Odpočinek: 30-60 sec</a:t>
            </a:r>
          </a:p>
          <a:p>
            <a:endParaRPr lang="cs-CZ" dirty="0"/>
          </a:p>
          <a:p>
            <a:r>
              <a:rPr lang="cs-CZ" dirty="0"/>
              <a:t>Cvičení svalové kontrakce proti pevnému odporu</a:t>
            </a:r>
          </a:p>
          <a:p>
            <a:r>
              <a:rPr lang="cs-CZ" dirty="0"/>
              <a:t>Pro udržení sportovní formy, při absenci náčiní a nářadí, v rekonvalescenci</a:t>
            </a:r>
          </a:p>
          <a:p>
            <a:r>
              <a:rPr lang="cs-CZ" dirty="0"/>
              <a:t>Působí lokálně </a:t>
            </a:r>
          </a:p>
          <a:p>
            <a:r>
              <a:rPr lang="cs-CZ" dirty="0"/>
              <a:t>Doplňková metoda (nerozvíjí nervosvalovou koordinaci)</a:t>
            </a:r>
          </a:p>
          <a:p>
            <a:endParaRPr lang="cs-CZ" dirty="0"/>
          </a:p>
        </p:txBody>
      </p:sp>
    </p:spTree>
    <p:extLst>
      <p:ext uri="{BB962C8B-B14F-4D97-AF65-F5344CB8AC3E}">
        <p14:creationId xmlns:p14="http://schemas.microsoft.com/office/powerpoint/2010/main" val="28596660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Metoda rychlých izometrických napětí </a:t>
            </a:r>
          </a:p>
        </p:txBody>
      </p:sp>
      <p:sp>
        <p:nvSpPr>
          <p:cNvPr id="3" name="Zástupný symbol pro obsah 2"/>
          <p:cNvSpPr>
            <a:spLocks noGrp="1"/>
          </p:cNvSpPr>
          <p:nvPr>
            <p:ph idx="1"/>
          </p:nvPr>
        </p:nvSpPr>
        <p:spPr/>
        <p:txBody>
          <a:bodyPr>
            <a:normAutofit fontScale="92500" lnSpcReduction="20000"/>
          </a:bodyPr>
          <a:lstStyle/>
          <a:p>
            <a:r>
              <a:rPr lang="cs-CZ" dirty="0"/>
              <a:t>Druh síly: maximální</a:t>
            </a:r>
          </a:p>
          <a:p>
            <a:r>
              <a:rPr lang="cs-CZ" dirty="0"/>
              <a:t>Zátěž: 100-120% OM (zvyšování napětí do maxima 1 sec a výdrž 4 sec)</a:t>
            </a:r>
          </a:p>
          <a:p>
            <a:r>
              <a:rPr lang="cs-CZ" dirty="0"/>
              <a:t>Počet opakování: 1-3x (10 sec odpočinek mezi opakováními)</a:t>
            </a:r>
          </a:p>
          <a:p>
            <a:r>
              <a:rPr lang="cs-CZ" dirty="0"/>
              <a:t>Počet sérií: 3-4 (na každou partii)</a:t>
            </a:r>
          </a:p>
          <a:p>
            <a:r>
              <a:rPr lang="cs-CZ" dirty="0"/>
              <a:t>Rychlost provedení:</a:t>
            </a:r>
          </a:p>
          <a:p>
            <a:r>
              <a:rPr lang="cs-CZ" dirty="0"/>
              <a:t>Odpočinek: 30-60 sec</a:t>
            </a:r>
          </a:p>
          <a:p>
            <a:endParaRPr lang="cs-CZ" dirty="0"/>
          </a:p>
          <a:p>
            <a:r>
              <a:rPr lang="cs-CZ" dirty="0"/>
              <a:t>Rychlý nástup do maximálního napětí a kratší výdrž</a:t>
            </a:r>
          </a:p>
          <a:p>
            <a:r>
              <a:rPr lang="cs-CZ" dirty="0"/>
              <a:t>Výhodnější pro karate – startovní síla</a:t>
            </a:r>
          </a:p>
          <a:p>
            <a:r>
              <a:rPr lang="cs-CZ" dirty="0"/>
              <a:t>Odpovídá charakteru výkonu v úpolových situacích</a:t>
            </a:r>
          </a:p>
          <a:p>
            <a:r>
              <a:rPr lang="cs-CZ" dirty="0"/>
              <a:t>Zařazovat do průpravné části TJ jako součást rozcvičení</a:t>
            </a:r>
          </a:p>
          <a:p>
            <a:endParaRPr lang="cs-CZ" dirty="0"/>
          </a:p>
        </p:txBody>
      </p:sp>
    </p:spTree>
    <p:extLst>
      <p:ext uri="{BB962C8B-B14F-4D97-AF65-F5344CB8AC3E}">
        <p14:creationId xmlns:p14="http://schemas.microsoft.com/office/powerpoint/2010/main" val="25105182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Metoda vytrvalostní</a:t>
            </a:r>
          </a:p>
        </p:txBody>
      </p:sp>
      <p:sp>
        <p:nvSpPr>
          <p:cNvPr id="3" name="Zástupný symbol pro obsah 2"/>
          <p:cNvSpPr>
            <a:spLocks noGrp="1"/>
          </p:cNvSpPr>
          <p:nvPr>
            <p:ph idx="1"/>
          </p:nvPr>
        </p:nvSpPr>
        <p:spPr/>
        <p:txBody>
          <a:bodyPr/>
          <a:lstStyle/>
          <a:p>
            <a:r>
              <a:rPr lang="cs-CZ" dirty="0"/>
              <a:t>Druh síly: vytrvalostní</a:t>
            </a:r>
          </a:p>
          <a:p>
            <a:r>
              <a:rPr lang="cs-CZ" dirty="0"/>
              <a:t>Zátěž: 30-40 % OM</a:t>
            </a:r>
          </a:p>
          <a:p>
            <a:r>
              <a:rPr lang="cs-CZ" dirty="0"/>
              <a:t>Počet opakování: 15-20x </a:t>
            </a:r>
          </a:p>
          <a:p>
            <a:r>
              <a:rPr lang="cs-CZ" dirty="0"/>
              <a:t>Počet sérií: 5-8 (dle vyspělosti)</a:t>
            </a:r>
          </a:p>
          <a:p>
            <a:r>
              <a:rPr lang="cs-CZ" dirty="0"/>
              <a:t>Rychlost provedení: vysoká až maximální (rychlost cvičení nesmí klesnout)</a:t>
            </a:r>
          </a:p>
          <a:p>
            <a:r>
              <a:rPr lang="cs-CZ" dirty="0"/>
              <a:t>Odpočinek: 3 min</a:t>
            </a:r>
          </a:p>
          <a:p>
            <a:endParaRPr lang="cs-CZ" dirty="0"/>
          </a:p>
          <a:p>
            <a:r>
              <a:rPr lang="cs-CZ" dirty="0"/>
              <a:t>Rozvoj schopnosti překonávat únavu organismu při dlouhotrvajícím silovém výkonu</a:t>
            </a:r>
          </a:p>
          <a:p>
            <a:r>
              <a:rPr lang="cs-CZ" dirty="0"/>
              <a:t>Může odpovídat charakteru sebeobranné situace (boj s delším vývojem)</a:t>
            </a:r>
          </a:p>
        </p:txBody>
      </p:sp>
    </p:spTree>
    <p:extLst>
      <p:ext uri="{BB962C8B-B14F-4D97-AF65-F5344CB8AC3E}">
        <p14:creationId xmlns:p14="http://schemas.microsoft.com/office/powerpoint/2010/main" val="32925605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Metoda rychlostní</a:t>
            </a:r>
          </a:p>
        </p:txBody>
      </p:sp>
      <p:sp>
        <p:nvSpPr>
          <p:cNvPr id="3" name="Zástupný symbol pro obsah 2"/>
          <p:cNvSpPr>
            <a:spLocks noGrp="1"/>
          </p:cNvSpPr>
          <p:nvPr>
            <p:ph idx="1"/>
          </p:nvPr>
        </p:nvSpPr>
        <p:spPr/>
        <p:txBody>
          <a:bodyPr>
            <a:normAutofit fontScale="92500" lnSpcReduction="10000"/>
          </a:bodyPr>
          <a:lstStyle/>
          <a:p>
            <a:r>
              <a:rPr lang="cs-CZ" dirty="0"/>
              <a:t>Druh síly: rychlá</a:t>
            </a:r>
          </a:p>
          <a:p>
            <a:r>
              <a:rPr lang="cs-CZ" dirty="0"/>
              <a:t>Zátěž: 40-50 % OM</a:t>
            </a:r>
          </a:p>
          <a:p>
            <a:r>
              <a:rPr lang="cs-CZ" dirty="0"/>
              <a:t>Počet opakování: 4-7x (dle vyspělosti)</a:t>
            </a:r>
          </a:p>
          <a:p>
            <a:r>
              <a:rPr lang="cs-CZ" dirty="0"/>
              <a:t>Počet sérií: 4-5x (dle vyspělosti)</a:t>
            </a:r>
          </a:p>
          <a:p>
            <a:r>
              <a:rPr lang="cs-CZ" dirty="0"/>
              <a:t>Rychlost provedení: maximálně rychle (nesmí klesnout během provedení)</a:t>
            </a:r>
          </a:p>
          <a:p>
            <a:r>
              <a:rPr lang="cs-CZ" dirty="0"/>
              <a:t>Odpočinek: 3 min</a:t>
            </a:r>
          </a:p>
          <a:p>
            <a:endParaRPr lang="cs-CZ" dirty="0"/>
          </a:p>
          <a:p>
            <a:r>
              <a:rPr lang="cs-CZ" dirty="0"/>
              <a:t>Překonávání vnějšího odporu velkou rychlostí, max. zrychlení pohybu</a:t>
            </a:r>
          </a:p>
          <a:p>
            <a:r>
              <a:rPr lang="cs-CZ" dirty="0"/>
              <a:t>Explozivní síla pro techniky karate (kopy, údery, kryty …)</a:t>
            </a:r>
          </a:p>
          <a:p>
            <a:r>
              <a:rPr lang="cs-CZ" dirty="0"/>
              <a:t>Předpokladem je rozvinutá maximální síla!</a:t>
            </a:r>
          </a:p>
        </p:txBody>
      </p:sp>
    </p:spTree>
    <p:extLst>
      <p:ext uri="{BB962C8B-B14F-4D97-AF65-F5344CB8AC3E}">
        <p14:creationId xmlns:p14="http://schemas.microsoft.com/office/powerpoint/2010/main" val="418997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sk-SK" dirty="0" err="1"/>
              <a:t>Rozdělení</a:t>
            </a:r>
            <a:r>
              <a:rPr lang="sk-SK" dirty="0"/>
              <a:t> úpolových </a:t>
            </a:r>
            <a:r>
              <a:rPr lang="sk-SK" dirty="0" err="1"/>
              <a:t>sportů</a:t>
            </a:r>
            <a:r>
              <a:rPr lang="sk-SK" dirty="0"/>
              <a:t> </a:t>
            </a:r>
            <a:r>
              <a:rPr lang="sk-SK" dirty="0" err="1"/>
              <a:t>podle</a:t>
            </a:r>
            <a:r>
              <a:rPr lang="sk-SK" dirty="0"/>
              <a:t> </a:t>
            </a:r>
            <a:r>
              <a:rPr lang="sk-SK" dirty="0" err="1"/>
              <a:t>zaměření</a:t>
            </a:r>
            <a:endParaRPr lang="cs-CZ" dirty="0"/>
          </a:p>
        </p:txBody>
      </p:sp>
      <p:sp>
        <p:nvSpPr>
          <p:cNvPr id="8" name="Zástupný symbol pro text 7"/>
          <p:cNvSpPr>
            <a:spLocks noGrp="1"/>
          </p:cNvSpPr>
          <p:nvPr>
            <p:ph type="body" idx="1"/>
          </p:nvPr>
        </p:nvSpPr>
        <p:spPr/>
        <p:txBody>
          <a:bodyPr/>
          <a:lstStyle/>
          <a:p>
            <a:r>
              <a:rPr lang="sk-SK" dirty="0" err="1">
                <a:cs typeface="Times New Roman" pitchFamily="18" charset="0"/>
              </a:rPr>
              <a:t>Soutěžní</a:t>
            </a:r>
            <a:endParaRPr lang="cs-CZ" dirty="0"/>
          </a:p>
        </p:txBody>
      </p:sp>
      <p:sp>
        <p:nvSpPr>
          <p:cNvPr id="11" name="Zástupný symbol pro text 10"/>
          <p:cNvSpPr>
            <a:spLocks noGrp="1"/>
          </p:cNvSpPr>
          <p:nvPr>
            <p:ph type="body" sz="half" idx="15"/>
          </p:nvPr>
        </p:nvSpPr>
        <p:spPr/>
        <p:txBody>
          <a:bodyPr>
            <a:normAutofit/>
          </a:bodyPr>
          <a:lstStyle/>
          <a:p>
            <a:pPr marL="522288" lvl="2" indent="-342900">
              <a:buFont typeface="Wingdings" panose="05000000000000000000" pitchFamily="2" charset="2"/>
              <a:buChar char="Ø"/>
            </a:pPr>
            <a:r>
              <a:rPr lang="sk-SK" sz="1700" dirty="0" err="1">
                <a:cs typeface="Times New Roman" pitchFamily="18" charset="0"/>
              </a:rPr>
              <a:t>Zaměření</a:t>
            </a:r>
            <a:r>
              <a:rPr lang="sk-SK" sz="1700" dirty="0">
                <a:cs typeface="Times New Roman" pitchFamily="18" charset="0"/>
              </a:rPr>
              <a:t> na systém </a:t>
            </a:r>
            <a:r>
              <a:rPr lang="sk-SK" sz="1700" dirty="0" err="1">
                <a:cs typeface="Times New Roman" pitchFamily="18" charset="0"/>
              </a:rPr>
              <a:t>soutěží</a:t>
            </a:r>
            <a:r>
              <a:rPr lang="sk-SK" sz="1700" dirty="0">
                <a:cs typeface="Times New Roman" pitchFamily="18" charset="0"/>
              </a:rPr>
              <a:t> a </a:t>
            </a:r>
            <a:r>
              <a:rPr lang="sk-SK" sz="1700" dirty="0" err="1">
                <a:cs typeface="Times New Roman" pitchFamily="18" charset="0"/>
              </a:rPr>
              <a:t>přípravu</a:t>
            </a:r>
            <a:r>
              <a:rPr lang="sk-SK" sz="1700" dirty="0">
                <a:cs typeface="Times New Roman" pitchFamily="18" charset="0"/>
              </a:rPr>
              <a:t> na </a:t>
            </a:r>
            <a:r>
              <a:rPr lang="sk-SK" sz="1700" dirty="0" err="1">
                <a:cs typeface="Times New Roman" pitchFamily="18" charset="0"/>
              </a:rPr>
              <a:t>ně</a:t>
            </a:r>
            <a:r>
              <a:rPr lang="sk-SK" sz="1700" dirty="0">
                <a:cs typeface="Times New Roman" pitchFamily="18" charset="0"/>
              </a:rPr>
              <a:t>.</a:t>
            </a:r>
          </a:p>
          <a:p>
            <a:pPr marL="522288" lvl="2" indent="-342900">
              <a:buFont typeface="Wingdings" panose="05000000000000000000" pitchFamily="2" charset="2"/>
              <a:buChar char="Ø"/>
            </a:pPr>
            <a:r>
              <a:rPr lang="sk-SK" sz="1700" dirty="0" err="1">
                <a:cs typeface="Times New Roman" pitchFamily="18" charset="0"/>
              </a:rPr>
              <a:t>Např</a:t>
            </a:r>
            <a:r>
              <a:rPr lang="sk-SK" sz="1700" dirty="0">
                <a:cs typeface="Times New Roman" pitchFamily="18" charset="0"/>
              </a:rPr>
              <a:t>. Olympijské </a:t>
            </a:r>
            <a:r>
              <a:rPr lang="sk-SK" sz="1700" dirty="0" err="1">
                <a:cs typeface="Times New Roman" pitchFamily="18" charset="0"/>
              </a:rPr>
              <a:t>sporty</a:t>
            </a:r>
            <a:r>
              <a:rPr lang="sk-SK" sz="1700" dirty="0">
                <a:cs typeface="Times New Roman" pitchFamily="18" charset="0"/>
              </a:rPr>
              <a:t>:</a:t>
            </a:r>
          </a:p>
          <a:p>
            <a:pPr marL="808038" lvl="3" indent="-171450">
              <a:buFont typeface="Wingdings" panose="05000000000000000000" pitchFamily="2" charset="2"/>
              <a:buChar char="Ø"/>
            </a:pPr>
            <a:r>
              <a:rPr lang="sk-SK" sz="1400" dirty="0">
                <a:cs typeface="Times New Roman" pitchFamily="18" charset="0"/>
              </a:rPr>
              <a:t>box</a:t>
            </a:r>
          </a:p>
          <a:p>
            <a:pPr marL="808038" lvl="3" indent="-171450">
              <a:buFont typeface="Wingdings" panose="05000000000000000000" pitchFamily="2" charset="2"/>
              <a:buChar char="Ø"/>
            </a:pPr>
            <a:r>
              <a:rPr lang="sk-SK" sz="1400" dirty="0" err="1">
                <a:cs typeface="Times New Roman" pitchFamily="18" charset="0"/>
              </a:rPr>
              <a:t>judo</a:t>
            </a:r>
            <a:endParaRPr lang="sk-SK" sz="1400" dirty="0">
              <a:cs typeface="Times New Roman" pitchFamily="18" charset="0"/>
            </a:endParaRPr>
          </a:p>
          <a:p>
            <a:pPr marL="808038" lvl="3" indent="-171450">
              <a:buFont typeface="Wingdings" panose="05000000000000000000" pitchFamily="2" charset="2"/>
              <a:buChar char="Ø"/>
            </a:pPr>
            <a:r>
              <a:rPr lang="sk-SK" sz="1400" dirty="0" err="1">
                <a:cs typeface="Times New Roman" pitchFamily="18" charset="0"/>
              </a:rPr>
              <a:t>taekwondo</a:t>
            </a:r>
            <a:endParaRPr lang="sk-SK" sz="1400" dirty="0">
              <a:cs typeface="Times New Roman" pitchFamily="18" charset="0"/>
            </a:endParaRPr>
          </a:p>
          <a:p>
            <a:pPr marL="808038" lvl="3" indent="-171450">
              <a:buFont typeface="Wingdings" panose="05000000000000000000" pitchFamily="2" charset="2"/>
              <a:buChar char="Ø"/>
            </a:pPr>
            <a:r>
              <a:rPr lang="sk-SK" sz="1400" dirty="0">
                <a:cs typeface="Times New Roman" pitchFamily="18" charset="0"/>
              </a:rPr>
              <a:t>šerm</a:t>
            </a:r>
          </a:p>
          <a:p>
            <a:pPr marL="808038" lvl="3" indent="-171450">
              <a:buFont typeface="Wingdings" panose="05000000000000000000" pitchFamily="2" charset="2"/>
              <a:buChar char="Ø"/>
            </a:pPr>
            <a:r>
              <a:rPr lang="sk-SK" sz="1400" dirty="0">
                <a:cs typeface="Times New Roman" pitchFamily="18" charset="0"/>
              </a:rPr>
              <a:t>zápas</a:t>
            </a:r>
          </a:p>
          <a:p>
            <a:endParaRPr lang="cs-CZ" dirty="0"/>
          </a:p>
        </p:txBody>
      </p:sp>
      <p:sp>
        <p:nvSpPr>
          <p:cNvPr id="9" name="Zástupný symbol pro text 8"/>
          <p:cNvSpPr>
            <a:spLocks noGrp="1"/>
          </p:cNvSpPr>
          <p:nvPr>
            <p:ph type="body" sz="quarter" idx="3"/>
          </p:nvPr>
        </p:nvSpPr>
        <p:spPr/>
        <p:txBody>
          <a:bodyPr/>
          <a:lstStyle/>
          <a:p>
            <a:r>
              <a:rPr lang="sk-SK" dirty="0" err="1"/>
              <a:t>K</a:t>
            </a:r>
            <a:r>
              <a:rPr lang="sk-SK" dirty="0" err="1">
                <a:cs typeface="Times New Roman" pitchFamily="18" charset="0"/>
              </a:rPr>
              <a:t>omplexně</a:t>
            </a:r>
            <a:r>
              <a:rPr lang="sk-SK" dirty="0">
                <a:cs typeface="Times New Roman" pitchFamily="18" charset="0"/>
              </a:rPr>
              <a:t> </a:t>
            </a:r>
            <a:r>
              <a:rPr lang="sk-SK" dirty="0" err="1">
                <a:cs typeface="Times New Roman" pitchFamily="18" charset="0"/>
              </a:rPr>
              <a:t>rozvíjející</a:t>
            </a:r>
            <a:r>
              <a:rPr lang="sk-SK" dirty="0">
                <a:cs typeface="Times New Roman" pitchFamily="18" charset="0"/>
              </a:rPr>
              <a:t> </a:t>
            </a:r>
            <a:endParaRPr lang="cs-CZ" dirty="0"/>
          </a:p>
        </p:txBody>
      </p:sp>
      <p:sp>
        <p:nvSpPr>
          <p:cNvPr id="12" name="Zástupný symbol pro text 11"/>
          <p:cNvSpPr>
            <a:spLocks noGrp="1"/>
          </p:cNvSpPr>
          <p:nvPr>
            <p:ph type="body" sz="half" idx="16"/>
          </p:nvPr>
        </p:nvSpPr>
        <p:spPr/>
        <p:txBody>
          <a:bodyPr>
            <a:normAutofit fontScale="92500" lnSpcReduction="20000"/>
          </a:bodyPr>
          <a:lstStyle/>
          <a:p>
            <a:pPr marL="90488" lvl="1" indent="179388">
              <a:buFont typeface="Wingdings" panose="05000000000000000000" pitchFamily="2" charset="2"/>
              <a:buChar char="Ø"/>
            </a:pPr>
            <a:r>
              <a:rPr lang="sk-SK" sz="1700" dirty="0" err="1">
                <a:cs typeface="Times New Roman" pitchFamily="18" charset="0"/>
              </a:rPr>
              <a:t>Zaměření</a:t>
            </a:r>
            <a:r>
              <a:rPr lang="sk-SK" sz="1700" dirty="0">
                <a:cs typeface="Times New Roman" pitchFamily="18" charset="0"/>
              </a:rPr>
              <a:t> na celoživotní </a:t>
            </a:r>
            <a:r>
              <a:rPr lang="sk-SK" sz="1700" dirty="0" err="1">
                <a:cs typeface="Times New Roman" pitchFamily="18" charset="0"/>
              </a:rPr>
              <a:t>rozměr</a:t>
            </a:r>
            <a:r>
              <a:rPr lang="sk-SK" sz="1700" dirty="0">
                <a:cs typeface="Times New Roman" pitchFamily="18" charset="0"/>
              </a:rPr>
              <a:t>,</a:t>
            </a:r>
            <a:br>
              <a:rPr lang="sk-SK" sz="1700" dirty="0">
                <a:cs typeface="Times New Roman" pitchFamily="18" charset="0"/>
              </a:rPr>
            </a:br>
            <a:r>
              <a:rPr lang="sk-SK" sz="1700" dirty="0">
                <a:cs typeface="Times New Roman" pitchFamily="18" charset="0"/>
              </a:rPr>
              <a:t>    </a:t>
            </a:r>
            <a:r>
              <a:rPr lang="sk-SK" sz="1700" dirty="0" err="1">
                <a:cs typeface="Times New Roman" pitchFamily="18" charset="0"/>
              </a:rPr>
              <a:t>mnohodimenzionální</a:t>
            </a:r>
            <a:r>
              <a:rPr lang="sk-SK" sz="1700" dirty="0">
                <a:cs typeface="Times New Roman" pitchFamily="18" charset="0"/>
              </a:rPr>
              <a:t> rozvoj</a:t>
            </a:r>
            <a:br>
              <a:rPr lang="sk-SK" sz="1700" dirty="0">
                <a:cs typeface="Times New Roman" pitchFamily="18" charset="0"/>
              </a:rPr>
            </a:br>
            <a:r>
              <a:rPr lang="sk-SK" sz="1700" dirty="0">
                <a:cs typeface="Times New Roman" pitchFamily="18" charset="0"/>
              </a:rPr>
              <a:t>    </a:t>
            </a:r>
            <a:r>
              <a:rPr lang="sk-SK" sz="1700" dirty="0" err="1">
                <a:cs typeface="Times New Roman" pitchFamily="18" charset="0"/>
              </a:rPr>
              <a:t>člověka</a:t>
            </a:r>
            <a:r>
              <a:rPr lang="sk-SK" sz="1700" dirty="0">
                <a:cs typeface="Times New Roman" pitchFamily="18" charset="0"/>
              </a:rPr>
              <a:t> v oblasti </a:t>
            </a:r>
          </a:p>
          <a:p>
            <a:pPr marL="358775" lvl="2" indent="179388">
              <a:buFont typeface="Wingdings" panose="05000000000000000000" pitchFamily="2" charset="2"/>
              <a:buChar char="Ø"/>
            </a:pPr>
            <a:r>
              <a:rPr lang="sk-SK" sz="1500" dirty="0" err="1">
                <a:cs typeface="Times New Roman" pitchFamily="18" charset="0"/>
              </a:rPr>
              <a:t>tělesné</a:t>
            </a:r>
            <a:endParaRPr lang="sk-SK" sz="1500" dirty="0">
              <a:cs typeface="Times New Roman" pitchFamily="18" charset="0"/>
            </a:endParaRPr>
          </a:p>
          <a:p>
            <a:pPr marL="358775" lvl="2" indent="179388">
              <a:buFont typeface="Wingdings" panose="05000000000000000000" pitchFamily="2" charset="2"/>
              <a:buChar char="Ø"/>
            </a:pPr>
            <a:r>
              <a:rPr lang="sk-SK" sz="1500" dirty="0">
                <a:cs typeface="Times New Roman" pitchFamily="18" charset="0"/>
              </a:rPr>
              <a:t>duševní</a:t>
            </a:r>
          </a:p>
          <a:p>
            <a:pPr marL="358775" lvl="2" indent="179388">
              <a:buFont typeface="Wingdings" panose="05000000000000000000" pitchFamily="2" charset="2"/>
              <a:buChar char="Ø"/>
            </a:pPr>
            <a:r>
              <a:rPr lang="sk-SK" sz="1500" dirty="0" err="1">
                <a:cs typeface="Times New Roman" pitchFamily="18" charset="0"/>
              </a:rPr>
              <a:t>sociální</a:t>
            </a:r>
            <a:endParaRPr lang="sk-SK" sz="1500" dirty="0">
              <a:cs typeface="Times New Roman" pitchFamily="18" charset="0"/>
            </a:endParaRPr>
          </a:p>
          <a:p>
            <a:pPr marL="358775" lvl="2" indent="179388">
              <a:buFont typeface="Wingdings" panose="05000000000000000000" pitchFamily="2" charset="2"/>
              <a:buChar char="Ø"/>
            </a:pPr>
            <a:r>
              <a:rPr lang="sk-SK" sz="1500" dirty="0" err="1">
                <a:cs typeface="Times New Roman" pitchFamily="18" charset="0"/>
              </a:rPr>
              <a:t>spirituální</a:t>
            </a:r>
            <a:endParaRPr lang="sk-SK" sz="1500" dirty="0">
              <a:cs typeface="Times New Roman" pitchFamily="18" charset="0"/>
            </a:endParaRPr>
          </a:p>
          <a:p>
            <a:pPr marL="358775" lvl="1" indent="-171450">
              <a:buFont typeface="Wingdings" panose="05000000000000000000" pitchFamily="2" charset="2"/>
              <a:buChar char="Ø"/>
            </a:pPr>
            <a:r>
              <a:rPr lang="sk-SK" sz="1600" dirty="0" err="1">
                <a:cs typeface="Times New Roman" pitchFamily="18" charset="0"/>
              </a:rPr>
              <a:t>Např</a:t>
            </a:r>
            <a:r>
              <a:rPr lang="sk-SK" sz="1600" dirty="0">
                <a:cs typeface="Times New Roman" pitchFamily="18" charset="0"/>
              </a:rPr>
              <a:t>.:</a:t>
            </a:r>
          </a:p>
          <a:p>
            <a:pPr marL="815975" lvl="2" indent="-171450">
              <a:buFont typeface="Wingdings" panose="05000000000000000000" pitchFamily="2" charset="2"/>
              <a:buChar char="Ø"/>
            </a:pPr>
            <a:r>
              <a:rPr lang="sk-SK" sz="1500" dirty="0" err="1">
                <a:cs typeface="Times New Roman" pitchFamily="18" charset="0"/>
              </a:rPr>
              <a:t>aikido</a:t>
            </a:r>
            <a:endParaRPr lang="sk-SK" sz="1500" dirty="0">
              <a:cs typeface="Times New Roman" pitchFamily="18" charset="0"/>
            </a:endParaRPr>
          </a:p>
          <a:p>
            <a:pPr marL="815975" lvl="2" indent="-171450">
              <a:buFont typeface="Wingdings" panose="05000000000000000000" pitchFamily="2" charset="2"/>
              <a:buChar char="Ø"/>
            </a:pPr>
            <a:r>
              <a:rPr lang="sk-SK" sz="1500" dirty="0" err="1">
                <a:cs typeface="Times New Roman" pitchFamily="18" charset="0"/>
              </a:rPr>
              <a:t>iaido</a:t>
            </a:r>
            <a:endParaRPr lang="sk-SK" sz="1500" dirty="0">
              <a:cs typeface="Times New Roman" pitchFamily="18" charset="0"/>
            </a:endParaRPr>
          </a:p>
          <a:p>
            <a:pPr marL="815975" lvl="2" indent="-171450">
              <a:buFont typeface="Wingdings" panose="05000000000000000000" pitchFamily="2" charset="2"/>
              <a:buChar char="Ø"/>
            </a:pPr>
            <a:r>
              <a:rPr lang="sk-SK" sz="1500" dirty="0" err="1">
                <a:cs typeface="Times New Roman" pitchFamily="18" charset="0"/>
              </a:rPr>
              <a:t>thai</a:t>
            </a:r>
            <a:r>
              <a:rPr lang="sk-SK" sz="1500" dirty="0">
                <a:cs typeface="Times New Roman" pitchFamily="18" charset="0"/>
              </a:rPr>
              <a:t> </a:t>
            </a:r>
            <a:r>
              <a:rPr lang="sk-SK" sz="1500" dirty="0" err="1">
                <a:cs typeface="Times New Roman" pitchFamily="18" charset="0"/>
              </a:rPr>
              <a:t>chi</a:t>
            </a:r>
            <a:endParaRPr lang="sk-SK" sz="1500" dirty="0">
              <a:cs typeface="Times New Roman" pitchFamily="18" charset="0"/>
            </a:endParaRPr>
          </a:p>
          <a:p>
            <a:endParaRPr lang="cs-CZ" dirty="0"/>
          </a:p>
        </p:txBody>
      </p:sp>
      <p:sp>
        <p:nvSpPr>
          <p:cNvPr id="10" name="Zástupný symbol pro text 9"/>
          <p:cNvSpPr>
            <a:spLocks noGrp="1"/>
          </p:cNvSpPr>
          <p:nvPr>
            <p:ph type="body" sz="quarter" idx="13"/>
          </p:nvPr>
        </p:nvSpPr>
        <p:spPr/>
        <p:txBody>
          <a:bodyPr/>
          <a:lstStyle/>
          <a:p>
            <a:r>
              <a:rPr lang="sk-SK" dirty="0" err="1">
                <a:cs typeface="Times New Roman" pitchFamily="18" charset="0"/>
              </a:rPr>
              <a:t>Sebeobranné</a:t>
            </a:r>
            <a:endParaRPr lang="cs-CZ" dirty="0"/>
          </a:p>
        </p:txBody>
      </p:sp>
      <p:sp>
        <p:nvSpPr>
          <p:cNvPr id="13" name="Zástupný symbol pro text 12"/>
          <p:cNvSpPr>
            <a:spLocks noGrp="1"/>
          </p:cNvSpPr>
          <p:nvPr>
            <p:ph type="body" sz="half" idx="17"/>
          </p:nvPr>
        </p:nvSpPr>
        <p:spPr/>
        <p:txBody>
          <a:bodyPr>
            <a:normAutofit fontScale="92500" lnSpcReduction="10000"/>
          </a:bodyPr>
          <a:lstStyle/>
          <a:p>
            <a:pPr marL="179388" lvl="1" indent="179388" defTabSz="179388">
              <a:buFont typeface="Wingdings" panose="05000000000000000000" pitchFamily="2" charset="2"/>
              <a:buChar char="Ø"/>
            </a:pPr>
            <a:r>
              <a:rPr lang="sk-SK" sz="1600" dirty="0" err="1">
                <a:cs typeface="Times New Roman" pitchFamily="18" charset="0"/>
              </a:rPr>
              <a:t>Zaměření</a:t>
            </a:r>
            <a:r>
              <a:rPr lang="sk-SK" sz="1600" dirty="0">
                <a:cs typeface="Times New Roman" pitchFamily="18" charset="0"/>
              </a:rPr>
              <a:t> na </a:t>
            </a:r>
            <a:r>
              <a:rPr lang="sk-SK" sz="1600" dirty="0" err="1">
                <a:cs typeface="Times New Roman" pitchFamily="18" charset="0"/>
              </a:rPr>
              <a:t>aplikaci</a:t>
            </a:r>
            <a:r>
              <a:rPr lang="sk-SK" sz="1600" dirty="0">
                <a:cs typeface="Times New Roman" pitchFamily="18" charset="0"/>
              </a:rPr>
              <a:t> </a:t>
            </a:r>
            <a:br>
              <a:rPr lang="sk-SK" sz="1600" dirty="0">
                <a:cs typeface="Times New Roman" pitchFamily="18" charset="0"/>
              </a:rPr>
            </a:br>
            <a:r>
              <a:rPr lang="sk-SK" sz="1600" dirty="0">
                <a:cs typeface="Times New Roman" pitchFamily="18" charset="0"/>
              </a:rPr>
              <a:t>    úpolových dovedností </a:t>
            </a:r>
            <a:br>
              <a:rPr lang="sk-SK" sz="1600" dirty="0">
                <a:cs typeface="Times New Roman" pitchFamily="18" charset="0"/>
              </a:rPr>
            </a:br>
            <a:r>
              <a:rPr lang="sk-SK" sz="1600" dirty="0">
                <a:cs typeface="Times New Roman" pitchFamily="18" charset="0"/>
              </a:rPr>
              <a:t>    v nutné </a:t>
            </a:r>
            <a:r>
              <a:rPr lang="sk-SK" sz="1600" dirty="0" err="1">
                <a:cs typeface="Times New Roman" pitchFamily="18" charset="0"/>
              </a:rPr>
              <a:t>obraně</a:t>
            </a:r>
            <a:r>
              <a:rPr lang="sk-SK" sz="1600" dirty="0">
                <a:cs typeface="Times New Roman" pitchFamily="18" charset="0"/>
              </a:rPr>
              <a:t> a krajní </a:t>
            </a:r>
            <a:r>
              <a:rPr lang="sk-SK" sz="1600" dirty="0" err="1">
                <a:cs typeface="Times New Roman" pitchFamily="18" charset="0"/>
              </a:rPr>
              <a:t>nouzi</a:t>
            </a:r>
            <a:endParaRPr lang="sk-SK" sz="1600" dirty="0">
              <a:cs typeface="Times New Roman" pitchFamily="18" charset="0"/>
            </a:endParaRPr>
          </a:p>
          <a:p>
            <a:pPr marL="179388" lvl="1" indent="179388" defTabSz="179388">
              <a:buFont typeface="Wingdings" panose="05000000000000000000" pitchFamily="2" charset="2"/>
              <a:buChar char="Ø"/>
            </a:pPr>
            <a:r>
              <a:rPr lang="sk-SK" sz="1600" dirty="0" err="1">
                <a:cs typeface="Times New Roman" pitchFamily="18" charset="0"/>
              </a:rPr>
              <a:t>Např</a:t>
            </a:r>
            <a:r>
              <a:rPr lang="sk-SK" sz="1600" dirty="0">
                <a:cs typeface="Times New Roman" pitchFamily="18" charset="0"/>
              </a:rPr>
              <a:t>.:</a:t>
            </a:r>
          </a:p>
          <a:p>
            <a:pPr marL="636588" lvl="2" indent="179388" defTabSz="179388">
              <a:buFont typeface="Wingdings" panose="05000000000000000000" pitchFamily="2" charset="2"/>
              <a:buChar char="Ø"/>
            </a:pPr>
            <a:r>
              <a:rPr lang="sk-SK" sz="1400" dirty="0" err="1">
                <a:cs typeface="Times New Roman" pitchFamily="18" charset="0"/>
              </a:rPr>
              <a:t>sambo</a:t>
            </a:r>
            <a:endParaRPr lang="sk-SK" sz="1400" dirty="0">
              <a:cs typeface="Times New Roman" pitchFamily="18" charset="0"/>
            </a:endParaRPr>
          </a:p>
          <a:p>
            <a:pPr marL="636588" lvl="2" indent="179388" defTabSz="179388">
              <a:buFont typeface="Wingdings" panose="05000000000000000000" pitchFamily="2" charset="2"/>
              <a:buChar char="Ø"/>
            </a:pPr>
            <a:r>
              <a:rPr lang="sk-SK" sz="1400" dirty="0" err="1">
                <a:cs typeface="Times New Roman" pitchFamily="18" charset="0"/>
              </a:rPr>
              <a:t>musado</a:t>
            </a:r>
            <a:endParaRPr lang="sk-SK" sz="1400" dirty="0">
              <a:cs typeface="Times New Roman" pitchFamily="18" charset="0"/>
            </a:endParaRPr>
          </a:p>
          <a:p>
            <a:pPr marL="636588" lvl="2" indent="179388" defTabSz="179388">
              <a:buFont typeface="Wingdings" panose="05000000000000000000" pitchFamily="2" charset="2"/>
              <a:buChar char="Ø"/>
            </a:pPr>
            <a:r>
              <a:rPr lang="sk-SK" sz="1400" dirty="0">
                <a:cs typeface="Times New Roman" pitchFamily="18" charset="0"/>
              </a:rPr>
              <a:t>FISFO</a:t>
            </a:r>
          </a:p>
          <a:p>
            <a:pPr marL="636588" lvl="2" indent="179388" defTabSz="179388">
              <a:buFont typeface="Wingdings" panose="05000000000000000000" pitchFamily="2" charset="2"/>
              <a:buChar char="Ø"/>
            </a:pPr>
            <a:r>
              <a:rPr lang="sk-SK" sz="1400" dirty="0">
                <a:cs typeface="Times New Roman" pitchFamily="18" charset="0"/>
              </a:rPr>
              <a:t>S.P.E.A.R.</a:t>
            </a:r>
          </a:p>
          <a:p>
            <a:pPr marL="636588" lvl="2" indent="179388" defTabSz="179388">
              <a:buFont typeface="Wingdings" panose="05000000000000000000" pitchFamily="2" charset="2"/>
              <a:buChar char="Ø"/>
            </a:pPr>
            <a:r>
              <a:rPr lang="sk-SK" sz="1400" dirty="0">
                <a:cs typeface="Times New Roman" pitchFamily="18" charset="0"/>
              </a:rPr>
              <a:t>SCARS</a:t>
            </a:r>
          </a:p>
          <a:p>
            <a:pPr marL="636588" lvl="2" indent="179388" defTabSz="179388">
              <a:buFont typeface="Wingdings" panose="05000000000000000000" pitchFamily="2" charset="2"/>
              <a:buChar char="Ø"/>
            </a:pPr>
            <a:r>
              <a:rPr lang="sk-SK" sz="1400" dirty="0">
                <a:cs typeface="Times New Roman" pitchFamily="18" charset="0"/>
              </a:rPr>
              <a:t>KAPAP</a:t>
            </a:r>
          </a:p>
          <a:p>
            <a:pPr marL="636588" lvl="2" indent="179388" defTabSz="179388">
              <a:buFont typeface="Wingdings" panose="05000000000000000000" pitchFamily="2" charset="2"/>
              <a:buChar char="Ø"/>
            </a:pPr>
            <a:r>
              <a:rPr lang="sk-SK" sz="1400" dirty="0" err="1">
                <a:cs typeface="Times New Roman" pitchFamily="18" charset="0"/>
              </a:rPr>
              <a:t>krav</a:t>
            </a:r>
            <a:r>
              <a:rPr lang="sk-SK" sz="1400" dirty="0">
                <a:cs typeface="Times New Roman" pitchFamily="18" charset="0"/>
              </a:rPr>
              <a:t> </a:t>
            </a:r>
            <a:r>
              <a:rPr lang="sk-SK" sz="1400" dirty="0" err="1">
                <a:cs typeface="Times New Roman" pitchFamily="18" charset="0"/>
              </a:rPr>
              <a:t>maga</a:t>
            </a:r>
            <a:endParaRPr lang="sk-SK" sz="1400" dirty="0"/>
          </a:p>
          <a:p>
            <a:endParaRPr lang="cs-CZ" dirty="0"/>
          </a:p>
        </p:txBody>
      </p:sp>
    </p:spTree>
    <p:extLst>
      <p:ext uri="{BB962C8B-B14F-4D97-AF65-F5344CB8AC3E}">
        <p14:creationId xmlns:p14="http://schemas.microsoft.com/office/powerpoint/2010/main" val="26249608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Metoda </a:t>
            </a:r>
            <a:r>
              <a:rPr lang="cs-CZ" dirty="0" err="1"/>
              <a:t>plyometrická</a:t>
            </a:r>
            <a:endParaRPr lang="cs-CZ" dirty="0"/>
          </a:p>
        </p:txBody>
      </p:sp>
      <p:sp>
        <p:nvSpPr>
          <p:cNvPr id="3" name="Zástupný symbol pro obsah 2"/>
          <p:cNvSpPr>
            <a:spLocks noGrp="1"/>
          </p:cNvSpPr>
          <p:nvPr>
            <p:ph idx="1"/>
          </p:nvPr>
        </p:nvSpPr>
        <p:spPr/>
        <p:txBody>
          <a:bodyPr>
            <a:normAutofit lnSpcReduction="10000"/>
          </a:bodyPr>
          <a:lstStyle/>
          <a:p>
            <a:r>
              <a:rPr lang="cs-CZ" dirty="0"/>
              <a:t>Druh síly: rychlá</a:t>
            </a:r>
          </a:p>
          <a:p>
            <a:r>
              <a:rPr lang="cs-CZ" dirty="0"/>
              <a:t>Zátěž:</a:t>
            </a:r>
          </a:p>
          <a:p>
            <a:r>
              <a:rPr lang="cs-CZ" dirty="0"/>
              <a:t>Počet opakování:</a:t>
            </a:r>
          </a:p>
          <a:p>
            <a:r>
              <a:rPr lang="cs-CZ" dirty="0"/>
              <a:t>Počet sérií:</a:t>
            </a:r>
          </a:p>
          <a:p>
            <a:r>
              <a:rPr lang="cs-CZ" dirty="0"/>
              <a:t>Rychlost provedení:</a:t>
            </a:r>
          </a:p>
          <a:p>
            <a:r>
              <a:rPr lang="cs-CZ" dirty="0"/>
              <a:t>Odpočinek:</a:t>
            </a:r>
          </a:p>
          <a:p>
            <a:pPr lvl="1"/>
            <a:r>
              <a:rPr lang="cs-CZ" dirty="0"/>
              <a:t>Odraz snožmo po doskoku</a:t>
            </a:r>
          </a:p>
          <a:p>
            <a:pPr lvl="1"/>
            <a:r>
              <a:rPr lang="cs-CZ" dirty="0"/>
              <a:t>Střídavé odrazy vpřed</a:t>
            </a:r>
          </a:p>
          <a:p>
            <a:pPr lvl="1"/>
            <a:r>
              <a:rPr lang="cs-CZ" dirty="0"/>
              <a:t>Trčení medicinbalu od prsou</a:t>
            </a:r>
          </a:p>
          <a:p>
            <a:pPr lvl="1"/>
            <a:r>
              <a:rPr lang="cs-CZ" dirty="0"/>
              <a:t>Střídavé výskoky do výpadu</a:t>
            </a:r>
          </a:p>
        </p:txBody>
      </p:sp>
    </p:spTree>
    <p:extLst>
      <p:ext uri="{BB962C8B-B14F-4D97-AF65-F5344CB8AC3E}">
        <p14:creationId xmlns:p14="http://schemas.microsoft.com/office/powerpoint/2010/main" val="8652118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Příklady rozvoje rychlé síly</a:t>
            </a:r>
          </a:p>
        </p:txBody>
      </p:sp>
      <p:sp>
        <p:nvSpPr>
          <p:cNvPr id="3" name="Zástupný symbol pro obsah 2"/>
          <p:cNvSpPr>
            <a:spLocks noGrp="1"/>
          </p:cNvSpPr>
          <p:nvPr>
            <p:ph idx="1"/>
          </p:nvPr>
        </p:nvSpPr>
        <p:spPr/>
        <p:txBody>
          <a:bodyPr>
            <a:normAutofit/>
          </a:bodyPr>
          <a:lstStyle/>
          <a:p>
            <a:r>
              <a:rPr lang="cs-CZ" dirty="0" err="1"/>
              <a:t>Bench</a:t>
            </a:r>
            <a:r>
              <a:rPr lang="cs-CZ" dirty="0"/>
              <a:t> </a:t>
            </a:r>
            <a:r>
              <a:rPr lang="cs-CZ" dirty="0" err="1"/>
              <a:t>press</a:t>
            </a:r>
            <a:endParaRPr lang="cs-CZ" dirty="0"/>
          </a:p>
          <a:p>
            <a:pPr lvl="1"/>
            <a:r>
              <a:rPr lang="cs-CZ" dirty="0"/>
              <a:t>Hmotnost 50% maximálního výkonu 3-4 x dynamicky</a:t>
            </a:r>
          </a:p>
          <a:p>
            <a:pPr lvl="1"/>
            <a:r>
              <a:rPr lang="cs-CZ" dirty="0"/>
              <a:t>3 série</a:t>
            </a:r>
          </a:p>
          <a:p>
            <a:pPr lvl="1"/>
            <a:r>
              <a:rPr lang="cs-CZ" dirty="0"/>
              <a:t>Odpočinek 6x vlastní doba cvičení</a:t>
            </a:r>
          </a:p>
          <a:p>
            <a:endParaRPr lang="cs-CZ" dirty="0"/>
          </a:p>
          <a:p>
            <a:r>
              <a:rPr lang="cs-CZ" dirty="0"/>
              <a:t>Údery (</a:t>
            </a:r>
            <a:r>
              <a:rPr lang="cs-CZ" dirty="0" err="1"/>
              <a:t>cuki</a:t>
            </a:r>
            <a:r>
              <a:rPr lang="cs-CZ" dirty="0"/>
              <a:t>) s 1kg činkou</a:t>
            </a:r>
          </a:p>
          <a:p>
            <a:pPr lvl="1"/>
            <a:r>
              <a:rPr lang="cs-CZ" dirty="0"/>
              <a:t>3-4 x</a:t>
            </a:r>
          </a:p>
          <a:p>
            <a:pPr lvl="1"/>
            <a:r>
              <a:rPr lang="cs-CZ" dirty="0"/>
              <a:t>3 série</a:t>
            </a:r>
          </a:p>
          <a:p>
            <a:pPr marL="450000" lvl="1" indent="0">
              <a:buNone/>
            </a:pPr>
            <a:endParaRPr lang="cs-CZ" dirty="0"/>
          </a:p>
          <a:p>
            <a:endParaRPr lang="cs-CZ" dirty="0"/>
          </a:p>
        </p:txBody>
      </p:sp>
    </p:spTree>
    <p:extLst>
      <p:ext uri="{BB962C8B-B14F-4D97-AF65-F5344CB8AC3E}">
        <p14:creationId xmlns:p14="http://schemas.microsoft.com/office/powerpoint/2010/main" val="34219995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testování rychlé síly</a:t>
            </a:r>
          </a:p>
        </p:txBody>
      </p:sp>
      <p:sp>
        <p:nvSpPr>
          <p:cNvPr id="3" name="Zástupný symbol pro obsah 2"/>
          <p:cNvSpPr>
            <a:spLocks noGrp="1"/>
          </p:cNvSpPr>
          <p:nvPr>
            <p:ph idx="1"/>
          </p:nvPr>
        </p:nvSpPr>
        <p:spPr/>
        <p:txBody>
          <a:bodyPr/>
          <a:lstStyle/>
          <a:p>
            <a:r>
              <a:rPr lang="cs-CZ" dirty="0"/>
              <a:t>Vertikální výskok</a:t>
            </a:r>
          </a:p>
          <a:p>
            <a:r>
              <a:rPr lang="cs-CZ" dirty="0"/>
              <a:t>Běh do schodů</a:t>
            </a:r>
          </a:p>
          <a:p>
            <a:endParaRPr lang="cs-CZ" dirty="0"/>
          </a:p>
        </p:txBody>
      </p:sp>
    </p:spTree>
    <p:extLst>
      <p:ext uri="{BB962C8B-B14F-4D97-AF65-F5344CB8AC3E}">
        <p14:creationId xmlns:p14="http://schemas.microsoft.com/office/powerpoint/2010/main" val="13665866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lumMod val="65000"/>
                    <a:lumOff val="35000"/>
                  </a:schemeClr>
                </a:solidFill>
                <a:effectLst/>
              </a:rPr>
              <a:t>Rychlost</a:t>
            </a:r>
            <a:endParaRPr lang="cs-CZ" dirty="0">
              <a:effectLst/>
            </a:endParaRPr>
          </a:p>
        </p:txBody>
      </p:sp>
      <p:sp>
        <p:nvSpPr>
          <p:cNvPr id="3" name="Zástupný symbol pro obsah 2"/>
          <p:cNvSpPr>
            <a:spLocks noGrp="1"/>
          </p:cNvSpPr>
          <p:nvPr>
            <p:ph idx="1"/>
          </p:nvPr>
        </p:nvSpPr>
        <p:spPr/>
        <p:txBody>
          <a:bodyPr>
            <a:normAutofit fontScale="92500" lnSpcReduction="10000"/>
          </a:bodyPr>
          <a:lstStyle/>
          <a:p>
            <a:pPr>
              <a:lnSpc>
                <a:spcPct val="80000"/>
              </a:lnSpc>
            </a:pPr>
            <a:r>
              <a:rPr lang="cs-CZ" sz="2400" dirty="0">
                <a:solidFill>
                  <a:schemeClr val="tx1"/>
                </a:solidFill>
              </a:rPr>
              <a:t>Rychlost je schopnost pohybovat se co nejrychleji z A do B</a:t>
            </a:r>
          </a:p>
          <a:p>
            <a:pPr>
              <a:lnSpc>
                <a:spcPct val="80000"/>
              </a:lnSpc>
            </a:pPr>
            <a:r>
              <a:rPr lang="cs-CZ" sz="2400" dirty="0"/>
              <a:t>Značná genetická podmíněnost (% rychlých svalových vláken)</a:t>
            </a:r>
            <a:endParaRPr lang="cs-CZ" sz="2400" dirty="0">
              <a:solidFill>
                <a:schemeClr val="tx1"/>
              </a:solidFill>
            </a:endParaRPr>
          </a:p>
          <a:p>
            <a:pPr>
              <a:lnSpc>
                <a:spcPct val="80000"/>
              </a:lnSpc>
            </a:pPr>
            <a:r>
              <a:rPr lang="cs-CZ" sz="2400" dirty="0">
                <a:solidFill>
                  <a:schemeClr val="tx1"/>
                </a:solidFill>
              </a:rPr>
              <a:t>Rychlost se skládá z</a:t>
            </a:r>
          </a:p>
          <a:p>
            <a:pPr lvl="1">
              <a:lnSpc>
                <a:spcPct val="80000"/>
              </a:lnSpc>
            </a:pPr>
            <a:r>
              <a:rPr lang="cs-CZ" sz="2200" dirty="0">
                <a:solidFill>
                  <a:schemeClr val="tx1"/>
                </a:solidFill>
              </a:rPr>
              <a:t>Reakčního času (jednoduchá a složitá reakce)</a:t>
            </a:r>
            <a:r>
              <a:rPr lang="cs-CZ" sz="2200" dirty="0">
                <a:solidFill>
                  <a:schemeClr val="tx1"/>
                </a:solidFill>
                <a:effectLst/>
              </a:rPr>
              <a:t> </a:t>
            </a:r>
          </a:p>
          <a:p>
            <a:pPr lvl="1">
              <a:lnSpc>
                <a:spcPct val="80000"/>
              </a:lnSpc>
            </a:pPr>
            <a:r>
              <a:rPr lang="cs-CZ" sz="2000" dirty="0">
                <a:solidFill>
                  <a:schemeClr val="tx1"/>
                </a:solidFill>
                <a:effectLst/>
              </a:rPr>
              <a:t>Času pohybu (od jeho začátku do konce)</a:t>
            </a:r>
          </a:p>
          <a:p>
            <a:pPr lvl="1">
              <a:lnSpc>
                <a:spcPct val="80000"/>
              </a:lnSpc>
            </a:pPr>
            <a:endParaRPr lang="cs-CZ" sz="2000" dirty="0">
              <a:solidFill>
                <a:schemeClr val="tx1"/>
              </a:solidFill>
              <a:effectLst/>
            </a:endParaRPr>
          </a:p>
          <a:p>
            <a:pPr>
              <a:lnSpc>
                <a:spcPct val="80000"/>
              </a:lnSpc>
            </a:pPr>
            <a:r>
              <a:rPr lang="cs-CZ" sz="2400" dirty="0">
                <a:solidFill>
                  <a:schemeClr val="tx1"/>
                </a:solidFill>
              </a:rPr>
              <a:t>Rozlišujeme</a:t>
            </a:r>
          </a:p>
          <a:p>
            <a:pPr lvl="1">
              <a:lnSpc>
                <a:spcPct val="80000"/>
              </a:lnSpc>
            </a:pPr>
            <a:r>
              <a:rPr lang="cs-CZ" sz="2200" dirty="0">
                <a:solidFill>
                  <a:schemeClr val="tx1"/>
                </a:solidFill>
              </a:rPr>
              <a:t>Rychlost acyklickou – </a:t>
            </a:r>
            <a:r>
              <a:rPr lang="cs-CZ" dirty="0">
                <a:solidFill>
                  <a:schemeClr val="tx1"/>
                </a:solidFill>
                <a:effectLst/>
              </a:rPr>
              <a:t>rychlost jednotlivých pohybů (úder)</a:t>
            </a:r>
          </a:p>
          <a:p>
            <a:pPr lvl="1">
              <a:lnSpc>
                <a:spcPct val="80000"/>
              </a:lnSpc>
            </a:pPr>
            <a:r>
              <a:rPr lang="cs-CZ" sz="2200" dirty="0">
                <a:solidFill>
                  <a:schemeClr val="tx1"/>
                </a:solidFill>
              </a:rPr>
              <a:t>Rychlost cyklickou – </a:t>
            </a:r>
            <a:r>
              <a:rPr lang="cs-CZ" dirty="0">
                <a:solidFill>
                  <a:schemeClr val="tx1"/>
                </a:solidFill>
                <a:effectLst/>
              </a:rPr>
              <a:t>vysoká frekvence opakujících se stejných pohybů (série úderů)</a:t>
            </a:r>
          </a:p>
          <a:p>
            <a:pPr lvl="1">
              <a:lnSpc>
                <a:spcPct val="80000"/>
              </a:lnSpc>
            </a:pPr>
            <a:r>
              <a:rPr lang="cs-CZ" sz="2200" dirty="0">
                <a:solidFill>
                  <a:schemeClr val="tx1"/>
                </a:solidFill>
              </a:rPr>
              <a:t>Rychlost komplexní</a:t>
            </a:r>
            <a:r>
              <a:rPr lang="cs-CZ" sz="2600" dirty="0">
                <a:solidFill>
                  <a:schemeClr val="tx1"/>
                </a:solidFill>
              </a:rPr>
              <a:t> – </a:t>
            </a:r>
            <a:r>
              <a:rPr lang="cs-CZ" dirty="0">
                <a:solidFill>
                  <a:schemeClr val="tx1"/>
                </a:solidFill>
                <a:effectLst/>
              </a:rPr>
              <a:t>kombinace cyklických i acyklických pohybů, např. rychlost lokomoce (přemisťování v prostoru) (přeběhnutí a úder v sebeobraně)</a:t>
            </a:r>
          </a:p>
          <a:p>
            <a:endParaRPr lang="cs-CZ" dirty="0"/>
          </a:p>
        </p:txBody>
      </p:sp>
    </p:spTree>
    <p:extLst>
      <p:ext uri="{BB962C8B-B14F-4D97-AF65-F5344CB8AC3E}">
        <p14:creationId xmlns:p14="http://schemas.microsoft.com/office/powerpoint/2010/main" val="20774675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Metody rozvoje rychlosti</a:t>
            </a:r>
          </a:p>
        </p:txBody>
      </p:sp>
      <p:sp>
        <p:nvSpPr>
          <p:cNvPr id="3" name="Zástupný symbol pro obsah 2"/>
          <p:cNvSpPr>
            <a:spLocks noGrp="1"/>
          </p:cNvSpPr>
          <p:nvPr>
            <p:ph idx="1"/>
          </p:nvPr>
        </p:nvSpPr>
        <p:spPr/>
        <p:txBody>
          <a:bodyPr/>
          <a:lstStyle/>
          <a:p>
            <a:r>
              <a:rPr lang="cs-CZ" dirty="0"/>
              <a:t>Rychlost je poměrně značně geneticky podmíněna</a:t>
            </a:r>
          </a:p>
          <a:p>
            <a:r>
              <a:rPr lang="cs-CZ" dirty="0"/>
              <a:t>Reakční dobu lze trénovat opakovanými pohybovými reakcemi na různé podněty </a:t>
            </a:r>
            <a:br>
              <a:rPr lang="cs-CZ" dirty="0"/>
            </a:br>
            <a:r>
              <a:rPr lang="cs-CZ" dirty="0"/>
              <a:t>(vizuální, akustické, taktilní, kinestetické) i situace</a:t>
            </a:r>
          </a:p>
          <a:p>
            <a:endParaRPr lang="cs-CZ" dirty="0"/>
          </a:p>
          <a:p>
            <a:r>
              <a:rPr lang="cs-CZ" dirty="0">
                <a:effectLst/>
              </a:rPr>
              <a:t>Metoda opakování </a:t>
            </a:r>
            <a:r>
              <a:rPr lang="cs-CZ" dirty="0"/>
              <a:t>– maximální intenzita a úsilí, krátká doba zátěže</a:t>
            </a:r>
          </a:p>
          <a:p>
            <a:pPr lvl="1"/>
            <a:r>
              <a:rPr lang="cs-CZ" dirty="0"/>
              <a:t>snaha o zvýšení rychlosti a překonání rychlostní bariéry</a:t>
            </a:r>
          </a:p>
          <a:p>
            <a:pPr lvl="1"/>
            <a:r>
              <a:rPr lang="cs-CZ" dirty="0"/>
              <a:t>! provádět správnou technikou</a:t>
            </a:r>
          </a:p>
          <a:p>
            <a:pPr lvl="1"/>
            <a:r>
              <a:rPr lang="cs-CZ" dirty="0"/>
              <a:t>ulehčení podmínek oproti soutěžím</a:t>
            </a:r>
          </a:p>
          <a:p>
            <a:r>
              <a:rPr lang="cs-CZ" dirty="0"/>
              <a:t>Testování – např. běh na 60 metrů</a:t>
            </a:r>
          </a:p>
        </p:txBody>
      </p:sp>
    </p:spTree>
    <p:extLst>
      <p:ext uri="{BB962C8B-B14F-4D97-AF65-F5344CB8AC3E}">
        <p14:creationId xmlns:p14="http://schemas.microsoft.com/office/powerpoint/2010/main" val="9541398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Mýty a klišé</a:t>
            </a:r>
          </a:p>
        </p:txBody>
      </p:sp>
      <p:sp>
        <p:nvSpPr>
          <p:cNvPr id="5" name="Zástupný symbol pro obsah 4"/>
          <p:cNvSpPr>
            <a:spLocks noGrp="1"/>
          </p:cNvSpPr>
          <p:nvPr>
            <p:ph idx="1"/>
          </p:nvPr>
        </p:nvSpPr>
        <p:spPr>
          <a:xfrm>
            <a:off x="913795" y="1940554"/>
            <a:ext cx="4913140" cy="4058751"/>
          </a:xfrm>
        </p:spPr>
        <p:txBody>
          <a:bodyPr/>
          <a:lstStyle/>
          <a:p>
            <a:r>
              <a:rPr lang="cs-CZ" sz="2800" dirty="0"/>
              <a:t>Bojová umění mají vést k dokonalému technickému provedení </a:t>
            </a:r>
            <a:r>
              <a:rPr lang="cs-CZ" sz="2800" dirty="0">
                <a:latin typeface="Calibri" panose="020F0502020204030204" pitchFamily="34" charset="0"/>
              </a:rPr>
              <a:t>→</a:t>
            </a:r>
            <a:r>
              <a:rPr lang="cs-CZ" sz="2800" dirty="0"/>
              <a:t> kondiční příprava do tréninku nepatří</a:t>
            </a:r>
          </a:p>
          <a:p>
            <a:r>
              <a:rPr lang="cs-CZ" sz="2800" dirty="0"/>
              <a:t>Techniky nemají být prováděny „hrubou silou“</a:t>
            </a:r>
          </a:p>
          <a:p>
            <a:endParaRPr lang="cs-CZ" dirty="0"/>
          </a:p>
          <a:p>
            <a:endParaRPr lang="cs-CZ" dirty="0"/>
          </a:p>
        </p:txBody>
      </p:sp>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775" y="2063878"/>
            <a:ext cx="3462786" cy="3812102"/>
          </a:xfrm>
          <a:prstGeom prst="rect">
            <a:avLst/>
          </a:prstGeom>
        </p:spPr>
      </p:pic>
    </p:spTree>
    <p:extLst>
      <p:ext uri="{BB962C8B-B14F-4D97-AF65-F5344CB8AC3E}">
        <p14:creationId xmlns:p14="http://schemas.microsoft.com/office/powerpoint/2010/main" val="38174991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Mýty a klišé</a:t>
            </a:r>
          </a:p>
        </p:txBody>
      </p:sp>
      <p:sp>
        <p:nvSpPr>
          <p:cNvPr id="3" name="Zástupný symbol pro obsah 2"/>
          <p:cNvSpPr>
            <a:spLocks noGrp="1"/>
          </p:cNvSpPr>
          <p:nvPr>
            <p:ph idx="1"/>
          </p:nvPr>
        </p:nvSpPr>
        <p:spPr>
          <a:xfrm>
            <a:off x="913795" y="1732449"/>
            <a:ext cx="4257295" cy="4356778"/>
          </a:xfrm>
        </p:spPr>
        <p:txBody>
          <a:bodyPr>
            <a:normAutofit fontScale="92500"/>
          </a:bodyPr>
          <a:lstStyle/>
          <a:p>
            <a:r>
              <a:rPr lang="cs-CZ" dirty="0"/>
              <a:t>Silový trénink</a:t>
            </a:r>
          </a:p>
          <a:p>
            <a:pPr lvl="1"/>
            <a:r>
              <a:rPr lang="cs-CZ" dirty="0"/>
              <a:t>Není vhodný pro děti</a:t>
            </a:r>
          </a:p>
          <a:p>
            <a:pPr lvl="2"/>
            <a:r>
              <a:rPr lang="cs-CZ" dirty="0"/>
              <a:t>Porovnej šplh o tyči/laně (zvedání vlastní hmotnosti proti gravitaci) a cvičení se 30-60% volnou váhou (vede k rozvoji techniky)</a:t>
            </a:r>
          </a:p>
          <a:p>
            <a:pPr lvl="2"/>
            <a:r>
              <a:rPr lang="cs-CZ" dirty="0"/>
              <a:t>Silový trénink zlepšuje sílu posílením svalových vláken, nedochází však k rychlému přírůstku objemu svalů </a:t>
            </a:r>
            <a:br>
              <a:rPr lang="cs-CZ" dirty="0"/>
            </a:br>
            <a:r>
              <a:rPr lang="cs-CZ" dirty="0"/>
              <a:t>(ten se více projevuje po pubertě)</a:t>
            </a:r>
          </a:p>
          <a:p>
            <a:pPr lvl="1"/>
            <a:r>
              <a:rPr lang="cs-CZ" dirty="0"/>
              <a:t>U žen vede k nadbytečnému rozvoji svalové hmoty </a:t>
            </a:r>
            <a:br>
              <a:rPr lang="cs-CZ" dirty="0"/>
            </a:br>
            <a:r>
              <a:rPr lang="cs-CZ" dirty="0"/>
              <a:t>(maskulinní vzhled)</a:t>
            </a:r>
          </a:p>
          <a:p>
            <a:pPr lvl="2"/>
            <a:r>
              <a:rPr lang="cs-CZ" dirty="0"/>
              <a:t>Cílem je kondice, tonizace, tvarování</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090" y="2451065"/>
            <a:ext cx="2871029" cy="3707951"/>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0898" y="1267547"/>
            <a:ext cx="3462202" cy="2635995"/>
          </a:xfrm>
          <a:prstGeom prst="rect">
            <a:avLst/>
          </a:prstGeom>
        </p:spPr>
      </p:pic>
    </p:spTree>
    <p:extLst>
      <p:ext uri="{BB962C8B-B14F-4D97-AF65-F5344CB8AC3E}">
        <p14:creationId xmlns:p14="http://schemas.microsoft.com/office/powerpoint/2010/main" val="17539218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Vytrvalost</a:t>
            </a:r>
          </a:p>
        </p:txBody>
      </p:sp>
      <p:sp>
        <p:nvSpPr>
          <p:cNvPr id="3" name="Zástupný symbol pro obsah 2"/>
          <p:cNvSpPr>
            <a:spLocks noGrp="1"/>
          </p:cNvSpPr>
          <p:nvPr>
            <p:ph idx="1"/>
          </p:nvPr>
        </p:nvSpPr>
        <p:spPr/>
        <p:txBody>
          <a:bodyPr>
            <a:normAutofit/>
          </a:bodyPr>
          <a:lstStyle/>
          <a:p>
            <a:r>
              <a:rPr lang="cs-CZ" dirty="0"/>
              <a:t>Schopnost organismu odolávat únavě při dlouhotrvající činnosti </a:t>
            </a:r>
            <a:r>
              <a:rPr lang="cs-CZ" dirty="0" err="1"/>
              <a:t>sumbax</a:t>
            </a:r>
            <a:r>
              <a:rPr lang="cs-CZ" dirty="0"/>
              <a:t>. Intenzitou (85 %)</a:t>
            </a:r>
          </a:p>
          <a:p>
            <a:r>
              <a:rPr lang="cs-CZ" dirty="0"/>
              <a:t>Tréninkem se snižuje klidová TF (50-75)</a:t>
            </a:r>
          </a:p>
          <a:p>
            <a:r>
              <a:rPr lang="cs-CZ" dirty="0"/>
              <a:t>Maximální TF: 220 – věk = max. TF</a:t>
            </a:r>
          </a:p>
          <a:p>
            <a:r>
              <a:rPr lang="cs-CZ" dirty="0"/>
              <a:t>Příliš nízká intenzita (nízká TF) – žádný rozvoj</a:t>
            </a:r>
          </a:p>
          <a:p>
            <a:r>
              <a:rPr lang="cs-CZ" dirty="0"/>
              <a:t>Příliš vysoká intenzita (TF vyšší jak maximální) – přetížení srdce</a:t>
            </a:r>
          </a:p>
          <a:p>
            <a:r>
              <a:rPr lang="cs-CZ" dirty="0"/>
              <a:t>Při volbě metody rozvoje vytrvalosti vycházíme z % zátěže maxima</a:t>
            </a:r>
          </a:p>
          <a:p>
            <a:r>
              <a:rPr lang="cs-CZ" dirty="0"/>
              <a:t>75 % maxima cvičence 25 let</a:t>
            </a:r>
          </a:p>
          <a:p>
            <a:r>
              <a:rPr lang="cs-CZ" dirty="0"/>
              <a:t>220 – 25 = 195</a:t>
            </a:r>
          </a:p>
          <a:p>
            <a:r>
              <a:rPr lang="cs-CZ" dirty="0"/>
              <a:t>75% max. TF: 195*0,75 = 146 TF</a:t>
            </a:r>
          </a:p>
        </p:txBody>
      </p:sp>
    </p:spTree>
    <p:extLst>
      <p:ext uri="{BB962C8B-B14F-4D97-AF65-F5344CB8AC3E}">
        <p14:creationId xmlns:p14="http://schemas.microsoft.com/office/powerpoint/2010/main" val="19685788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lumMod val="65000"/>
                    <a:lumOff val="35000"/>
                  </a:schemeClr>
                </a:solidFill>
                <a:effectLst/>
              </a:rPr>
              <a:t>Vytrvalost</a:t>
            </a:r>
            <a:endParaRPr lang="cs-CZ" dirty="0">
              <a:effectLst/>
            </a:endParaRPr>
          </a:p>
        </p:txBody>
      </p:sp>
      <p:sp>
        <p:nvSpPr>
          <p:cNvPr id="3" name="Zástupný symbol pro obsah 2"/>
          <p:cNvSpPr>
            <a:spLocks noGrp="1"/>
          </p:cNvSpPr>
          <p:nvPr>
            <p:ph idx="1"/>
          </p:nvPr>
        </p:nvSpPr>
        <p:spPr/>
        <p:txBody>
          <a:bodyPr>
            <a:normAutofit/>
          </a:bodyPr>
          <a:lstStyle/>
          <a:p>
            <a:pPr>
              <a:lnSpc>
                <a:spcPct val="80000"/>
              </a:lnSpc>
            </a:pPr>
            <a:r>
              <a:rPr lang="cs-CZ" sz="2200" dirty="0">
                <a:solidFill>
                  <a:schemeClr val="tx1"/>
                </a:solidFill>
              </a:rPr>
              <a:t>Dlouhodobá – </a:t>
            </a:r>
            <a:r>
              <a:rPr lang="cs-CZ" sz="2200" dirty="0">
                <a:solidFill>
                  <a:schemeClr val="tx1"/>
                </a:solidFill>
                <a:effectLst/>
              </a:rPr>
              <a:t>déle než 10 min.</a:t>
            </a:r>
          </a:p>
          <a:p>
            <a:pPr>
              <a:lnSpc>
                <a:spcPct val="80000"/>
              </a:lnSpc>
            </a:pPr>
            <a:r>
              <a:rPr lang="cs-CZ" sz="2200" dirty="0">
                <a:solidFill>
                  <a:schemeClr val="tx1"/>
                </a:solidFill>
              </a:rPr>
              <a:t>Střednědobá vytrvalost – do </a:t>
            </a:r>
            <a:r>
              <a:rPr lang="cs-CZ" sz="2200" dirty="0">
                <a:solidFill>
                  <a:schemeClr val="tx1"/>
                </a:solidFill>
                <a:effectLst/>
              </a:rPr>
              <a:t>10 min</a:t>
            </a:r>
          </a:p>
          <a:p>
            <a:pPr>
              <a:lnSpc>
                <a:spcPct val="80000"/>
              </a:lnSpc>
            </a:pPr>
            <a:r>
              <a:rPr lang="cs-CZ" sz="2200" dirty="0">
                <a:solidFill>
                  <a:schemeClr val="tx1"/>
                </a:solidFill>
              </a:rPr>
              <a:t>Krátkodobá vytrvalost – do 3 min</a:t>
            </a:r>
          </a:p>
          <a:p>
            <a:pPr>
              <a:lnSpc>
                <a:spcPct val="80000"/>
              </a:lnSpc>
            </a:pPr>
            <a:r>
              <a:rPr lang="cs-CZ" sz="2200" dirty="0">
                <a:solidFill>
                  <a:schemeClr val="tx1"/>
                </a:solidFill>
              </a:rPr>
              <a:t>Rychlostní vytrvalost – do 20 sec</a:t>
            </a:r>
          </a:p>
          <a:p>
            <a:pPr>
              <a:lnSpc>
                <a:spcPct val="80000"/>
              </a:lnSpc>
            </a:pPr>
            <a:endParaRPr lang="cs-CZ" sz="2200" dirty="0">
              <a:solidFill>
                <a:schemeClr val="tx1"/>
              </a:solidFill>
            </a:endParaRPr>
          </a:p>
          <a:p>
            <a:pPr lvl="1">
              <a:lnSpc>
                <a:spcPct val="80000"/>
              </a:lnSpc>
            </a:pPr>
            <a:endParaRPr lang="cs-CZ" dirty="0">
              <a:solidFill>
                <a:schemeClr val="tx1"/>
              </a:solidFill>
              <a:effectLst/>
            </a:endParaRPr>
          </a:p>
          <a:p>
            <a:endParaRPr lang="cs-CZ" dirty="0"/>
          </a:p>
        </p:txBody>
      </p:sp>
      <p:pic>
        <p:nvPicPr>
          <p:cNvPr id="4"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119" y="3531646"/>
            <a:ext cx="8581113" cy="2520327"/>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28349984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Obecná a speciální vytrvalost</a:t>
            </a:r>
          </a:p>
        </p:txBody>
      </p:sp>
      <p:sp>
        <p:nvSpPr>
          <p:cNvPr id="3" name="Zástupný symbol pro obsah 2"/>
          <p:cNvSpPr>
            <a:spLocks noGrp="1"/>
          </p:cNvSpPr>
          <p:nvPr>
            <p:ph idx="1"/>
          </p:nvPr>
        </p:nvSpPr>
        <p:spPr/>
        <p:txBody>
          <a:bodyPr/>
          <a:lstStyle/>
          <a:p>
            <a:pPr>
              <a:lnSpc>
                <a:spcPct val="80000"/>
              </a:lnSpc>
            </a:pPr>
            <a:r>
              <a:rPr lang="cs-CZ" sz="2400" dirty="0">
                <a:solidFill>
                  <a:schemeClr val="tx1"/>
                </a:solidFill>
              </a:rPr>
              <a:t>Obecná vytrvalost (např. </a:t>
            </a:r>
            <a:r>
              <a:rPr lang="cs-CZ" sz="2800" dirty="0"/>
              <a:t>běh po určitou dobu souvisle)</a:t>
            </a:r>
            <a:endParaRPr lang="cs-CZ" sz="2400" dirty="0">
              <a:solidFill>
                <a:schemeClr val="tx1"/>
              </a:solidFill>
            </a:endParaRPr>
          </a:p>
          <a:p>
            <a:pPr>
              <a:lnSpc>
                <a:spcPct val="80000"/>
              </a:lnSpc>
            </a:pPr>
            <a:endParaRPr lang="cs-CZ" sz="2400" dirty="0">
              <a:solidFill>
                <a:schemeClr val="tx1"/>
              </a:solidFill>
            </a:endParaRPr>
          </a:p>
          <a:p>
            <a:pPr>
              <a:lnSpc>
                <a:spcPct val="80000"/>
              </a:lnSpc>
            </a:pPr>
            <a:r>
              <a:rPr lang="cs-CZ" sz="2400" dirty="0">
                <a:solidFill>
                  <a:schemeClr val="tx1"/>
                </a:solidFill>
              </a:rPr>
              <a:t>Speciální vytrvalost (specifická pohybová činnost)</a:t>
            </a:r>
          </a:p>
          <a:p>
            <a:pPr lvl="1">
              <a:lnSpc>
                <a:spcPct val="80000"/>
              </a:lnSpc>
            </a:pPr>
            <a:r>
              <a:rPr lang="cs-CZ" sz="2000" dirty="0">
                <a:solidFill>
                  <a:schemeClr val="tx1"/>
                </a:solidFill>
                <a:effectLst/>
              </a:rPr>
              <a:t>Opakované provádění technik a jejich kombinací (</a:t>
            </a:r>
            <a:r>
              <a:rPr lang="cs-CZ" sz="2000" dirty="0" err="1">
                <a:solidFill>
                  <a:schemeClr val="tx1"/>
                </a:solidFill>
                <a:effectLst/>
              </a:rPr>
              <a:t>kihon</a:t>
            </a:r>
            <a:r>
              <a:rPr lang="cs-CZ" sz="2000" dirty="0">
                <a:solidFill>
                  <a:schemeClr val="tx1"/>
                </a:solidFill>
                <a:effectLst/>
              </a:rPr>
              <a:t>)</a:t>
            </a:r>
          </a:p>
          <a:p>
            <a:pPr lvl="1">
              <a:lnSpc>
                <a:spcPct val="80000"/>
              </a:lnSpc>
            </a:pPr>
            <a:r>
              <a:rPr lang="cs-CZ" sz="2000" dirty="0">
                <a:solidFill>
                  <a:schemeClr val="tx1"/>
                </a:solidFill>
                <a:effectLst/>
              </a:rPr>
              <a:t>Cvičení ve dvojicích (</a:t>
            </a:r>
            <a:r>
              <a:rPr lang="cs-CZ" sz="2000" dirty="0" err="1">
                <a:solidFill>
                  <a:schemeClr val="tx1"/>
                </a:solidFill>
                <a:effectLst/>
              </a:rPr>
              <a:t>randori</a:t>
            </a:r>
            <a:r>
              <a:rPr lang="cs-CZ" sz="2000" dirty="0">
                <a:solidFill>
                  <a:schemeClr val="tx1"/>
                </a:solidFill>
                <a:effectLst/>
              </a:rPr>
              <a:t>)</a:t>
            </a:r>
          </a:p>
          <a:p>
            <a:pPr lvl="1">
              <a:lnSpc>
                <a:spcPct val="80000"/>
              </a:lnSpc>
            </a:pPr>
            <a:r>
              <a:rPr lang="cs-CZ" sz="2000" dirty="0">
                <a:solidFill>
                  <a:schemeClr val="tx1"/>
                </a:solidFill>
                <a:effectLst/>
              </a:rPr>
              <a:t>Výcvik na tréninkových pomůckách (</a:t>
            </a:r>
            <a:r>
              <a:rPr lang="cs-CZ" sz="2000" dirty="0"/>
              <a:t>údery, kopy do pytle po delší časovou jednotku)</a:t>
            </a:r>
          </a:p>
          <a:p>
            <a:endParaRPr lang="cs-CZ" dirty="0"/>
          </a:p>
        </p:txBody>
      </p:sp>
    </p:spTree>
    <p:extLst>
      <p:ext uri="{BB962C8B-B14F-4D97-AF65-F5344CB8AC3E}">
        <p14:creationId xmlns:p14="http://schemas.microsoft.com/office/powerpoint/2010/main" val="206331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Bojová umění</a:t>
            </a:r>
          </a:p>
        </p:txBody>
      </p:sp>
      <p:sp>
        <p:nvSpPr>
          <p:cNvPr id="3" name="Zástupný symbol pro obsah 2"/>
          <p:cNvSpPr>
            <a:spLocks noGrp="1"/>
          </p:cNvSpPr>
          <p:nvPr>
            <p:ph idx="1"/>
          </p:nvPr>
        </p:nvSpPr>
        <p:spPr/>
        <p:txBody>
          <a:bodyPr>
            <a:normAutofit/>
          </a:bodyPr>
          <a:lstStyle/>
          <a:p>
            <a:r>
              <a:rPr lang="sk-SK" dirty="0"/>
              <a:t>Martial </a:t>
            </a:r>
            <a:r>
              <a:rPr lang="sk-SK" dirty="0" err="1"/>
              <a:t>arts</a:t>
            </a:r>
            <a:r>
              <a:rPr lang="sk-SK" dirty="0"/>
              <a:t> (angl.)</a:t>
            </a:r>
          </a:p>
          <a:p>
            <a:r>
              <a:rPr lang="sk-SK" dirty="0"/>
              <a:t>Art</a:t>
            </a:r>
            <a:r>
              <a:rPr lang="sk-SK" b="1" dirty="0"/>
              <a:t> = </a:t>
            </a:r>
            <a:r>
              <a:rPr lang="sk-SK" dirty="0" err="1"/>
              <a:t>umění</a:t>
            </a:r>
            <a:endParaRPr lang="sk-SK" dirty="0"/>
          </a:p>
          <a:p>
            <a:r>
              <a:rPr lang="sk-SK" dirty="0"/>
              <a:t>Martial – </a:t>
            </a:r>
            <a:r>
              <a:rPr lang="sk-SK" dirty="0" err="1"/>
              <a:t>vztahující</a:t>
            </a:r>
            <a:r>
              <a:rPr lang="sk-SK" dirty="0"/>
              <a:t> </a:t>
            </a:r>
            <a:r>
              <a:rPr lang="sk-SK" dirty="0" err="1"/>
              <a:t>se</a:t>
            </a:r>
            <a:r>
              <a:rPr lang="sk-SK" dirty="0"/>
              <a:t> k bohu Marsu; </a:t>
            </a:r>
            <a:r>
              <a:rPr lang="sk-SK" dirty="0">
                <a:cs typeface="Times New Roman" pitchFamily="18" charset="0"/>
              </a:rPr>
              <a:t>bojový, vojenský, </a:t>
            </a:r>
            <a:r>
              <a:rPr lang="sk-SK" dirty="0" err="1">
                <a:cs typeface="Times New Roman" pitchFamily="18" charset="0"/>
              </a:rPr>
              <a:t>válečný</a:t>
            </a:r>
            <a:r>
              <a:rPr lang="sk-SK" dirty="0">
                <a:cs typeface="Times New Roman" pitchFamily="18" charset="0"/>
              </a:rPr>
              <a:t>, </a:t>
            </a:r>
            <a:r>
              <a:rPr lang="sk-SK" dirty="0" err="1">
                <a:cs typeface="Times New Roman" pitchFamily="18" charset="0"/>
              </a:rPr>
              <a:t>souvisejíci</a:t>
            </a:r>
            <a:r>
              <a:rPr lang="sk-SK" dirty="0">
                <a:cs typeface="Times New Roman" pitchFamily="18" charset="0"/>
              </a:rPr>
              <a:t> s </a:t>
            </a:r>
            <a:r>
              <a:rPr lang="sk-SK" dirty="0" err="1">
                <a:cs typeface="Times New Roman" pitchFamily="18" charset="0"/>
              </a:rPr>
              <a:t>bojem</a:t>
            </a:r>
            <a:r>
              <a:rPr lang="sk-SK" dirty="0">
                <a:cs typeface="Times New Roman" pitchFamily="18" charset="0"/>
              </a:rPr>
              <a:t> a </a:t>
            </a:r>
            <a:r>
              <a:rPr lang="sk-SK" dirty="0" err="1">
                <a:cs typeface="Times New Roman" pitchFamily="18" charset="0"/>
              </a:rPr>
              <a:t>válkou</a:t>
            </a:r>
            <a:endParaRPr lang="sk-SK" dirty="0">
              <a:cs typeface="Times New Roman" pitchFamily="18" charset="0"/>
            </a:endParaRPr>
          </a:p>
          <a:p>
            <a:r>
              <a:rPr lang="sk-SK" dirty="0" err="1">
                <a:cs typeface="Times New Roman" pitchFamily="18" charset="0"/>
              </a:rPr>
              <a:t>Zejména</a:t>
            </a:r>
            <a:r>
              <a:rPr lang="sk-SK" dirty="0">
                <a:cs typeface="Times New Roman" pitchFamily="18" charset="0"/>
              </a:rPr>
              <a:t> pohybové systémy, </a:t>
            </a:r>
            <a:r>
              <a:rPr lang="sk-SK" dirty="0" err="1">
                <a:cs typeface="Times New Roman" pitchFamily="18" charset="0"/>
              </a:rPr>
              <a:t>které</a:t>
            </a:r>
            <a:r>
              <a:rPr lang="sk-SK" dirty="0">
                <a:cs typeface="Times New Roman" pitchFamily="18" charset="0"/>
              </a:rPr>
              <a:t> </a:t>
            </a:r>
            <a:r>
              <a:rPr lang="sk-SK" dirty="0" err="1">
                <a:cs typeface="Times New Roman" pitchFamily="18" charset="0"/>
              </a:rPr>
              <a:t>se</a:t>
            </a:r>
            <a:r>
              <a:rPr lang="sk-SK" dirty="0">
                <a:cs typeface="Times New Roman" pitchFamily="18" charset="0"/>
              </a:rPr>
              <a:t> </a:t>
            </a:r>
            <a:r>
              <a:rPr lang="sk-SK" dirty="0" err="1">
                <a:cs typeface="Times New Roman" pitchFamily="18" charset="0"/>
              </a:rPr>
              <a:t>vyvinuly</a:t>
            </a:r>
            <a:r>
              <a:rPr lang="sk-SK" dirty="0">
                <a:cs typeface="Times New Roman" pitchFamily="18" charset="0"/>
              </a:rPr>
              <a:t> </a:t>
            </a:r>
            <a:r>
              <a:rPr lang="sk-SK" dirty="0" err="1">
                <a:cs typeface="Times New Roman" pitchFamily="18" charset="0"/>
              </a:rPr>
              <a:t>ze</a:t>
            </a:r>
            <a:r>
              <a:rPr lang="sk-SK" dirty="0">
                <a:cs typeface="Times New Roman" pitchFamily="18" charset="0"/>
              </a:rPr>
              <a:t> starých </a:t>
            </a:r>
            <a:r>
              <a:rPr lang="sk-SK" dirty="0" err="1">
                <a:cs typeface="Times New Roman" pitchFamily="18" charset="0"/>
              </a:rPr>
              <a:t>způsobů</a:t>
            </a:r>
            <a:r>
              <a:rPr lang="sk-SK" dirty="0">
                <a:cs typeface="Times New Roman" pitchFamily="18" charset="0"/>
              </a:rPr>
              <a:t> boje, a </a:t>
            </a:r>
            <a:r>
              <a:rPr lang="sk-SK" dirty="0" err="1">
                <a:cs typeface="Times New Roman" pitchFamily="18" charset="0"/>
              </a:rPr>
              <a:t>které</a:t>
            </a:r>
            <a:r>
              <a:rPr lang="sk-SK" dirty="0">
                <a:cs typeface="Times New Roman" pitchFamily="18" charset="0"/>
              </a:rPr>
              <a:t> </a:t>
            </a:r>
            <a:r>
              <a:rPr lang="sk-SK" dirty="0" err="1">
                <a:cs typeface="Times New Roman" pitchFamily="18" charset="0"/>
              </a:rPr>
              <a:t>se</a:t>
            </a:r>
            <a:r>
              <a:rPr lang="sk-SK" dirty="0">
                <a:cs typeface="Times New Roman" pitchFamily="18" charset="0"/>
              </a:rPr>
              <a:t> dnes </a:t>
            </a:r>
            <a:r>
              <a:rPr lang="sk-SK" dirty="0" err="1">
                <a:cs typeface="Times New Roman" pitchFamily="18" charset="0"/>
              </a:rPr>
              <a:t>provádějí</a:t>
            </a:r>
            <a:r>
              <a:rPr lang="sk-SK" dirty="0">
                <a:cs typeface="Times New Roman" pitchFamily="18" charset="0"/>
              </a:rPr>
              <a:t> </a:t>
            </a:r>
            <a:r>
              <a:rPr lang="sk-SK" dirty="0" err="1">
                <a:cs typeface="Times New Roman" pitchFamily="18" charset="0"/>
              </a:rPr>
              <a:t>jako</a:t>
            </a:r>
            <a:r>
              <a:rPr lang="sk-SK" dirty="0">
                <a:cs typeface="Times New Roman" pitchFamily="18" charset="0"/>
              </a:rPr>
              <a:t>:</a:t>
            </a:r>
          </a:p>
          <a:p>
            <a:pPr lvl="1"/>
            <a:r>
              <a:rPr lang="sk-SK" dirty="0" err="1">
                <a:cs typeface="Times New Roman" pitchFamily="18" charset="0"/>
              </a:rPr>
              <a:t>součást</a:t>
            </a:r>
            <a:r>
              <a:rPr lang="sk-SK" dirty="0">
                <a:cs typeface="Times New Roman" pitchFamily="18" charset="0"/>
              </a:rPr>
              <a:t> životní cesty</a:t>
            </a:r>
          </a:p>
          <a:p>
            <a:pPr lvl="1"/>
            <a:r>
              <a:rPr lang="sk-SK" dirty="0">
                <a:cs typeface="Times New Roman" pitchFamily="18" charset="0"/>
              </a:rPr>
              <a:t>pro </a:t>
            </a:r>
            <a:r>
              <a:rPr lang="sk-SK" dirty="0" err="1">
                <a:cs typeface="Times New Roman" pitchFamily="18" charset="0"/>
              </a:rPr>
              <a:t>sport</a:t>
            </a:r>
            <a:r>
              <a:rPr lang="sk-SK" dirty="0">
                <a:cs typeface="Times New Roman" pitchFamily="18" charset="0"/>
              </a:rPr>
              <a:t>,</a:t>
            </a:r>
          </a:p>
          <a:p>
            <a:pPr lvl="1"/>
            <a:r>
              <a:rPr lang="sk-SK" dirty="0" err="1">
                <a:cs typeface="Times New Roman" pitchFamily="18" charset="0"/>
              </a:rPr>
              <a:t>sebeobranu</a:t>
            </a:r>
            <a:r>
              <a:rPr lang="sk-SK" dirty="0">
                <a:cs typeface="Times New Roman" pitchFamily="18" charset="0"/>
              </a:rPr>
              <a:t>, </a:t>
            </a:r>
          </a:p>
          <a:p>
            <a:pPr lvl="1"/>
            <a:r>
              <a:rPr lang="sk-SK" dirty="0">
                <a:cs typeface="Times New Roman" pitchFamily="18" charset="0"/>
              </a:rPr>
              <a:t>nebo je </a:t>
            </a:r>
            <a:r>
              <a:rPr lang="sk-SK" dirty="0" err="1">
                <a:cs typeface="Times New Roman" pitchFamily="18" charset="0"/>
              </a:rPr>
              <a:t>jejich</a:t>
            </a:r>
            <a:r>
              <a:rPr lang="sk-SK" dirty="0">
                <a:cs typeface="Times New Roman" pitchFamily="18" charset="0"/>
              </a:rPr>
              <a:t> </a:t>
            </a:r>
            <a:r>
              <a:rPr lang="sk-SK" dirty="0" err="1">
                <a:cs typeface="Times New Roman" pitchFamily="18" charset="0"/>
              </a:rPr>
              <a:t>cílem</a:t>
            </a:r>
            <a:r>
              <a:rPr lang="sk-SK" dirty="0">
                <a:cs typeface="Times New Roman" pitchFamily="18" charset="0"/>
              </a:rPr>
              <a:t> </a:t>
            </a:r>
            <a:r>
              <a:rPr lang="sk-SK" dirty="0" err="1">
                <a:cs typeface="Times New Roman" pitchFamily="18" charset="0"/>
              </a:rPr>
              <a:t>zachování</a:t>
            </a:r>
            <a:r>
              <a:rPr lang="sk-SK" dirty="0">
                <a:cs typeface="Times New Roman" pitchFamily="18" charset="0"/>
              </a:rPr>
              <a:t> </a:t>
            </a:r>
            <a:r>
              <a:rPr lang="sk-SK" dirty="0" err="1">
                <a:cs typeface="Times New Roman" pitchFamily="18" charset="0"/>
              </a:rPr>
              <a:t>tradice</a:t>
            </a:r>
            <a:r>
              <a:rPr lang="sk-SK" dirty="0">
                <a:cs typeface="Times New Roman" pitchFamily="18" charset="0"/>
              </a:rPr>
              <a:t> a </a:t>
            </a:r>
            <a:r>
              <a:rPr lang="sk-SK" dirty="0" err="1">
                <a:cs typeface="Times New Roman" pitchFamily="18" charset="0"/>
              </a:rPr>
              <a:t>kulturního</a:t>
            </a:r>
            <a:r>
              <a:rPr lang="sk-SK" dirty="0">
                <a:cs typeface="Times New Roman" pitchFamily="18" charset="0"/>
              </a:rPr>
              <a:t> </a:t>
            </a:r>
            <a:r>
              <a:rPr lang="sk-SK" dirty="0" err="1">
                <a:cs typeface="Times New Roman" pitchFamily="18" charset="0"/>
              </a:rPr>
              <a:t>dědictví</a:t>
            </a:r>
            <a:r>
              <a:rPr lang="sk-SK" dirty="0">
                <a:cs typeface="Times New Roman" pitchFamily="18" charset="0"/>
              </a:rPr>
              <a:t>.</a:t>
            </a:r>
            <a:r>
              <a:rPr lang="en-US" dirty="0"/>
              <a:t> </a:t>
            </a:r>
          </a:p>
          <a:p>
            <a:pPr lvl="1"/>
            <a:endParaRPr lang="cs-CZ" dirty="0"/>
          </a:p>
        </p:txBody>
      </p:sp>
    </p:spTree>
    <p:extLst>
      <p:ext uri="{BB962C8B-B14F-4D97-AF65-F5344CB8AC3E}">
        <p14:creationId xmlns:p14="http://schemas.microsoft.com/office/powerpoint/2010/main" val="9614675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Metody rozvoje vytrvalosti</a:t>
            </a:r>
          </a:p>
        </p:txBody>
      </p:sp>
      <p:sp>
        <p:nvSpPr>
          <p:cNvPr id="3" name="Zástupný symbol pro obsah 2"/>
          <p:cNvSpPr>
            <a:spLocks noGrp="1"/>
          </p:cNvSpPr>
          <p:nvPr>
            <p:ph idx="1"/>
          </p:nvPr>
        </p:nvSpPr>
        <p:spPr/>
        <p:txBody>
          <a:bodyPr>
            <a:normAutofit/>
          </a:bodyPr>
          <a:lstStyle/>
          <a:p>
            <a:pPr lvl="1"/>
            <a:r>
              <a:rPr lang="cs-CZ" sz="2400" dirty="0"/>
              <a:t> Aerobní</a:t>
            </a:r>
          </a:p>
          <a:p>
            <a:pPr lvl="2"/>
            <a:r>
              <a:rPr lang="cs-CZ" sz="2000" dirty="0"/>
              <a:t> Metoda souvislého zatížení</a:t>
            </a:r>
          </a:p>
          <a:p>
            <a:pPr lvl="2"/>
            <a:r>
              <a:rPr lang="cs-CZ" sz="2000" dirty="0"/>
              <a:t> Metoda střídavého zatížení </a:t>
            </a:r>
          </a:p>
          <a:p>
            <a:pPr lvl="2"/>
            <a:r>
              <a:rPr lang="cs-CZ" sz="2200" dirty="0"/>
              <a:t> Metoda </a:t>
            </a:r>
            <a:r>
              <a:rPr lang="cs-CZ" sz="2200" dirty="0" err="1"/>
              <a:t>Fartlek</a:t>
            </a:r>
            <a:endParaRPr lang="cs-CZ" sz="2200" dirty="0"/>
          </a:p>
          <a:p>
            <a:pPr lvl="2"/>
            <a:r>
              <a:rPr lang="cs-CZ" sz="2200" dirty="0"/>
              <a:t> Metoda intervalová</a:t>
            </a:r>
          </a:p>
          <a:p>
            <a:pPr lvl="2"/>
            <a:endParaRPr lang="cs-CZ" sz="2200" dirty="0"/>
          </a:p>
          <a:p>
            <a:pPr lvl="1"/>
            <a:r>
              <a:rPr lang="cs-CZ" sz="2400" dirty="0"/>
              <a:t> Anaerobní</a:t>
            </a:r>
          </a:p>
          <a:p>
            <a:pPr lvl="2"/>
            <a:r>
              <a:rPr lang="cs-CZ" sz="2200" dirty="0"/>
              <a:t> Metoda intervalová</a:t>
            </a:r>
            <a:endParaRPr lang="cs-CZ" sz="2400" dirty="0"/>
          </a:p>
          <a:p>
            <a:pPr lvl="1"/>
            <a:endParaRPr lang="cs-CZ" sz="2000" dirty="0"/>
          </a:p>
          <a:p>
            <a:endParaRPr lang="cs-CZ" dirty="0"/>
          </a:p>
        </p:txBody>
      </p:sp>
    </p:spTree>
    <p:extLst>
      <p:ext uri="{BB962C8B-B14F-4D97-AF65-F5344CB8AC3E}">
        <p14:creationId xmlns:p14="http://schemas.microsoft.com/office/powerpoint/2010/main" val="10033456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Metoda souvislého zatížení</a:t>
            </a:r>
          </a:p>
        </p:txBody>
      </p:sp>
      <p:sp>
        <p:nvSpPr>
          <p:cNvPr id="3" name="Zástupný symbol pro obsah 2"/>
          <p:cNvSpPr>
            <a:spLocks noGrp="1"/>
          </p:cNvSpPr>
          <p:nvPr>
            <p:ph idx="1"/>
          </p:nvPr>
        </p:nvSpPr>
        <p:spPr/>
        <p:txBody>
          <a:bodyPr/>
          <a:lstStyle/>
          <a:p>
            <a:pPr marL="271463" lvl="3" indent="87313"/>
            <a:r>
              <a:rPr lang="cs-CZ" sz="1800" dirty="0"/>
              <a:t> obecná vytrvalost</a:t>
            </a:r>
          </a:p>
          <a:p>
            <a:pPr marL="271463" lvl="3" indent="87313"/>
            <a:r>
              <a:rPr lang="cs-CZ" sz="1800" dirty="0"/>
              <a:t> pro začátečníky, mládež, seniory </a:t>
            </a:r>
          </a:p>
          <a:p>
            <a:pPr marL="271463" lvl="3" indent="87313"/>
            <a:r>
              <a:rPr lang="cs-CZ" sz="1800" dirty="0"/>
              <a:t> jogging, hry, </a:t>
            </a:r>
            <a:r>
              <a:rPr lang="cs-CZ" sz="1800" dirty="0" err="1"/>
              <a:t>walking</a:t>
            </a:r>
            <a:r>
              <a:rPr lang="cs-CZ" sz="1800" dirty="0"/>
              <a:t> – u starších lidí (dobrý vliv na psychiku)</a:t>
            </a:r>
          </a:p>
          <a:p>
            <a:pPr marL="271463" lvl="3" indent="87313"/>
            <a:r>
              <a:rPr lang="cs-CZ" sz="1800" dirty="0"/>
              <a:t> cyklická cvičení (běh na dráze, běh terénem, běh na lyžích, jízda na kole) </a:t>
            </a:r>
          </a:p>
          <a:p>
            <a:pPr marL="271463" lvl="3" indent="87313"/>
            <a:r>
              <a:rPr lang="cs-CZ" sz="1800" dirty="0"/>
              <a:t> min 30 min nepřerušovaně </a:t>
            </a:r>
          </a:p>
          <a:p>
            <a:pPr marL="271463" lvl="3" indent="87313"/>
            <a:r>
              <a:rPr lang="cs-CZ" sz="1800" dirty="0"/>
              <a:t> TF cca 135</a:t>
            </a:r>
          </a:p>
          <a:p>
            <a:pPr marL="271463" lvl="3" indent="0">
              <a:buNone/>
            </a:pPr>
            <a:endParaRPr lang="cs-CZ" dirty="0"/>
          </a:p>
        </p:txBody>
      </p:sp>
    </p:spTree>
    <p:extLst>
      <p:ext uri="{BB962C8B-B14F-4D97-AF65-F5344CB8AC3E}">
        <p14:creationId xmlns:p14="http://schemas.microsoft.com/office/powerpoint/2010/main" val="23260430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Metoda střídavého zatížení</a:t>
            </a:r>
          </a:p>
        </p:txBody>
      </p:sp>
      <p:sp>
        <p:nvSpPr>
          <p:cNvPr id="3" name="Zástupný symbol pro obsah 2"/>
          <p:cNvSpPr>
            <a:spLocks noGrp="1"/>
          </p:cNvSpPr>
          <p:nvPr>
            <p:ph idx="1"/>
          </p:nvPr>
        </p:nvSpPr>
        <p:spPr/>
        <p:txBody>
          <a:bodyPr/>
          <a:lstStyle/>
          <a:p>
            <a:r>
              <a:rPr lang="cs-CZ" dirty="0"/>
              <a:t>Změny intenzity ve stanovených úsecích</a:t>
            </a:r>
          </a:p>
          <a:p>
            <a:r>
              <a:rPr lang="cs-CZ" dirty="0"/>
              <a:t>Rychlý úsek běhu –intenzita až 180 TF (kyslíkový dluh)</a:t>
            </a:r>
          </a:p>
          <a:p>
            <a:r>
              <a:rPr lang="cs-CZ" dirty="0"/>
              <a:t>Pomalý úsek – intenzita cvičení na konci úseku 120 TF</a:t>
            </a:r>
          </a:p>
          <a:p>
            <a:r>
              <a:rPr lang="cs-CZ" dirty="0"/>
              <a:t>Doba cvičení 30 min a více</a:t>
            </a:r>
          </a:p>
          <a:p>
            <a:pPr marL="36900" indent="0">
              <a:buNone/>
            </a:pPr>
            <a:endParaRPr lang="cs-CZ" dirty="0"/>
          </a:p>
        </p:txBody>
      </p:sp>
    </p:spTree>
    <p:extLst>
      <p:ext uri="{BB962C8B-B14F-4D97-AF65-F5344CB8AC3E}">
        <p14:creationId xmlns:p14="http://schemas.microsoft.com/office/powerpoint/2010/main" val="38158330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Metoda </a:t>
            </a:r>
            <a:r>
              <a:rPr lang="cs-CZ" dirty="0" err="1"/>
              <a:t>Fartlek</a:t>
            </a:r>
            <a:r>
              <a:rPr lang="cs-CZ" dirty="0"/>
              <a:t> (hra s během)</a:t>
            </a:r>
          </a:p>
        </p:txBody>
      </p:sp>
      <p:sp>
        <p:nvSpPr>
          <p:cNvPr id="3" name="Zástupný symbol pro obsah 2"/>
          <p:cNvSpPr>
            <a:spLocks noGrp="1"/>
          </p:cNvSpPr>
          <p:nvPr>
            <p:ph idx="1"/>
          </p:nvPr>
        </p:nvSpPr>
        <p:spPr/>
        <p:txBody>
          <a:bodyPr/>
          <a:lstStyle/>
          <a:p>
            <a:r>
              <a:rPr lang="cs-CZ" dirty="0"/>
              <a:t>Modifikace metody střídavého zatížení</a:t>
            </a:r>
          </a:p>
          <a:p>
            <a:r>
              <a:rPr lang="cs-CZ" dirty="0"/>
              <a:t>Sportovec si sám určuje změny rychlosti (intenzity) a TF</a:t>
            </a:r>
          </a:p>
          <a:p>
            <a:r>
              <a:rPr lang="cs-CZ" dirty="0"/>
              <a:t>Vyžaduje zkušenost</a:t>
            </a:r>
          </a:p>
          <a:p>
            <a:endParaRPr lang="cs-CZ" dirty="0"/>
          </a:p>
          <a:p>
            <a:endParaRPr lang="cs-CZ" dirty="0"/>
          </a:p>
        </p:txBody>
      </p:sp>
    </p:spTree>
    <p:extLst>
      <p:ext uri="{BB962C8B-B14F-4D97-AF65-F5344CB8AC3E}">
        <p14:creationId xmlns:p14="http://schemas.microsoft.com/office/powerpoint/2010/main" val="7703908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Metoda intervalová (starší pojetí)</a:t>
            </a:r>
          </a:p>
        </p:txBody>
      </p:sp>
      <p:sp>
        <p:nvSpPr>
          <p:cNvPr id="3" name="Zástupný symbol pro obsah 2"/>
          <p:cNvSpPr>
            <a:spLocks noGrp="1"/>
          </p:cNvSpPr>
          <p:nvPr>
            <p:ph idx="1"/>
          </p:nvPr>
        </p:nvSpPr>
        <p:spPr/>
        <p:txBody>
          <a:bodyPr/>
          <a:lstStyle/>
          <a:p>
            <a:r>
              <a:rPr lang="cs-CZ" dirty="0"/>
              <a:t>Plánované střídání zatížení a zotavení organismu</a:t>
            </a:r>
          </a:p>
          <a:p>
            <a:r>
              <a:rPr lang="cs-CZ" dirty="0"/>
              <a:t>Při odpočinku nedochází k úplnému zotavení (zůstává kyslíkový dluh)</a:t>
            </a:r>
          </a:p>
          <a:p>
            <a:r>
              <a:rPr lang="cs-CZ" dirty="0"/>
              <a:t>Relativně maximální intenzita 10-90 sec</a:t>
            </a:r>
          </a:p>
          <a:p>
            <a:r>
              <a:rPr lang="cs-CZ" dirty="0"/>
              <a:t>Po zatížení odpočinek v délce předchozí činnosti (na konci odpočinku TF 120)</a:t>
            </a:r>
          </a:p>
          <a:p>
            <a:r>
              <a:rPr lang="cs-CZ" dirty="0"/>
              <a:t>Celková doba cvičení 12 min a více (dle trénovanosti)</a:t>
            </a:r>
          </a:p>
        </p:txBody>
      </p:sp>
    </p:spTree>
    <p:extLst>
      <p:ext uri="{BB962C8B-B14F-4D97-AF65-F5344CB8AC3E}">
        <p14:creationId xmlns:p14="http://schemas.microsoft.com/office/powerpoint/2010/main" val="14775737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400" dirty="0" err="1"/>
              <a:t>Tabata</a:t>
            </a:r>
            <a:endParaRPr lang="cs-CZ" sz="5400" dirty="0"/>
          </a:p>
        </p:txBody>
      </p:sp>
      <p:sp>
        <p:nvSpPr>
          <p:cNvPr id="3" name="Zástupný symbol pro obsah 2"/>
          <p:cNvSpPr>
            <a:spLocks noGrp="1"/>
          </p:cNvSpPr>
          <p:nvPr>
            <p:ph idx="1"/>
          </p:nvPr>
        </p:nvSpPr>
        <p:spPr/>
        <p:txBody>
          <a:bodyPr/>
          <a:lstStyle/>
          <a:p>
            <a:pPr marL="36900" indent="0" algn="ctr">
              <a:buNone/>
            </a:pPr>
            <a:r>
              <a:rPr lang="cs-CZ" sz="8000" dirty="0"/>
              <a:t>8/20/10</a:t>
            </a:r>
          </a:p>
          <a:p>
            <a:pPr marL="36900" indent="0">
              <a:buNone/>
            </a:pPr>
            <a:endParaRPr lang="cs-CZ" dirty="0"/>
          </a:p>
          <a:p>
            <a:pPr marL="36900" indent="0" algn="ctr">
              <a:buNone/>
            </a:pPr>
            <a:r>
              <a:rPr lang="cs-CZ" dirty="0"/>
              <a:t>6-8 sérií</a:t>
            </a:r>
          </a:p>
          <a:p>
            <a:pPr marL="36900" indent="0" algn="ctr">
              <a:buNone/>
            </a:pPr>
            <a:r>
              <a:rPr lang="cs-CZ" dirty="0"/>
              <a:t>20 sec 100% zatížení</a:t>
            </a:r>
          </a:p>
          <a:p>
            <a:pPr marL="36900" indent="0" algn="ctr">
              <a:buNone/>
            </a:pPr>
            <a:r>
              <a:rPr lang="cs-CZ" dirty="0"/>
              <a:t>10 sec odpočinek mezi sériemi </a:t>
            </a:r>
          </a:p>
          <a:p>
            <a:pPr marL="36900" indent="0" algn="ctr">
              <a:buNone/>
            </a:pPr>
            <a:endParaRPr lang="cs-CZ" dirty="0"/>
          </a:p>
          <a:p>
            <a:pPr marL="36900" indent="0" algn="ctr">
              <a:buNone/>
            </a:pPr>
            <a:r>
              <a:rPr lang="cs-CZ" dirty="0"/>
              <a:t>Zvýšení kapacity anaerobního i aerobního systému!</a:t>
            </a:r>
          </a:p>
        </p:txBody>
      </p:sp>
    </p:spTree>
    <p:extLst>
      <p:ext uri="{BB962C8B-B14F-4D97-AF65-F5344CB8AC3E}">
        <p14:creationId xmlns:p14="http://schemas.microsoft.com/office/powerpoint/2010/main" val="19366957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lumMod val="65000"/>
                    <a:lumOff val="35000"/>
                  </a:schemeClr>
                </a:solidFill>
                <a:effectLst/>
              </a:rPr>
              <a:t>Koordinační motorické schopnosti</a:t>
            </a:r>
            <a:endParaRPr lang="cs-CZ" dirty="0">
              <a:effectLst/>
            </a:endParaRPr>
          </a:p>
        </p:txBody>
      </p:sp>
      <p:sp>
        <p:nvSpPr>
          <p:cNvPr id="3" name="Zástupný symbol pro obsah 2"/>
          <p:cNvSpPr>
            <a:spLocks noGrp="1"/>
          </p:cNvSpPr>
          <p:nvPr>
            <p:ph idx="1"/>
          </p:nvPr>
        </p:nvSpPr>
        <p:spPr/>
        <p:txBody>
          <a:bodyPr>
            <a:normAutofit/>
          </a:bodyPr>
          <a:lstStyle/>
          <a:p>
            <a:pPr>
              <a:lnSpc>
                <a:spcPct val="80000"/>
              </a:lnSpc>
            </a:pPr>
            <a:r>
              <a:rPr lang="cs-CZ" dirty="0">
                <a:effectLst/>
              </a:rPr>
              <a:t>nároky na dokonalé spojení složitějších pohybů, rovnováhu, rytmus, odhad vzdálenosti, orientaci v prostoru, pružné změny a přizpůsobení se, atd.</a:t>
            </a:r>
          </a:p>
          <a:p>
            <a:pPr>
              <a:lnSpc>
                <a:spcPct val="80000"/>
              </a:lnSpc>
            </a:pPr>
            <a:endParaRPr lang="cs-CZ" dirty="0">
              <a:effectLst/>
            </a:endParaRPr>
          </a:p>
          <a:p>
            <a:pPr>
              <a:lnSpc>
                <a:spcPct val="80000"/>
              </a:lnSpc>
            </a:pPr>
            <a:r>
              <a:rPr lang="cs-CZ" dirty="0">
                <a:effectLst/>
              </a:rPr>
              <a:t>primární roli činnost CNS a nižších řídících center</a:t>
            </a:r>
          </a:p>
          <a:p>
            <a:pPr>
              <a:lnSpc>
                <a:spcPct val="80000"/>
              </a:lnSpc>
              <a:buFont typeface="Wingdings" pitchFamily="2" charset="2"/>
              <a:buNone/>
            </a:pPr>
            <a:endParaRPr lang="cs-CZ" b="1" dirty="0">
              <a:effectLst/>
            </a:endParaRPr>
          </a:p>
          <a:p>
            <a:pPr>
              <a:lnSpc>
                <a:spcPct val="80000"/>
              </a:lnSpc>
              <a:buFont typeface="Wingdings" pitchFamily="2" charset="2"/>
              <a:buNone/>
            </a:pPr>
            <a:endParaRPr lang="cs-CZ" b="1" dirty="0">
              <a:effectLst/>
            </a:endParaRPr>
          </a:p>
          <a:p>
            <a:pPr>
              <a:lnSpc>
                <a:spcPct val="80000"/>
              </a:lnSpc>
            </a:pPr>
            <a:r>
              <a:rPr lang="cs-CZ" dirty="0">
                <a:solidFill>
                  <a:schemeClr val="tx1"/>
                </a:solidFill>
              </a:rPr>
              <a:t>schopnost spojovací (pohybů a částí </a:t>
            </a:r>
            <a:r>
              <a:rPr lang="cs-CZ" dirty="0" err="1">
                <a:solidFill>
                  <a:schemeClr val="tx1"/>
                </a:solidFill>
              </a:rPr>
              <a:t>poh</a:t>
            </a:r>
            <a:r>
              <a:rPr lang="cs-CZ" dirty="0">
                <a:solidFill>
                  <a:schemeClr val="tx1"/>
                </a:solidFill>
              </a:rPr>
              <a:t>.)</a:t>
            </a:r>
          </a:p>
          <a:p>
            <a:pPr>
              <a:lnSpc>
                <a:spcPct val="80000"/>
              </a:lnSpc>
            </a:pPr>
            <a:r>
              <a:rPr lang="cs-CZ" dirty="0">
                <a:solidFill>
                  <a:schemeClr val="tx1"/>
                </a:solidFill>
              </a:rPr>
              <a:t>schopnost přizpůsobování</a:t>
            </a:r>
          </a:p>
          <a:p>
            <a:pPr>
              <a:lnSpc>
                <a:spcPct val="80000"/>
              </a:lnSpc>
            </a:pPr>
            <a:r>
              <a:rPr lang="cs-CZ" dirty="0">
                <a:solidFill>
                  <a:schemeClr val="tx1"/>
                </a:solidFill>
              </a:rPr>
              <a:t>schopnost rychlého učení</a:t>
            </a:r>
          </a:p>
          <a:p>
            <a:endParaRPr lang="cs-CZ" dirty="0"/>
          </a:p>
        </p:txBody>
      </p:sp>
    </p:spTree>
    <p:extLst>
      <p:ext uri="{BB962C8B-B14F-4D97-AF65-F5344CB8AC3E}">
        <p14:creationId xmlns:p14="http://schemas.microsoft.com/office/powerpoint/2010/main" val="6897544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lumMod val="65000"/>
                    <a:lumOff val="35000"/>
                  </a:schemeClr>
                </a:solidFill>
                <a:effectLst/>
              </a:rPr>
              <a:t>Koordinační motorické schopnosti</a:t>
            </a:r>
            <a:endParaRPr lang="cs-CZ" dirty="0">
              <a:effectLst/>
            </a:endParaRPr>
          </a:p>
        </p:txBody>
      </p:sp>
      <p:sp>
        <p:nvSpPr>
          <p:cNvPr id="3" name="Zástupný symbol pro obsah 2"/>
          <p:cNvSpPr>
            <a:spLocks noGrp="1"/>
          </p:cNvSpPr>
          <p:nvPr>
            <p:ph idx="1"/>
          </p:nvPr>
        </p:nvSpPr>
        <p:spPr/>
        <p:txBody>
          <a:bodyPr>
            <a:normAutofit fontScale="85000" lnSpcReduction="20000"/>
          </a:bodyPr>
          <a:lstStyle/>
          <a:p>
            <a:pPr>
              <a:lnSpc>
                <a:spcPct val="80000"/>
              </a:lnSpc>
            </a:pPr>
            <a:r>
              <a:rPr lang="cs-CZ" dirty="0">
                <a:solidFill>
                  <a:schemeClr val="tx1"/>
                </a:solidFill>
                <a:effectLst/>
              </a:rPr>
              <a:t>Diferenciační schopnost</a:t>
            </a:r>
          </a:p>
          <a:p>
            <a:pPr lvl="1">
              <a:lnSpc>
                <a:spcPct val="80000"/>
              </a:lnSpc>
            </a:pPr>
            <a:r>
              <a:rPr lang="cs-CZ" dirty="0">
                <a:solidFill>
                  <a:schemeClr val="tx1"/>
                </a:solidFill>
                <a:effectLst/>
              </a:rPr>
              <a:t>Schopnost vnímat a ovlivňovat silové, časové a prostorové (přesnost) charakteristiky pohybu</a:t>
            </a:r>
          </a:p>
          <a:p>
            <a:pPr>
              <a:lnSpc>
                <a:spcPct val="80000"/>
              </a:lnSpc>
            </a:pPr>
            <a:endParaRPr lang="cs-CZ" dirty="0">
              <a:solidFill>
                <a:schemeClr val="tx1"/>
              </a:solidFill>
              <a:effectLst/>
            </a:endParaRPr>
          </a:p>
          <a:p>
            <a:pPr>
              <a:lnSpc>
                <a:spcPct val="80000"/>
              </a:lnSpc>
            </a:pPr>
            <a:r>
              <a:rPr lang="cs-CZ" dirty="0">
                <a:solidFill>
                  <a:schemeClr val="tx1"/>
                </a:solidFill>
                <a:effectLst/>
              </a:rPr>
              <a:t>Orientační schopnost</a:t>
            </a:r>
          </a:p>
          <a:p>
            <a:pPr lvl="1">
              <a:lnSpc>
                <a:spcPct val="80000"/>
              </a:lnSpc>
            </a:pPr>
            <a:r>
              <a:rPr lang="cs-CZ" dirty="0">
                <a:solidFill>
                  <a:schemeClr val="tx1"/>
                </a:solidFill>
                <a:effectLst/>
              </a:rPr>
              <a:t>Schopnost určení polohy a pohybu těla v prostoru, vnímání okolí</a:t>
            </a:r>
          </a:p>
          <a:p>
            <a:pPr>
              <a:lnSpc>
                <a:spcPct val="80000"/>
              </a:lnSpc>
            </a:pPr>
            <a:endParaRPr lang="cs-CZ" dirty="0">
              <a:solidFill>
                <a:schemeClr val="tx1"/>
              </a:solidFill>
              <a:effectLst/>
            </a:endParaRPr>
          </a:p>
          <a:p>
            <a:pPr>
              <a:lnSpc>
                <a:spcPct val="80000"/>
              </a:lnSpc>
            </a:pPr>
            <a:r>
              <a:rPr lang="cs-CZ" dirty="0">
                <a:solidFill>
                  <a:schemeClr val="tx1"/>
                </a:solidFill>
                <a:effectLst/>
              </a:rPr>
              <a:t>Schopnost rovnováhy</a:t>
            </a:r>
          </a:p>
          <a:p>
            <a:pPr lvl="1"/>
            <a:r>
              <a:rPr lang="cs-CZ" dirty="0">
                <a:solidFill>
                  <a:schemeClr val="tx1"/>
                </a:solidFill>
                <a:effectLst/>
              </a:rPr>
              <a:t>statická – udržení izolované polohy v klidu za relativně stálých podmínek</a:t>
            </a:r>
          </a:p>
          <a:p>
            <a:pPr lvl="1"/>
            <a:r>
              <a:rPr lang="cs-CZ" dirty="0">
                <a:solidFill>
                  <a:schemeClr val="tx1"/>
                </a:solidFill>
                <a:effectLst/>
              </a:rPr>
              <a:t>dynamická – udržení a nabývání rovnováhy během pohybu</a:t>
            </a:r>
          </a:p>
          <a:p>
            <a:pPr lvl="1"/>
            <a:r>
              <a:rPr lang="cs-CZ" dirty="0">
                <a:solidFill>
                  <a:schemeClr val="tx1"/>
                </a:solidFill>
                <a:effectLst/>
              </a:rPr>
              <a:t>balancování předmětů – schopnost udržet v rovnovážné poloze jiný objekt</a:t>
            </a:r>
          </a:p>
          <a:p>
            <a:pPr>
              <a:lnSpc>
                <a:spcPct val="80000"/>
              </a:lnSpc>
            </a:pPr>
            <a:endParaRPr lang="cs-CZ" dirty="0">
              <a:solidFill>
                <a:schemeClr val="tx1"/>
              </a:solidFill>
              <a:effectLst/>
            </a:endParaRPr>
          </a:p>
          <a:p>
            <a:pPr>
              <a:lnSpc>
                <a:spcPct val="80000"/>
              </a:lnSpc>
            </a:pPr>
            <a:r>
              <a:rPr lang="cs-CZ" dirty="0">
                <a:solidFill>
                  <a:schemeClr val="tx1"/>
                </a:solidFill>
                <a:effectLst/>
              </a:rPr>
              <a:t>Reakční schopnost</a:t>
            </a:r>
          </a:p>
          <a:p>
            <a:pPr lvl="1">
              <a:lnSpc>
                <a:spcPct val="80000"/>
              </a:lnSpc>
            </a:pPr>
            <a:r>
              <a:rPr lang="cs-CZ" dirty="0">
                <a:solidFill>
                  <a:schemeClr val="tx1"/>
                </a:solidFill>
                <a:effectLst/>
              </a:rPr>
              <a:t>jednoduchá </a:t>
            </a:r>
          </a:p>
          <a:p>
            <a:pPr lvl="1">
              <a:lnSpc>
                <a:spcPct val="80000"/>
              </a:lnSpc>
            </a:pPr>
            <a:r>
              <a:rPr lang="cs-CZ" dirty="0">
                <a:solidFill>
                  <a:schemeClr val="tx1"/>
                </a:solidFill>
                <a:effectLst/>
              </a:rPr>
              <a:t>výběrová</a:t>
            </a:r>
          </a:p>
          <a:p>
            <a:endParaRPr lang="cs-CZ" dirty="0"/>
          </a:p>
        </p:txBody>
      </p:sp>
    </p:spTree>
    <p:extLst>
      <p:ext uri="{BB962C8B-B14F-4D97-AF65-F5344CB8AC3E}">
        <p14:creationId xmlns:p14="http://schemas.microsoft.com/office/powerpoint/2010/main" val="16775257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lumMod val="65000"/>
                    <a:lumOff val="35000"/>
                  </a:schemeClr>
                </a:solidFill>
                <a:effectLst/>
              </a:rPr>
              <a:t>Koordinační motorické schopnosti</a:t>
            </a:r>
            <a:endParaRPr lang="cs-CZ" dirty="0">
              <a:effectLst/>
            </a:endParaRPr>
          </a:p>
        </p:txBody>
      </p:sp>
      <p:sp>
        <p:nvSpPr>
          <p:cNvPr id="3" name="Zástupný symbol pro obsah 2"/>
          <p:cNvSpPr>
            <a:spLocks noGrp="1"/>
          </p:cNvSpPr>
          <p:nvPr>
            <p:ph idx="1"/>
          </p:nvPr>
        </p:nvSpPr>
        <p:spPr/>
        <p:txBody>
          <a:bodyPr>
            <a:normAutofit fontScale="92500" lnSpcReduction="20000"/>
          </a:bodyPr>
          <a:lstStyle/>
          <a:p>
            <a:pPr>
              <a:lnSpc>
                <a:spcPct val="80000"/>
              </a:lnSpc>
            </a:pPr>
            <a:r>
              <a:rPr lang="cs-CZ" b="1" dirty="0">
                <a:solidFill>
                  <a:schemeClr val="tx1"/>
                </a:solidFill>
              </a:rPr>
              <a:t>Schopnost rytmu</a:t>
            </a:r>
          </a:p>
          <a:p>
            <a:pPr lvl="1">
              <a:lnSpc>
                <a:spcPct val="80000"/>
              </a:lnSpc>
            </a:pPr>
            <a:r>
              <a:rPr lang="cs-CZ" dirty="0">
                <a:solidFill>
                  <a:schemeClr val="tx1"/>
                </a:solidFill>
              </a:rPr>
              <a:t>vnímání rytmu i rytmická realizace</a:t>
            </a:r>
          </a:p>
          <a:p>
            <a:pPr lvl="1">
              <a:lnSpc>
                <a:spcPct val="80000"/>
              </a:lnSpc>
            </a:pPr>
            <a:r>
              <a:rPr lang="cs-CZ" dirty="0" err="1">
                <a:solidFill>
                  <a:schemeClr val="tx1"/>
                </a:solidFill>
                <a:effectLst>
                  <a:outerShdw blurRad="38100" dist="38100" dir="2700000" algn="tl">
                    <a:srgbClr val="000000">
                      <a:alpha val="43137"/>
                    </a:srgbClr>
                  </a:outerShdw>
                </a:effectLst>
              </a:rPr>
              <a:t>timing</a:t>
            </a:r>
            <a:r>
              <a:rPr lang="cs-CZ" dirty="0">
                <a:solidFill>
                  <a:schemeClr val="tx1"/>
                </a:solidFill>
              </a:rPr>
              <a:t> – načasování fází pohybu</a:t>
            </a:r>
          </a:p>
          <a:p>
            <a:pPr lvl="1">
              <a:lnSpc>
                <a:spcPct val="80000"/>
              </a:lnSpc>
            </a:pPr>
            <a:r>
              <a:rPr lang="cs-CZ" dirty="0">
                <a:solidFill>
                  <a:schemeClr val="tx1"/>
                </a:solidFill>
              </a:rPr>
              <a:t>odhalení a narušení rytmu protivníka</a:t>
            </a:r>
          </a:p>
          <a:p>
            <a:pPr lvl="1">
              <a:lnSpc>
                <a:spcPct val="80000"/>
              </a:lnSpc>
            </a:pPr>
            <a:r>
              <a:rPr lang="cs-CZ" dirty="0">
                <a:solidFill>
                  <a:schemeClr val="tx1"/>
                </a:solidFill>
              </a:rPr>
              <a:t>udržení vlastního rytmu</a:t>
            </a:r>
          </a:p>
          <a:p>
            <a:pPr>
              <a:lnSpc>
                <a:spcPct val="80000"/>
              </a:lnSpc>
            </a:pPr>
            <a:endParaRPr lang="cs-CZ" b="1" dirty="0">
              <a:solidFill>
                <a:schemeClr val="tx1"/>
              </a:solidFill>
            </a:endParaRPr>
          </a:p>
          <a:p>
            <a:pPr>
              <a:lnSpc>
                <a:spcPct val="80000"/>
              </a:lnSpc>
            </a:pPr>
            <a:r>
              <a:rPr lang="cs-CZ" b="1" dirty="0">
                <a:solidFill>
                  <a:schemeClr val="tx1"/>
                </a:solidFill>
              </a:rPr>
              <a:t>Schopnost spojovací (pohybů a částí </a:t>
            </a:r>
            <a:r>
              <a:rPr lang="cs-CZ" b="1" dirty="0" err="1">
                <a:solidFill>
                  <a:schemeClr val="tx1"/>
                </a:solidFill>
              </a:rPr>
              <a:t>poh</a:t>
            </a:r>
            <a:r>
              <a:rPr lang="cs-CZ" b="1" dirty="0">
                <a:solidFill>
                  <a:schemeClr val="tx1"/>
                </a:solidFill>
              </a:rPr>
              <a:t>.)</a:t>
            </a:r>
          </a:p>
          <a:p>
            <a:pPr lvl="1">
              <a:lnSpc>
                <a:spcPct val="80000"/>
              </a:lnSpc>
            </a:pPr>
            <a:r>
              <a:rPr lang="cs-CZ" dirty="0">
                <a:solidFill>
                  <a:schemeClr val="tx1"/>
                </a:solidFill>
              </a:rPr>
              <a:t>koordinovat a organizovat pohyby celého těla navzájem tak aby byl pohyb proveden smysluplně a co nejekonomičtěji</a:t>
            </a:r>
          </a:p>
          <a:p>
            <a:pPr>
              <a:lnSpc>
                <a:spcPct val="80000"/>
              </a:lnSpc>
            </a:pPr>
            <a:endParaRPr lang="cs-CZ" b="1" dirty="0">
              <a:solidFill>
                <a:schemeClr val="tx1"/>
              </a:solidFill>
            </a:endParaRPr>
          </a:p>
          <a:p>
            <a:pPr>
              <a:lnSpc>
                <a:spcPct val="80000"/>
              </a:lnSpc>
            </a:pPr>
            <a:r>
              <a:rPr lang="cs-CZ" b="1" dirty="0">
                <a:solidFill>
                  <a:schemeClr val="tx1"/>
                </a:solidFill>
              </a:rPr>
              <a:t>Schopnost přizpůsobování (přestavby pohybu)</a:t>
            </a:r>
          </a:p>
          <a:p>
            <a:pPr lvl="1">
              <a:lnSpc>
                <a:spcPct val="80000"/>
              </a:lnSpc>
            </a:pPr>
            <a:r>
              <a:rPr lang="cs-CZ" dirty="0">
                <a:solidFill>
                  <a:schemeClr val="tx1"/>
                </a:solidFill>
              </a:rPr>
              <a:t>přizpůsobit pohybovou činnost na základě vnímaných nebo předpokládaných změn situací a podmínek</a:t>
            </a:r>
          </a:p>
          <a:p>
            <a:pPr>
              <a:lnSpc>
                <a:spcPct val="80000"/>
              </a:lnSpc>
            </a:pPr>
            <a:endParaRPr lang="cs-CZ" b="1" dirty="0">
              <a:solidFill>
                <a:schemeClr val="tx1"/>
              </a:solidFill>
            </a:endParaRPr>
          </a:p>
          <a:p>
            <a:pPr>
              <a:lnSpc>
                <a:spcPct val="80000"/>
              </a:lnSpc>
            </a:pPr>
            <a:r>
              <a:rPr lang="cs-CZ" b="1" dirty="0">
                <a:solidFill>
                  <a:schemeClr val="tx1"/>
                </a:solidFill>
              </a:rPr>
              <a:t>Schopnost rychlého učení (</a:t>
            </a:r>
            <a:r>
              <a:rPr lang="cs-CZ" b="1" dirty="0" err="1">
                <a:solidFill>
                  <a:schemeClr val="tx1"/>
                </a:solidFill>
              </a:rPr>
              <a:t>docilita</a:t>
            </a:r>
            <a:r>
              <a:rPr lang="cs-CZ" b="1" dirty="0">
                <a:solidFill>
                  <a:schemeClr val="tx1"/>
                </a:solidFill>
              </a:rPr>
              <a:t> – „učenlivost“)</a:t>
            </a:r>
          </a:p>
          <a:p>
            <a:endParaRPr lang="cs-CZ" dirty="0"/>
          </a:p>
        </p:txBody>
      </p:sp>
    </p:spTree>
    <p:extLst>
      <p:ext uri="{BB962C8B-B14F-4D97-AF65-F5344CB8AC3E}">
        <p14:creationId xmlns:p14="http://schemas.microsoft.com/office/powerpoint/2010/main" val="16067879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Metody rozvoje koordinačních schopností</a:t>
            </a:r>
          </a:p>
        </p:txBody>
      </p:sp>
      <p:sp>
        <p:nvSpPr>
          <p:cNvPr id="3" name="Zástupný symbol pro obsah 2"/>
          <p:cNvSpPr>
            <a:spLocks noGrp="1"/>
          </p:cNvSpPr>
          <p:nvPr>
            <p:ph idx="1"/>
          </p:nvPr>
        </p:nvSpPr>
        <p:spPr/>
        <p:txBody>
          <a:bodyPr/>
          <a:lstStyle/>
          <a:p>
            <a:r>
              <a:rPr lang="cs-CZ" dirty="0"/>
              <a:t>Rozvoj koordinačních schopností záleží na zdokonalování senzomotorických procesů pomocí</a:t>
            </a:r>
          </a:p>
          <a:p>
            <a:pPr lvl="1"/>
            <a:r>
              <a:rPr lang="cs-CZ" dirty="0">
                <a:effectLst/>
              </a:rPr>
              <a:t>změn podmínek cvičení</a:t>
            </a:r>
          </a:p>
          <a:p>
            <a:pPr lvl="1"/>
            <a:r>
              <a:rPr lang="cs-CZ" dirty="0">
                <a:effectLst/>
              </a:rPr>
              <a:t>změn způsobu provedení</a:t>
            </a:r>
          </a:p>
          <a:p>
            <a:pPr lvl="1"/>
            <a:r>
              <a:rPr lang="cs-CZ" dirty="0">
                <a:effectLst/>
              </a:rPr>
              <a:t>zkvalitňování pohybového aparátu sportovce (rehabilitace, relaxace – udržení elasticity svalů…)</a:t>
            </a:r>
          </a:p>
          <a:p>
            <a:endParaRPr lang="cs-CZ" dirty="0"/>
          </a:p>
        </p:txBody>
      </p:sp>
    </p:spTree>
    <p:extLst>
      <p:ext uri="{BB962C8B-B14F-4D97-AF65-F5344CB8AC3E}">
        <p14:creationId xmlns:p14="http://schemas.microsoft.com/office/powerpoint/2010/main" val="2201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Bojová umění a </a:t>
            </a:r>
            <a:r>
              <a:rPr lang="cs-CZ" dirty="0" err="1"/>
              <a:t>úpolové</a:t>
            </a:r>
            <a:r>
              <a:rPr lang="cs-CZ" dirty="0"/>
              <a:t> sporty</a:t>
            </a:r>
          </a:p>
        </p:txBody>
      </p:sp>
      <p:sp>
        <p:nvSpPr>
          <p:cNvPr id="3" name="Zástupný symbol pro obsah 2"/>
          <p:cNvSpPr>
            <a:spLocks noGrp="1"/>
          </p:cNvSpPr>
          <p:nvPr>
            <p:ph idx="1"/>
          </p:nvPr>
        </p:nvSpPr>
        <p:spPr/>
        <p:txBody>
          <a:bodyPr/>
          <a:lstStyle/>
          <a:p>
            <a:endParaRPr lang="cs-CZ" dirty="0"/>
          </a:p>
        </p:txBody>
      </p:sp>
      <p:sp>
        <p:nvSpPr>
          <p:cNvPr id="4" name="Elipsa 3"/>
          <p:cNvSpPr/>
          <p:nvPr/>
        </p:nvSpPr>
        <p:spPr>
          <a:xfrm>
            <a:off x="3022129" y="3290264"/>
            <a:ext cx="5857916" cy="1857388"/>
          </a:xfrm>
          <a:prstGeom prst="ellipse">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err="1"/>
              <a:t>Úpolové</a:t>
            </a:r>
            <a:r>
              <a:rPr lang="cs-CZ" sz="3200" dirty="0"/>
              <a:t> sporty</a:t>
            </a:r>
          </a:p>
          <a:p>
            <a:pPr algn="ctr"/>
            <a:endParaRPr lang="cs-CZ" dirty="0"/>
          </a:p>
        </p:txBody>
      </p:sp>
      <p:sp>
        <p:nvSpPr>
          <p:cNvPr id="5" name="Zástupný symbol pro obsah 5"/>
          <p:cNvSpPr txBox="1">
            <a:spLocks/>
          </p:cNvSpPr>
          <p:nvPr/>
        </p:nvSpPr>
        <p:spPr>
          <a:xfrm>
            <a:off x="3022129" y="1893701"/>
            <a:ext cx="5757874" cy="1868123"/>
          </a:xfrm>
          <a:prstGeom prst="ellips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pPr lvl="1">
              <a:buFont typeface="Wingdings 2" charset="2"/>
              <a:buNone/>
            </a:pPr>
            <a:r>
              <a:rPr lang="cs-CZ" dirty="0"/>
              <a:t>        </a:t>
            </a:r>
            <a:r>
              <a:rPr lang="cs-CZ" sz="3200" dirty="0"/>
              <a:t>Bojová umění</a:t>
            </a:r>
          </a:p>
        </p:txBody>
      </p:sp>
    </p:spTree>
    <p:extLst>
      <p:ext uri="{BB962C8B-B14F-4D97-AF65-F5344CB8AC3E}">
        <p14:creationId xmlns:p14="http://schemas.microsoft.com/office/powerpoint/2010/main" val="1826928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lumMod val="65000"/>
                    <a:lumOff val="35000"/>
                  </a:schemeClr>
                </a:solidFill>
                <a:effectLst/>
              </a:rPr>
              <a:t>Pohyblivost (flexibilita)</a:t>
            </a:r>
            <a:endParaRPr lang="cs-CZ" dirty="0">
              <a:effectLst/>
            </a:endParaRPr>
          </a:p>
        </p:txBody>
      </p:sp>
      <p:sp>
        <p:nvSpPr>
          <p:cNvPr id="3" name="Zástupný symbol pro obsah 2"/>
          <p:cNvSpPr>
            <a:spLocks noGrp="1"/>
          </p:cNvSpPr>
          <p:nvPr>
            <p:ph idx="1"/>
          </p:nvPr>
        </p:nvSpPr>
        <p:spPr/>
        <p:txBody>
          <a:bodyPr>
            <a:normAutofit fontScale="85000" lnSpcReduction="20000"/>
          </a:bodyPr>
          <a:lstStyle/>
          <a:p>
            <a:pPr>
              <a:lnSpc>
                <a:spcPct val="80000"/>
              </a:lnSpc>
            </a:pPr>
            <a:r>
              <a:rPr lang="cs-CZ" sz="2400" dirty="0">
                <a:effectLst/>
              </a:rPr>
              <a:t>Schopnost člověka provádět pohyby v kloubech v relativně velkém rozsahu</a:t>
            </a:r>
          </a:p>
          <a:p>
            <a:pPr>
              <a:lnSpc>
                <a:spcPct val="80000"/>
              </a:lnSpc>
            </a:pPr>
            <a:r>
              <a:rPr lang="cs-CZ" sz="2400" dirty="0">
                <a:effectLst/>
              </a:rPr>
              <a:t>Souvisí s ekonomikou pohybu</a:t>
            </a:r>
          </a:p>
          <a:p>
            <a:pPr>
              <a:lnSpc>
                <a:spcPct val="80000"/>
              </a:lnSpc>
            </a:pPr>
            <a:r>
              <a:rPr lang="cs-CZ" sz="2400" dirty="0">
                <a:effectLst/>
              </a:rPr>
              <a:t>Riziko poranění u obou extrémů –nedostatečná (</a:t>
            </a:r>
            <a:r>
              <a:rPr lang="cs-CZ" sz="2400" dirty="0" err="1">
                <a:effectLst/>
              </a:rPr>
              <a:t>hypomobilita</a:t>
            </a:r>
            <a:r>
              <a:rPr lang="cs-CZ" sz="2400" dirty="0">
                <a:effectLst/>
              </a:rPr>
              <a:t>), nadměrná (</a:t>
            </a:r>
            <a:r>
              <a:rPr lang="cs-CZ" sz="2400" dirty="0" err="1">
                <a:effectLst/>
              </a:rPr>
              <a:t>hypermobilita</a:t>
            </a:r>
            <a:r>
              <a:rPr lang="cs-CZ" sz="2400" dirty="0">
                <a:effectLst/>
              </a:rPr>
              <a:t>)</a:t>
            </a:r>
            <a:endParaRPr lang="cs-CZ" sz="2400" dirty="0"/>
          </a:p>
          <a:p>
            <a:pPr>
              <a:lnSpc>
                <a:spcPct val="80000"/>
              </a:lnSpc>
            </a:pPr>
            <a:r>
              <a:rPr lang="cs-CZ" sz="2400" dirty="0">
                <a:effectLst/>
              </a:rPr>
              <a:t>Aktivní a pasivní pohyblivost </a:t>
            </a:r>
          </a:p>
          <a:p>
            <a:pPr>
              <a:lnSpc>
                <a:spcPct val="80000"/>
              </a:lnSpc>
            </a:pPr>
            <a:r>
              <a:rPr lang="cs-CZ" sz="2400" dirty="0">
                <a:solidFill>
                  <a:schemeClr val="tx1"/>
                </a:solidFill>
              </a:rPr>
              <a:t>Flexibilita závisí na řadě faktorů:</a:t>
            </a:r>
          </a:p>
          <a:p>
            <a:pPr lvl="1">
              <a:lnSpc>
                <a:spcPct val="80000"/>
              </a:lnSpc>
            </a:pPr>
            <a:r>
              <a:rPr lang="cs-CZ" sz="2000" dirty="0">
                <a:effectLst/>
              </a:rPr>
              <a:t>druh a tvar kloubu</a:t>
            </a:r>
          </a:p>
          <a:p>
            <a:pPr lvl="1">
              <a:lnSpc>
                <a:spcPct val="80000"/>
              </a:lnSpc>
            </a:pPr>
            <a:r>
              <a:rPr lang="cs-CZ" sz="2000" dirty="0">
                <a:effectLst/>
              </a:rPr>
              <a:t>pružnost tkání</a:t>
            </a:r>
          </a:p>
          <a:p>
            <a:pPr lvl="1">
              <a:lnSpc>
                <a:spcPct val="80000"/>
              </a:lnSpc>
            </a:pPr>
            <a:r>
              <a:rPr lang="cs-CZ" sz="2000" dirty="0">
                <a:effectLst/>
              </a:rPr>
              <a:t>reflexní aktivita</a:t>
            </a:r>
          </a:p>
          <a:p>
            <a:pPr lvl="1">
              <a:lnSpc>
                <a:spcPct val="80000"/>
              </a:lnSpc>
            </a:pPr>
            <a:r>
              <a:rPr lang="cs-CZ" sz="2000" dirty="0">
                <a:effectLst/>
              </a:rPr>
              <a:t>únava</a:t>
            </a:r>
          </a:p>
          <a:p>
            <a:pPr lvl="1">
              <a:lnSpc>
                <a:spcPct val="80000"/>
              </a:lnSpc>
            </a:pPr>
            <a:r>
              <a:rPr lang="cs-CZ" sz="2000" dirty="0">
                <a:effectLst/>
              </a:rPr>
              <a:t>psychický stav</a:t>
            </a:r>
          </a:p>
          <a:p>
            <a:pPr lvl="1">
              <a:lnSpc>
                <a:spcPct val="80000"/>
              </a:lnSpc>
            </a:pPr>
            <a:r>
              <a:rPr lang="cs-CZ" sz="2000" dirty="0">
                <a:effectLst/>
              </a:rPr>
              <a:t>teplota</a:t>
            </a:r>
          </a:p>
          <a:p>
            <a:pPr lvl="1">
              <a:lnSpc>
                <a:spcPct val="80000"/>
              </a:lnSpc>
            </a:pPr>
            <a:r>
              <a:rPr lang="cs-CZ" sz="2000" dirty="0">
                <a:effectLst/>
              </a:rPr>
              <a:t>prohřátí a rozcvičení</a:t>
            </a:r>
          </a:p>
          <a:p>
            <a:pPr lvl="1">
              <a:lnSpc>
                <a:spcPct val="80000"/>
              </a:lnSpc>
            </a:pPr>
            <a:r>
              <a:rPr lang="cs-CZ" sz="2000" dirty="0">
                <a:effectLst/>
              </a:rPr>
              <a:t>denní doba</a:t>
            </a:r>
          </a:p>
          <a:p>
            <a:endParaRPr lang="cs-CZ" dirty="0"/>
          </a:p>
        </p:txBody>
      </p:sp>
    </p:spTree>
    <p:extLst>
      <p:ext uri="{BB962C8B-B14F-4D97-AF65-F5344CB8AC3E}">
        <p14:creationId xmlns:p14="http://schemas.microsoft.com/office/powerpoint/2010/main" val="24419579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Testování pohyblivosti</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2745" y="1489364"/>
            <a:ext cx="6672852" cy="5149701"/>
          </a:xfrm>
        </p:spPr>
      </p:pic>
    </p:spTree>
    <p:extLst>
      <p:ext uri="{BB962C8B-B14F-4D97-AF65-F5344CB8AC3E}">
        <p14:creationId xmlns:p14="http://schemas.microsoft.com/office/powerpoint/2010/main" val="25156849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Testování pohyblivosti</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815" y="2647078"/>
            <a:ext cx="9369261" cy="2204532"/>
          </a:xfrm>
          <a:prstGeom prst="rect">
            <a:avLst/>
          </a:prstGeom>
        </p:spPr>
      </p:pic>
    </p:spTree>
    <p:extLst>
      <p:ext uri="{BB962C8B-B14F-4D97-AF65-F5344CB8AC3E}">
        <p14:creationId xmlns:p14="http://schemas.microsoft.com/office/powerpoint/2010/main" val="30765060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Testování pohyblivosti</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841" y="1525193"/>
            <a:ext cx="7643602" cy="4598518"/>
          </a:xfrm>
        </p:spPr>
      </p:pic>
    </p:spTree>
    <p:extLst>
      <p:ext uri="{BB962C8B-B14F-4D97-AF65-F5344CB8AC3E}">
        <p14:creationId xmlns:p14="http://schemas.microsoft.com/office/powerpoint/2010/main" val="31477075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Energie a výkonost</a:t>
            </a:r>
          </a:p>
        </p:txBody>
      </p:sp>
      <p:sp>
        <p:nvSpPr>
          <p:cNvPr id="3" name="Zástupný symbol pro obsah 2"/>
          <p:cNvSpPr>
            <a:spLocks noGrp="1"/>
          </p:cNvSpPr>
          <p:nvPr>
            <p:ph idx="1"/>
          </p:nvPr>
        </p:nvSpPr>
        <p:spPr/>
        <p:txBody>
          <a:bodyPr>
            <a:normAutofit/>
          </a:bodyPr>
          <a:lstStyle/>
          <a:p>
            <a:r>
              <a:rPr lang="cs-CZ" sz="2400" dirty="0"/>
              <a:t>Tělo musí zásobovat svaly a orgánové systémy energií</a:t>
            </a:r>
          </a:p>
          <a:p>
            <a:r>
              <a:rPr lang="cs-CZ" sz="2400" dirty="0"/>
              <a:t>Energie (pracovní kapacita) je získávána z potravy</a:t>
            </a:r>
          </a:p>
          <a:p>
            <a:r>
              <a:rPr lang="cs-CZ" sz="2400" dirty="0"/>
              <a:t>Trávící trakt přeměňuje potravu na palivo pro buňky = metabolismus</a:t>
            </a:r>
          </a:p>
          <a:p>
            <a:r>
              <a:rPr lang="cs-CZ" sz="2400" dirty="0"/>
              <a:t>Energetická výkonnost je schopnost anaerobního a aerobního energetického systému využít energetický potenciál lidského těla uložený ve svalech, játrech a každé buňce</a:t>
            </a:r>
          </a:p>
          <a:p>
            <a:r>
              <a:rPr lang="cs-CZ" sz="2400" dirty="0"/>
              <a:t>Se zvyšováním tělesné zdatnosti se zvyšuje schopnost těla lépe přeměňovat uskladněnou energii ve formě sacharidů a tuků na ATP</a:t>
            </a:r>
          </a:p>
        </p:txBody>
      </p:sp>
    </p:spTree>
    <p:extLst>
      <p:ext uri="{BB962C8B-B14F-4D97-AF65-F5344CB8AC3E}">
        <p14:creationId xmlns:p14="http://schemas.microsoft.com/office/powerpoint/2010/main" val="40049123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ATP-CP systém</a:t>
            </a:r>
          </a:p>
        </p:txBody>
      </p:sp>
      <p:sp>
        <p:nvSpPr>
          <p:cNvPr id="5" name="Zástupný symbol pro obsah 4"/>
          <p:cNvSpPr>
            <a:spLocks noGrp="1"/>
          </p:cNvSpPr>
          <p:nvPr>
            <p:ph idx="1"/>
          </p:nvPr>
        </p:nvSpPr>
        <p:spPr/>
        <p:txBody>
          <a:bodyPr/>
          <a:lstStyle/>
          <a:p>
            <a:r>
              <a:rPr lang="cs-CZ" dirty="0"/>
              <a:t>Adenosintrifosfát (ATP) je jediných možným zdrojem energie pro svalové buňky, </a:t>
            </a:r>
            <a:br>
              <a:rPr lang="cs-CZ" dirty="0"/>
            </a:br>
            <a:r>
              <a:rPr lang="cs-CZ" dirty="0"/>
              <a:t>pro výstavbu nových tkání, transport minerálů a odpadních látek v těle</a:t>
            </a:r>
          </a:p>
          <a:p>
            <a:r>
              <a:rPr lang="cs-CZ" dirty="0"/>
              <a:t>Pro rychlostní nebo silové pohyby využívá tělo výhradně ATP jako zásobu uloženou v buňkách pro okamžité použití</a:t>
            </a:r>
          </a:p>
          <a:p>
            <a:r>
              <a:rPr lang="cs-CZ" dirty="0"/>
              <a:t>ATP se slučuje s CP (</a:t>
            </a:r>
            <a:r>
              <a:rPr lang="cs-CZ" dirty="0" err="1"/>
              <a:t>kreatinfosfát</a:t>
            </a:r>
            <a:r>
              <a:rPr lang="cs-CZ" dirty="0"/>
              <a:t>) a tím vzniká velké množství energie</a:t>
            </a:r>
          </a:p>
          <a:p>
            <a:r>
              <a:rPr lang="cs-CZ" dirty="0"/>
              <a:t>Buňky mohou skladovat 80-100 g ATP = energie pro 1 min chůze nebo 5-6 sec sprintu</a:t>
            </a:r>
          </a:p>
          <a:p>
            <a:r>
              <a:rPr lang="cs-CZ" dirty="0"/>
              <a:t>Jakmile jsou zásoby ATP a CP vyčerpány, začíná se ve svalech jako vedlejší produkt rozpadu ATP hromadit kyselina mléčná (laktát) a pro další přísun energie zahajuje činnost </a:t>
            </a:r>
            <a:r>
              <a:rPr lang="cs-CZ" dirty="0" err="1"/>
              <a:t>anaeorobní</a:t>
            </a:r>
            <a:r>
              <a:rPr lang="cs-CZ" dirty="0"/>
              <a:t> systém</a:t>
            </a:r>
          </a:p>
          <a:p>
            <a:endParaRPr lang="cs-CZ" dirty="0"/>
          </a:p>
        </p:txBody>
      </p:sp>
    </p:spTree>
    <p:extLst>
      <p:ext uri="{BB962C8B-B14F-4D97-AF65-F5344CB8AC3E}">
        <p14:creationId xmlns:p14="http://schemas.microsoft.com/office/powerpoint/2010/main" val="237486019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LA systém</a:t>
            </a:r>
          </a:p>
        </p:txBody>
      </p:sp>
      <p:sp>
        <p:nvSpPr>
          <p:cNvPr id="3" name="Zástupný symbol pro obsah 2"/>
          <p:cNvSpPr>
            <a:spLocks noGrp="1"/>
          </p:cNvSpPr>
          <p:nvPr>
            <p:ph idx="1"/>
          </p:nvPr>
        </p:nvSpPr>
        <p:spPr/>
        <p:txBody>
          <a:bodyPr/>
          <a:lstStyle/>
          <a:p>
            <a:r>
              <a:rPr lang="cs-CZ" dirty="0"/>
              <a:t>Zdrojem energie jsou:</a:t>
            </a:r>
          </a:p>
          <a:p>
            <a:pPr lvl="1"/>
            <a:r>
              <a:rPr lang="cs-CZ" dirty="0"/>
              <a:t>cukry uložené ve svalech a játrech ve formě glykogenu</a:t>
            </a:r>
          </a:p>
          <a:p>
            <a:pPr lvl="1"/>
            <a:r>
              <a:rPr lang="cs-CZ" dirty="0"/>
              <a:t>glukóza uložená v krevním oběhu</a:t>
            </a:r>
          </a:p>
          <a:p>
            <a:r>
              <a:rPr lang="cs-CZ" dirty="0"/>
              <a:t>Anaerobní glykolýza</a:t>
            </a:r>
          </a:p>
          <a:p>
            <a:pPr lvl="1"/>
            <a:r>
              <a:rPr lang="cs-CZ" dirty="0"/>
              <a:t>glykogen se štěpí na glukózu bez přístupu kyslíku</a:t>
            </a:r>
          </a:p>
          <a:p>
            <a:pPr lvl="1"/>
            <a:r>
              <a:rPr lang="cs-CZ" dirty="0"/>
              <a:t>Poskytuje energie zhruba na 60-80 sec intenzivní svalové činnosti</a:t>
            </a:r>
          </a:p>
          <a:p>
            <a:pPr lvl="1"/>
            <a:r>
              <a:rPr lang="cs-CZ" dirty="0"/>
              <a:t>Limitujícím faktorem je tvorba kyseliny mléčné (laktátu)</a:t>
            </a:r>
          </a:p>
          <a:p>
            <a:pPr lvl="1"/>
            <a:r>
              <a:rPr lang="cs-CZ" dirty="0"/>
              <a:t>Nárůst laktátu zabraňuje vytváření ATP, snižuje svalovou sílu a zhoršuje koordinaci</a:t>
            </a:r>
          </a:p>
          <a:p>
            <a:pPr lvl="1"/>
            <a:r>
              <a:rPr lang="cs-CZ" dirty="0"/>
              <a:t>Částečně je laktát krví odstraňován ze svalů a použit jako zdroj energie v aerobním energetickém systému</a:t>
            </a:r>
          </a:p>
        </p:txBody>
      </p:sp>
    </p:spTree>
    <p:extLst>
      <p:ext uri="{BB962C8B-B14F-4D97-AF65-F5344CB8AC3E}">
        <p14:creationId xmlns:p14="http://schemas.microsoft.com/office/powerpoint/2010/main" val="15510484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Aerobní energetický systém</a:t>
            </a:r>
          </a:p>
        </p:txBody>
      </p:sp>
      <p:sp>
        <p:nvSpPr>
          <p:cNvPr id="3" name="Zástupný symbol pro obsah 2"/>
          <p:cNvSpPr>
            <a:spLocks noGrp="1"/>
          </p:cNvSpPr>
          <p:nvPr>
            <p:ph idx="1"/>
          </p:nvPr>
        </p:nvSpPr>
        <p:spPr/>
        <p:txBody>
          <a:bodyPr/>
          <a:lstStyle/>
          <a:p>
            <a:r>
              <a:rPr lang="cs-CZ" dirty="0"/>
              <a:t>Využívá sacharidy a tuky za přísunu kyslíku, čímž vzniká glukóza, která se přeměňuje na ATP</a:t>
            </a:r>
          </a:p>
          <a:p>
            <a:r>
              <a:rPr lang="cs-CZ" dirty="0"/>
              <a:t>Sacharidů je v těle uloženo cca 1-2% energie potřebné pro denní výdej</a:t>
            </a:r>
          </a:p>
          <a:p>
            <a:r>
              <a:rPr lang="cs-CZ" dirty="0"/>
              <a:t>Tuk může být využíván jako zdroj energie pouze v aerobním systému</a:t>
            </a:r>
          </a:p>
        </p:txBody>
      </p:sp>
    </p:spTree>
    <p:extLst>
      <p:ext uri="{BB962C8B-B14F-4D97-AF65-F5344CB8AC3E}">
        <p14:creationId xmlns:p14="http://schemas.microsoft.com/office/powerpoint/2010/main" val="40375182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Energetické systémy</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0119" y="2347530"/>
            <a:ext cx="8581113" cy="2520327"/>
          </a:xfrm>
        </p:spPr>
      </p:pic>
    </p:spTree>
    <p:extLst>
      <p:ext uri="{BB962C8B-B14F-4D97-AF65-F5344CB8AC3E}">
        <p14:creationId xmlns:p14="http://schemas.microsoft.com/office/powerpoint/2010/main" val="8194581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Energetické systémy</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3467" y="1511246"/>
            <a:ext cx="6047158" cy="4829269"/>
          </a:xfrm>
        </p:spPr>
      </p:pic>
    </p:spTree>
    <p:extLst>
      <p:ext uri="{BB962C8B-B14F-4D97-AF65-F5344CB8AC3E}">
        <p14:creationId xmlns:p14="http://schemas.microsoft.com/office/powerpoint/2010/main" val="358079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Funkce</a:t>
            </a:r>
            <a:r>
              <a:rPr lang="sk-SK" dirty="0"/>
              <a:t> bojových </a:t>
            </a:r>
            <a:r>
              <a:rPr lang="sk-SK" dirty="0" err="1"/>
              <a:t>umění</a:t>
            </a:r>
            <a:endParaRPr lang="cs-CZ" dirty="0"/>
          </a:p>
        </p:txBody>
      </p:sp>
      <p:sp>
        <p:nvSpPr>
          <p:cNvPr id="3" name="Zástupný symbol pro obsah 2"/>
          <p:cNvSpPr>
            <a:spLocks noGrp="1"/>
          </p:cNvSpPr>
          <p:nvPr>
            <p:ph idx="1"/>
          </p:nvPr>
        </p:nvSpPr>
        <p:spPr>
          <a:xfrm>
            <a:off x="824761" y="2112575"/>
            <a:ext cx="6937671" cy="2777674"/>
          </a:xfrm>
        </p:spPr>
        <p:txBody>
          <a:bodyPr/>
          <a:lstStyle/>
          <a:p>
            <a:r>
              <a:rPr lang="sk-SK" dirty="0"/>
              <a:t>Bio-</a:t>
            </a:r>
            <a:r>
              <a:rPr lang="sk-SK" dirty="0" err="1"/>
              <a:t>psycho</a:t>
            </a:r>
            <a:r>
              <a:rPr lang="sk-SK" dirty="0"/>
              <a:t>-</a:t>
            </a:r>
            <a:r>
              <a:rPr lang="sk-SK" dirty="0" err="1"/>
              <a:t>socio-spirituální</a:t>
            </a:r>
            <a:r>
              <a:rPr lang="sk-SK" dirty="0"/>
              <a:t> rozvoj </a:t>
            </a:r>
            <a:r>
              <a:rPr lang="sk-SK" dirty="0" err="1"/>
              <a:t>člověka</a:t>
            </a:r>
            <a:endParaRPr lang="sk-SK" dirty="0"/>
          </a:p>
          <a:p>
            <a:pPr lvl="1"/>
            <a:r>
              <a:rPr lang="sk-SK" dirty="0" err="1"/>
              <a:t>mít</a:t>
            </a:r>
            <a:r>
              <a:rPr lang="sk-SK" dirty="0"/>
              <a:t> zdravý, funkční organizmus a </a:t>
            </a:r>
            <a:r>
              <a:rPr lang="sk-SK" dirty="0" err="1"/>
              <a:t>umět</a:t>
            </a:r>
            <a:r>
              <a:rPr lang="sk-SK" dirty="0"/>
              <a:t> ho </a:t>
            </a:r>
            <a:r>
              <a:rPr lang="sk-SK" dirty="0" err="1"/>
              <a:t>používat</a:t>
            </a:r>
            <a:r>
              <a:rPr lang="sk-SK" dirty="0"/>
              <a:t> (biosféra)</a:t>
            </a:r>
          </a:p>
          <a:p>
            <a:pPr lvl="1"/>
            <a:r>
              <a:rPr lang="sk-SK" dirty="0" err="1"/>
              <a:t>být</a:t>
            </a:r>
            <a:r>
              <a:rPr lang="sk-SK" dirty="0"/>
              <a:t> integrovanou </a:t>
            </a:r>
            <a:r>
              <a:rPr lang="sk-SK" dirty="0" err="1"/>
              <a:t>lidskou</a:t>
            </a:r>
            <a:r>
              <a:rPr lang="sk-SK" dirty="0"/>
              <a:t> bytostí (</a:t>
            </a:r>
            <a:r>
              <a:rPr lang="sk-SK" dirty="0" err="1"/>
              <a:t>psychosféra</a:t>
            </a:r>
            <a:r>
              <a:rPr lang="sk-SK" dirty="0"/>
              <a:t>)</a:t>
            </a:r>
          </a:p>
          <a:p>
            <a:pPr lvl="1"/>
            <a:r>
              <a:rPr lang="sk-SK" dirty="0" err="1"/>
              <a:t>mít</a:t>
            </a:r>
            <a:r>
              <a:rPr lang="sk-SK" dirty="0"/>
              <a:t> dobré </a:t>
            </a:r>
            <a:r>
              <a:rPr lang="sk-SK" dirty="0" err="1"/>
              <a:t>sociální</a:t>
            </a:r>
            <a:r>
              <a:rPr lang="sk-SK" dirty="0"/>
              <a:t> </a:t>
            </a:r>
            <a:r>
              <a:rPr lang="sk-SK" dirty="0" err="1"/>
              <a:t>vztahy</a:t>
            </a:r>
            <a:r>
              <a:rPr lang="sk-SK" dirty="0"/>
              <a:t> (</a:t>
            </a:r>
            <a:r>
              <a:rPr lang="sk-SK" dirty="0" err="1"/>
              <a:t>sociosféra</a:t>
            </a:r>
            <a:r>
              <a:rPr lang="sk-SK" dirty="0"/>
              <a:t>)</a:t>
            </a:r>
          </a:p>
          <a:p>
            <a:pPr lvl="1"/>
            <a:r>
              <a:rPr lang="sk-SK" dirty="0" err="1"/>
              <a:t>mít</a:t>
            </a:r>
            <a:r>
              <a:rPr lang="sk-SK" dirty="0"/>
              <a:t> </a:t>
            </a:r>
            <a:r>
              <a:rPr lang="sk-SK" dirty="0" err="1"/>
              <a:t>smysl</a:t>
            </a:r>
            <a:r>
              <a:rPr lang="sk-SK" dirty="0"/>
              <a:t> života (</a:t>
            </a:r>
            <a:r>
              <a:rPr lang="sk-SK" dirty="0" err="1"/>
              <a:t>noosféra</a:t>
            </a:r>
            <a:r>
              <a:rPr lang="sk-SK" dirty="0"/>
              <a:t>)</a:t>
            </a:r>
          </a:p>
          <a:p>
            <a:endParaRPr lang="cs-CZ" dirty="0"/>
          </a:p>
        </p:txBody>
      </p:sp>
      <p:grpSp>
        <p:nvGrpSpPr>
          <p:cNvPr id="4" name="Group 5"/>
          <p:cNvGrpSpPr>
            <a:grpSpLocks/>
          </p:cNvGrpSpPr>
          <p:nvPr/>
        </p:nvGrpSpPr>
        <p:grpSpPr bwMode="auto">
          <a:xfrm>
            <a:off x="6978184" y="2112575"/>
            <a:ext cx="4188596" cy="3279960"/>
            <a:chOff x="658" y="1056"/>
            <a:chExt cx="3760" cy="2477"/>
          </a:xfrm>
        </p:grpSpPr>
        <p:sp>
          <p:nvSpPr>
            <p:cNvPr id="5" name="Text Box 6"/>
            <p:cNvSpPr txBox="1">
              <a:spLocks noChangeArrowheads="1"/>
            </p:cNvSpPr>
            <p:nvPr/>
          </p:nvSpPr>
          <p:spPr bwMode="auto">
            <a:xfrm>
              <a:off x="658" y="3324"/>
              <a:ext cx="704" cy="209"/>
            </a:xfrm>
            <a:prstGeom prst="rect">
              <a:avLst/>
            </a:prstGeom>
            <a:noFill/>
            <a:ln w="9525">
              <a:noFill/>
              <a:miter lim="800000"/>
              <a:headEnd/>
              <a:tailEnd/>
            </a:ln>
            <a:effectLst/>
          </p:spPr>
          <p:txBody>
            <a:bodyPr wrap="square">
              <a:spAutoFit/>
            </a:bodyPr>
            <a:lstStyle/>
            <a:p>
              <a:pPr>
                <a:spcBef>
                  <a:spcPct val="50000"/>
                </a:spcBef>
              </a:pPr>
              <a:r>
                <a:rPr lang="sk-SK" sz="1200" dirty="0">
                  <a:latin typeface="+mj-lt"/>
                </a:rPr>
                <a:t>biosféra</a:t>
              </a:r>
              <a:endParaRPr lang="en-US" sz="1200" dirty="0">
                <a:latin typeface="+mj-lt"/>
              </a:endParaRPr>
            </a:p>
          </p:txBody>
        </p:sp>
        <p:sp>
          <p:nvSpPr>
            <p:cNvPr id="6" name="Text Box 7"/>
            <p:cNvSpPr txBox="1">
              <a:spLocks noChangeArrowheads="1"/>
            </p:cNvSpPr>
            <p:nvPr/>
          </p:nvSpPr>
          <p:spPr bwMode="auto">
            <a:xfrm>
              <a:off x="2544" y="2391"/>
              <a:ext cx="840" cy="209"/>
            </a:xfrm>
            <a:prstGeom prst="rect">
              <a:avLst/>
            </a:prstGeom>
            <a:noFill/>
            <a:ln w="9525">
              <a:noFill/>
              <a:miter lim="800000"/>
              <a:headEnd/>
              <a:tailEnd/>
            </a:ln>
            <a:effectLst/>
          </p:spPr>
          <p:txBody>
            <a:bodyPr wrap="square">
              <a:spAutoFit/>
            </a:bodyPr>
            <a:lstStyle/>
            <a:p>
              <a:pPr>
                <a:spcBef>
                  <a:spcPct val="50000"/>
                </a:spcBef>
              </a:pPr>
              <a:r>
                <a:rPr lang="sk-SK" sz="1200" dirty="0" err="1"/>
                <a:t>sociosféra</a:t>
              </a:r>
              <a:endParaRPr lang="en-US" sz="1200" dirty="0"/>
            </a:p>
          </p:txBody>
        </p:sp>
        <p:sp>
          <p:nvSpPr>
            <p:cNvPr id="7" name="Text Box 8"/>
            <p:cNvSpPr txBox="1">
              <a:spLocks noChangeArrowheads="1"/>
            </p:cNvSpPr>
            <p:nvPr/>
          </p:nvSpPr>
          <p:spPr bwMode="auto">
            <a:xfrm>
              <a:off x="3473" y="3308"/>
              <a:ext cx="945" cy="209"/>
            </a:xfrm>
            <a:prstGeom prst="rect">
              <a:avLst/>
            </a:prstGeom>
            <a:noFill/>
            <a:ln w="9525">
              <a:noFill/>
              <a:miter lim="800000"/>
              <a:headEnd/>
              <a:tailEnd/>
            </a:ln>
            <a:effectLst/>
          </p:spPr>
          <p:txBody>
            <a:bodyPr wrap="square">
              <a:spAutoFit/>
            </a:bodyPr>
            <a:lstStyle/>
            <a:p>
              <a:pPr>
                <a:spcBef>
                  <a:spcPct val="50000"/>
                </a:spcBef>
              </a:pPr>
              <a:r>
                <a:rPr lang="sk-SK" sz="1200" dirty="0" err="1"/>
                <a:t>psychosféra</a:t>
              </a:r>
              <a:endParaRPr lang="en-US" sz="1200" dirty="0"/>
            </a:p>
          </p:txBody>
        </p:sp>
        <p:sp>
          <p:nvSpPr>
            <p:cNvPr id="8" name="Text Box 9"/>
            <p:cNvSpPr txBox="1">
              <a:spLocks noChangeArrowheads="1"/>
            </p:cNvSpPr>
            <p:nvPr/>
          </p:nvSpPr>
          <p:spPr bwMode="auto">
            <a:xfrm>
              <a:off x="2202" y="1056"/>
              <a:ext cx="749" cy="209"/>
            </a:xfrm>
            <a:prstGeom prst="rect">
              <a:avLst/>
            </a:prstGeom>
            <a:noFill/>
            <a:ln w="9525">
              <a:noFill/>
              <a:miter lim="800000"/>
              <a:headEnd/>
              <a:tailEnd/>
            </a:ln>
            <a:effectLst/>
          </p:spPr>
          <p:txBody>
            <a:bodyPr wrap="square">
              <a:spAutoFit/>
            </a:bodyPr>
            <a:lstStyle/>
            <a:p>
              <a:pPr>
                <a:spcBef>
                  <a:spcPct val="50000"/>
                </a:spcBef>
              </a:pPr>
              <a:r>
                <a:rPr lang="sk-SK" sz="1200" dirty="0" err="1">
                  <a:latin typeface="+mj-lt"/>
                </a:rPr>
                <a:t>noosféra</a:t>
              </a:r>
              <a:endParaRPr lang="en-US" sz="1200" dirty="0">
                <a:latin typeface="+mj-lt"/>
              </a:endParaRPr>
            </a:p>
          </p:txBody>
        </p:sp>
        <p:cxnSp>
          <p:nvCxnSpPr>
            <p:cNvPr id="9" name="AutoShape 10"/>
            <p:cNvCxnSpPr>
              <a:cxnSpLocks noChangeShapeType="1"/>
            </p:cNvCxnSpPr>
            <p:nvPr/>
          </p:nvCxnSpPr>
          <p:spPr bwMode="auto">
            <a:xfrm>
              <a:off x="1296" y="3311"/>
              <a:ext cx="2448" cy="1"/>
            </a:xfrm>
            <a:prstGeom prst="straightConnector1">
              <a:avLst/>
            </a:prstGeom>
            <a:noFill/>
            <a:ln w="9525">
              <a:solidFill>
                <a:schemeClr val="tx1"/>
              </a:solidFill>
              <a:round/>
              <a:headEnd/>
              <a:tailEnd/>
            </a:ln>
            <a:effectLst/>
          </p:spPr>
        </p:cxnSp>
        <p:sp>
          <p:nvSpPr>
            <p:cNvPr id="10" name="AutoShape 11"/>
            <p:cNvSpPr>
              <a:spLocks noChangeArrowheads="1"/>
            </p:cNvSpPr>
            <p:nvPr/>
          </p:nvSpPr>
          <p:spPr bwMode="auto">
            <a:xfrm>
              <a:off x="1296" y="2640"/>
              <a:ext cx="2496" cy="672"/>
            </a:xfrm>
            <a:prstGeom prst="triangle">
              <a:avLst>
                <a:gd name="adj" fmla="val 50000"/>
              </a:avLst>
            </a:prstGeom>
            <a:noFill/>
            <a:ln w="9525">
              <a:solidFill>
                <a:schemeClr val="tx1"/>
              </a:solidFill>
              <a:prstDash val="lgDash"/>
              <a:miter lim="800000"/>
              <a:headEnd/>
              <a:tailEnd/>
            </a:ln>
            <a:effectLst/>
          </p:spPr>
          <p:txBody>
            <a:bodyPr wrap="none" anchor="ctr"/>
            <a:lstStyle/>
            <a:p>
              <a:endParaRPr lang="cs-CZ"/>
            </a:p>
          </p:txBody>
        </p:sp>
        <p:sp>
          <p:nvSpPr>
            <p:cNvPr id="11" name="AutoShape 12"/>
            <p:cNvSpPr>
              <a:spLocks noChangeArrowheads="1"/>
            </p:cNvSpPr>
            <p:nvPr/>
          </p:nvSpPr>
          <p:spPr bwMode="auto">
            <a:xfrm>
              <a:off x="1296" y="1344"/>
              <a:ext cx="2496" cy="1968"/>
            </a:xfrm>
            <a:prstGeom prst="triangle">
              <a:avLst>
                <a:gd name="adj" fmla="val 50000"/>
              </a:avLst>
            </a:prstGeom>
            <a:noFill/>
            <a:ln w="9525">
              <a:solidFill>
                <a:schemeClr val="tx1"/>
              </a:solidFill>
              <a:miter lim="800000"/>
              <a:headEnd/>
              <a:tailEnd/>
            </a:ln>
            <a:effectLst/>
          </p:spPr>
          <p:txBody>
            <a:bodyPr wrap="none" anchor="ctr"/>
            <a:lstStyle/>
            <a:p>
              <a:endParaRPr lang="cs-CZ"/>
            </a:p>
          </p:txBody>
        </p:sp>
        <p:sp>
          <p:nvSpPr>
            <p:cNvPr id="12" name="Line 13"/>
            <p:cNvSpPr>
              <a:spLocks noChangeShapeType="1"/>
            </p:cNvSpPr>
            <p:nvPr/>
          </p:nvSpPr>
          <p:spPr bwMode="auto">
            <a:xfrm>
              <a:off x="2544" y="1344"/>
              <a:ext cx="0" cy="1296"/>
            </a:xfrm>
            <a:prstGeom prst="line">
              <a:avLst/>
            </a:prstGeom>
            <a:noFill/>
            <a:ln w="9525">
              <a:solidFill>
                <a:schemeClr val="tx1"/>
              </a:solidFill>
              <a:prstDash val="lgDash"/>
              <a:round/>
              <a:headEnd/>
              <a:tailEnd/>
            </a:ln>
            <a:effectLst/>
          </p:spPr>
          <p:txBody>
            <a:bodyPr/>
            <a:lstStyle/>
            <a:p>
              <a:endParaRPr lang="cs-CZ"/>
            </a:p>
          </p:txBody>
        </p:sp>
      </p:grpSp>
    </p:spTree>
    <p:extLst>
      <p:ext uri="{BB962C8B-B14F-4D97-AF65-F5344CB8AC3E}">
        <p14:creationId xmlns:p14="http://schemas.microsoft.com/office/powerpoint/2010/main" val="38674128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Energetické systémy</a:t>
            </a:r>
          </a:p>
        </p:txBody>
      </p:sp>
      <p:sp>
        <p:nvSpPr>
          <p:cNvPr id="3" name="Zástupný symbol pro obsah 2"/>
          <p:cNvSpPr>
            <a:spLocks noGrp="1"/>
          </p:cNvSpPr>
          <p:nvPr>
            <p:ph idx="1"/>
          </p:nvPr>
        </p:nvSpPr>
        <p:spPr/>
        <p:txBody>
          <a:bodyPr>
            <a:normAutofit/>
          </a:bodyPr>
          <a:lstStyle/>
          <a:p>
            <a:r>
              <a:rPr lang="cs-CZ" sz="2400" dirty="0"/>
              <a:t>Tři energetické systémy nejsou v praxi zapojovány postupně ve smyslu, že by ATP-CP systém začínal jako první, anaerobní glykolýza jako druhá a aerobní systém by nastupoval jako třetí</a:t>
            </a:r>
          </a:p>
          <a:p>
            <a:endParaRPr lang="cs-CZ" sz="2400" dirty="0"/>
          </a:p>
          <a:p>
            <a:r>
              <a:rPr lang="cs-CZ" sz="2400" dirty="0"/>
              <a:t>Všechny tři systémy jsou obvykle využívány současně, a tak každý z nich částečně hradí energetické požadavky organismu sportovce</a:t>
            </a:r>
          </a:p>
          <a:p>
            <a:endParaRPr lang="cs-CZ" sz="2400" dirty="0"/>
          </a:p>
          <a:p>
            <a:r>
              <a:rPr lang="cs-CZ" sz="2400" dirty="0"/>
              <a:t>Ty jsou dány intenzitou cvičení a množstvím sacharidů a tuků dostupných k okamžitému použití</a:t>
            </a:r>
          </a:p>
        </p:txBody>
      </p:sp>
    </p:spTree>
    <p:extLst>
      <p:ext uri="{BB962C8B-B14F-4D97-AF65-F5344CB8AC3E}">
        <p14:creationId xmlns:p14="http://schemas.microsoft.com/office/powerpoint/2010/main" val="10807765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Rozvoj energetických systémů</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047" y="1733551"/>
            <a:ext cx="7679587" cy="4292600"/>
          </a:xfrm>
        </p:spPr>
      </p:pic>
    </p:spTree>
    <p:extLst>
      <p:ext uri="{BB962C8B-B14F-4D97-AF65-F5344CB8AC3E}">
        <p14:creationId xmlns:p14="http://schemas.microsoft.com/office/powerpoint/2010/main" val="28319978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50021" y="208105"/>
            <a:ext cx="2592025" cy="6463862"/>
          </a:xfrm>
        </p:spPr>
      </p:pic>
    </p:spTree>
    <p:extLst>
      <p:ext uri="{BB962C8B-B14F-4D97-AF65-F5344CB8AC3E}">
        <p14:creationId xmlns:p14="http://schemas.microsoft.com/office/powerpoint/2010/main" val="34075032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80" y="80968"/>
            <a:ext cx="4915064" cy="6667991"/>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63859808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Technická příprava</a:t>
            </a:r>
          </a:p>
        </p:txBody>
      </p:sp>
      <p:sp>
        <p:nvSpPr>
          <p:cNvPr id="3" name="Zástupný symbol pro text 2"/>
          <p:cNvSpPr>
            <a:spLocks noGrp="1"/>
          </p:cNvSpPr>
          <p:nvPr>
            <p:ph type="body" idx="1"/>
          </p:nvPr>
        </p:nvSpPr>
        <p:spPr/>
        <p:txBody>
          <a:bodyPr/>
          <a:lstStyle/>
          <a:p>
            <a:endParaRPr lang="cs-CZ"/>
          </a:p>
        </p:txBody>
      </p:sp>
    </p:spTree>
    <p:extLst>
      <p:ext uri="{BB962C8B-B14F-4D97-AF65-F5344CB8AC3E}">
        <p14:creationId xmlns:p14="http://schemas.microsoft.com/office/powerpoint/2010/main" val="5168863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lumMod val="65000"/>
                    <a:lumOff val="35000"/>
                  </a:schemeClr>
                </a:solidFill>
                <a:effectLst/>
              </a:rPr>
              <a:t>Úkoly technické přípravy</a:t>
            </a:r>
            <a:endParaRPr lang="cs-CZ" dirty="0">
              <a:effectLst/>
            </a:endParaRPr>
          </a:p>
        </p:txBody>
      </p:sp>
      <p:sp>
        <p:nvSpPr>
          <p:cNvPr id="3" name="Zástupný symbol pro obsah 2"/>
          <p:cNvSpPr>
            <a:spLocks noGrp="1"/>
          </p:cNvSpPr>
          <p:nvPr>
            <p:ph idx="1"/>
          </p:nvPr>
        </p:nvSpPr>
        <p:spPr/>
        <p:txBody>
          <a:bodyPr>
            <a:normAutofit/>
          </a:bodyPr>
          <a:lstStyle/>
          <a:p>
            <a:endParaRPr lang="cs-CZ" sz="2400" dirty="0"/>
          </a:p>
          <a:p>
            <a:endParaRPr lang="cs-CZ" sz="2400" dirty="0"/>
          </a:p>
          <a:p>
            <a:endParaRPr lang="cs-CZ" sz="2400" dirty="0"/>
          </a:p>
          <a:p>
            <a:r>
              <a:rPr lang="cs-CZ" sz="2400" dirty="0"/>
              <a:t>Nácvik a zdokonalování pohybových dovedností – motorické učení</a:t>
            </a:r>
            <a:endParaRPr lang="cs-CZ" sz="3200" b="1" dirty="0">
              <a:solidFill>
                <a:srgbClr val="FFFFCC"/>
              </a:solidFill>
              <a:effectLst/>
            </a:endParaRPr>
          </a:p>
          <a:p>
            <a:endParaRPr lang="cs-CZ" dirty="0"/>
          </a:p>
        </p:txBody>
      </p:sp>
    </p:spTree>
    <p:extLst>
      <p:ext uri="{BB962C8B-B14F-4D97-AF65-F5344CB8AC3E}">
        <p14:creationId xmlns:p14="http://schemas.microsoft.com/office/powerpoint/2010/main" val="210005945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Technika - </a:t>
            </a:r>
            <a:r>
              <a:rPr lang="cs-CZ" dirty="0" err="1">
                <a:effectLst/>
              </a:rPr>
              <a:t>waza</a:t>
            </a:r>
            <a:endParaRPr lang="cs-CZ" dirty="0"/>
          </a:p>
        </p:txBody>
      </p:sp>
      <p:sp>
        <p:nvSpPr>
          <p:cNvPr id="3" name="Zástupný symbol pro obsah 2"/>
          <p:cNvSpPr>
            <a:spLocks noGrp="1"/>
          </p:cNvSpPr>
          <p:nvPr>
            <p:ph idx="1"/>
          </p:nvPr>
        </p:nvSpPr>
        <p:spPr/>
        <p:txBody>
          <a:bodyPr>
            <a:normAutofit/>
          </a:bodyPr>
          <a:lstStyle/>
          <a:p>
            <a:r>
              <a:rPr lang="cs-CZ" sz="2400" dirty="0">
                <a:solidFill>
                  <a:schemeClr val="tx1"/>
                </a:solidFill>
              </a:rPr>
              <a:t>Technické prostředky sportu = technika (</a:t>
            </a:r>
            <a:r>
              <a:rPr lang="cs-CZ" sz="2400" dirty="0" err="1">
                <a:solidFill>
                  <a:schemeClr val="tx1"/>
                </a:solidFill>
              </a:rPr>
              <a:t>waza</a:t>
            </a:r>
            <a:r>
              <a:rPr lang="cs-CZ" sz="2400" dirty="0">
                <a:solidFill>
                  <a:schemeClr val="tx1"/>
                </a:solidFill>
              </a:rPr>
              <a:t>) = pohybová dovednost</a:t>
            </a:r>
          </a:p>
          <a:p>
            <a:r>
              <a:rPr lang="cs-CZ" sz="2400" dirty="0">
                <a:effectLst/>
              </a:rPr>
              <a:t>Pohybová (motorická) dovednost je účelný způsob řešení pohybového úkolu, který je v souladu </a:t>
            </a:r>
            <a:r>
              <a:rPr lang="cs-CZ" sz="2400" b="1" dirty="0">
                <a:effectLst/>
              </a:rPr>
              <a:t>s</a:t>
            </a:r>
          </a:p>
          <a:p>
            <a:pPr lvl="1"/>
            <a:r>
              <a:rPr lang="cs-CZ" sz="2400" dirty="0"/>
              <a:t>biomechanickými zákonitostmi pohybu </a:t>
            </a:r>
          </a:p>
          <a:p>
            <a:pPr lvl="1"/>
            <a:r>
              <a:rPr lang="cs-CZ" sz="2400" dirty="0"/>
              <a:t>možnostmi jedince.</a:t>
            </a:r>
          </a:p>
          <a:p>
            <a:r>
              <a:rPr lang="cs-CZ" sz="2400" dirty="0"/>
              <a:t>Individuální odchylky od optimálního technického provedení nazýváme „styl“</a:t>
            </a:r>
          </a:p>
          <a:p>
            <a:endParaRPr lang="cs-CZ" sz="2400" dirty="0">
              <a:solidFill>
                <a:schemeClr val="tx1"/>
              </a:solidFill>
            </a:endParaRPr>
          </a:p>
          <a:p>
            <a:endParaRPr lang="cs-CZ" sz="2200" dirty="0"/>
          </a:p>
          <a:p>
            <a:endParaRPr lang="cs-CZ" sz="2200" dirty="0"/>
          </a:p>
        </p:txBody>
      </p:sp>
    </p:spTree>
    <p:extLst>
      <p:ext uri="{BB962C8B-B14F-4D97-AF65-F5344CB8AC3E}">
        <p14:creationId xmlns:p14="http://schemas.microsoft.com/office/powerpoint/2010/main" val="32085792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Pohybová dovednost</a:t>
            </a:r>
          </a:p>
        </p:txBody>
      </p:sp>
      <p:sp>
        <p:nvSpPr>
          <p:cNvPr id="3" name="Zástupný symbol pro obsah 2"/>
          <p:cNvSpPr>
            <a:spLocks noGrp="1"/>
          </p:cNvSpPr>
          <p:nvPr>
            <p:ph idx="1"/>
          </p:nvPr>
        </p:nvSpPr>
        <p:spPr/>
        <p:txBody>
          <a:bodyPr>
            <a:normAutofit/>
          </a:bodyPr>
          <a:lstStyle/>
          <a:p>
            <a:r>
              <a:rPr lang="cs-CZ" sz="2800" dirty="0"/>
              <a:t>Pohotovost správně a úsporně vykonávat určitou činnost (Linhart, 1982)</a:t>
            </a:r>
          </a:p>
          <a:p>
            <a:r>
              <a:rPr lang="cs-CZ" sz="2800" dirty="0"/>
              <a:t>Prostřednictvím učebních a cvičebních postupů na základě motorických schopností vytvořená, značně automatizovaná komponenta motorického učení (</a:t>
            </a:r>
            <a:r>
              <a:rPr lang="cs-CZ" sz="2800" dirty="0" err="1"/>
              <a:t>Schnabel</a:t>
            </a:r>
            <a:r>
              <a:rPr lang="cs-CZ" sz="2800" dirty="0"/>
              <a:t>, </a:t>
            </a:r>
            <a:r>
              <a:rPr lang="cs-CZ" sz="2800" dirty="0" err="1"/>
              <a:t>Thies</a:t>
            </a:r>
            <a:r>
              <a:rPr lang="cs-CZ" sz="2800" dirty="0"/>
              <a:t>, 1993)</a:t>
            </a:r>
          </a:p>
        </p:txBody>
      </p:sp>
    </p:spTree>
    <p:extLst>
      <p:ext uri="{BB962C8B-B14F-4D97-AF65-F5344CB8AC3E}">
        <p14:creationId xmlns:p14="http://schemas.microsoft.com/office/powerpoint/2010/main" val="6285469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solidFill>
                <a:effectLst/>
              </a:rPr>
              <a:t>Základní atributy techniky</a:t>
            </a:r>
            <a:endParaRPr lang="cs-CZ" dirty="0"/>
          </a:p>
        </p:txBody>
      </p:sp>
      <p:sp>
        <p:nvSpPr>
          <p:cNvPr id="3" name="Zástupný symbol pro obsah 2"/>
          <p:cNvSpPr>
            <a:spLocks noGrp="1"/>
          </p:cNvSpPr>
          <p:nvPr>
            <p:ph idx="1"/>
          </p:nvPr>
        </p:nvSpPr>
        <p:spPr/>
        <p:txBody>
          <a:bodyPr>
            <a:normAutofit/>
          </a:bodyPr>
          <a:lstStyle/>
          <a:p>
            <a:pPr lvl="1"/>
            <a:r>
              <a:rPr lang="cs-CZ" sz="2800" b="1" dirty="0"/>
              <a:t> Racionalita</a:t>
            </a:r>
          </a:p>
          <a:p>
            <a:pPr lvl="1"/>
            <a:r>
              <a:rPr lang="cs-CZ" sz="2800" b="1" dirty="0"/>
              <a:t> Účelnost </a:t>
            </a:r>
          </a:p>
          <a:p>
            <a:pPr lvl="1"/>
            <a:r>
              <a:rPr lang="cs-CZ" sz="2800" b="1" dirty="0"/>
              <a:t> Stabilita</a:t>
            </a:r>
            <a:endParaRPr lang="cs-CZ" sz="2800" b="1" dirty="0">
              <a:solidFill>
                <a:srgbClr val="FFFFCC"/>
              </a:solidFill>
              <a:effectLst/>
            </a:endParaRPr>
          </a:p>
          <a:p>
            <a:endParaRPr lang="cs-CZ" sz="2400" dirty="0"/>
          </a:p>
        </p:txBody>
      </p:sp>
    </p:spTree>
    <p:extLst>
      <p:ext uri="{BB962C8B-B14F-4D97-AF65-F5344CB8AC3E}">
        <p14:creationId xmlns:p14="http://schemas.microsoft.com/office/powerpoint/2010/main" val="18255098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Dělení motorických dovedností</a:t>
            </a:r>
          </a:p>
        </p:txBody>
      </p:sp>
      <p:sp>
        <p:nvSpPr>
          <p:cNvPr id="3" name="Zástupný symbol pro obsah 2"/>
          <p:cNvSpPr>
            <a:spLocks noGrp="1"/>
          </p:cNvSpPr>
          <p:nvPr>
            <p:ph idx="1"/>
          </p:nvPr>
        </p:nvSpPr>
        <p:spPr/>
        <p:txBody>
          <a:bodyPr>
            <a:normAutofit/>
          </a:bodyPr>
          <a:lstStyle/>
          <a:p>
            <a:pPr lvl="0"/>
            <a:r>
              <a:rPr lang="cs-CZ" dirty="0">
                <a:effectLst/>
              </a:rPr>
              <a:t>Podle složitosti</a:t>
            </a:r>
          </a:p>
          <a:p>
            <a:pPr lvl="1"/>
            <a:r>
              <a:rPr lang="cs-CZ" dirty="0">
                <a:effectLst/>
              </a:rPr>
              <a:t>jednoduché (hrubé, jednorázové)</a:t>
            </a:r>
          </a:p>
          <a:p>
            <a:pPr lvl="1"/>
            <a:r>
              <a:rPr lang="cs-CZ" dirty="0">
                <a:effectLst/>
              </a:rPr>
              <a:t>složité (komplexní) – obtížný </a:t>
            </a:r>
            <a:r>
              <a:rPr lang="cs-CZ" dirty="0" err="1">
                <a:effectLst/>
              </a:rPr>
              <a:t>timing</a:t>
            </a:r>
            <a:endParaRPr lang="cs-CZ" dirty="0">
              <a:effectLst/>
            </a:endParaRPr>
          </a:p>
          <a:p>
            <a:pPr lvl="0"/>
            <a:r>
              <a:rPr lang="cs-CZ" dirty="0">
                <a:effectLst/>
              </a:rPr>
              <a:t>Podle prostorového rozsahu pohybu</a:t>
            </a:r>
          </a:p>
          <a:p>
            <a:pPr lvl="1"/>
            <a:r>
              <a:rPr lang="cs-CZ" dirty="0">
                <a:effectLst/>
              </a:rPr>
              <a:t>jemnou (zpravidla pohyby rukou)</a:t>
            </a:r>
          </a:p>
          <a:p>
            <a:pPr lvl="1"/>
            <a:r>
              <a:rPr lang="cs-CZ" dirty="0">
                <a:effectLst/>
              </a:rPr>
              <a:t>hrubou (týkající se velkých svalových skupin)</a:t>
            </a:r>
          </a:p>
          <a:p>
            <a:r>
              <a:rPr lang="cs-CZ" dirty="0">
                <a:effectLst/>
              </a:rPr>
              <a:t>Podle stálosti prostředí a možnosti predikce průběhu pohybové činnosti</a:t>
            </a:r>
          </a:p>
          <a:p>
            <a:pPr lvl="1"/>
            <a:r>
              <a:rPr lang="cs-CZ" dirty="0">
                <a:effectLst/>
              </a:rPr>
              <a:t>pohybové činnosti otevřené (činnost přizpůsobující se změnám)</a:t>
            </a:r>
          </a:p>
          <a:p>
            <a:pPr lvl="1"/>
            <a:r>
              <a:rPr lang="cs-CZ" dirty="0">
                <a:effectLst/>
              </a:rPr>
              <a:t>uzavřené (provedení pohybové činnosti je do značné míry automatizované)</a:t>
            </a:r>
          </a:p>
          <a:p>
            <a:endParaRPr lang="cs-CZ" dirty="0"/>
          </a:p>
        </p:txBody>
      </p:sp>
    </p:spTree>
    <p:extLst>
      <p:ext uri="{BB962C8B-B14F-4D97-AF65-F5344CB8AC3E}">
        <p14:creationId xmlns:p14="http://schemas.microsoft.com/office/powerpoint/2010/main" val="423286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Biodromální</a:t>
            </a:r>
            <a:r>
              <a:rPr lang="sk-SK" dirty="0"/>
              <a:t> charakter</a:t>
            </a:r>
            <a:endParaRPr lang="cs-CZ" dirty="0"/>
          </a:p>
        </p:txBody>
      </p:sp>
      <p:sp>
        <p:nvSpPr>
          <p:cNvPr id="3" name="Zástupný symbol pro obsah 2"/>
          <p:cNvSpPr>
            <a:spLocks noGrp="1"/>
          </p:cNvSpPr>
          <p:nvPr>
            <p:ph idx="1"/>
          </p:nvPr>
        </p:nvSpPr>
        <p:spPr/>
        <p:txBody>
          <a:bodyPr/>
          <a:lstStyle/>
          <a:p>
            <a:pPr marL="0" indent="0" algn="ctr">
              <a:buFont typeface="Wingdings" pitchFamily="2" charset="2"/>
              <a:buNone/>
            </a:pPr>
            <a:r>
              <a:rPr lang="sk-SK" dirty="0"/>
              <a:t>Rozvoj </a:t>
            </a:r>
            <a:r>
              <a:rPr lang="sk-SK" dirty="0" err="1"/>
              <a:t>těla</a:t>
            </a:r>
            <a:r>
              <a:rPr lang="sk-SK" dirty="0"/>
              <a:t>, duše, </a:t>
            </a:r>
            <a:r>
              <a:rPr lang="sk-SK" dirty="0" err="1"/>
              <a:t>společnosti</a:t>
            </a:r>
            <a:r>
              <a:rPr lang="sk-SK" dirty="0"/>
              <a:t> a ducha by </a:t>
            </a:r>
            <a:r>
              <a:rPr lang="sk-SK" dirty="0" err="1"/>
              <a:t>měl</a:t>
            </a:r>
            <a:r>
              <a:rPr lang="sk-SK" dirty="0"/>
              <a:t> </a:t>
            </a:r>
            <a:r>
              <a:rPr lang="sk-SK" dirty="0" err="1"/>
              <a:t>být</a:t>
            </a:r>
            <a:r>
              <a:rPr lang="sk-SK" dirty="0"/>
              <a:t> </a:t>
            </a:r>
            <a:r>
              <a:rPr lang="sk-SK" dirty="0" err="1"/>
              <a:t>kontinuální</a:t>
            </a:r>
            <a:r>
              <a:rPr lang="sk-SK" dirty="0"/>
              <a:t>, </a:t>
            </a:r>
            <a:r>
              <a:rPr lang="sk-SK" dirty="0" err="1"/>
              <a:t>nekončící</a:t>
            </a:r>
            <a:endParaRPr lang="sk-SK" dirty="0"/>
          </a:p>
          <a:p>
            <a:endParaRPr lang="cs-CZ" dirty="0"/>
          </a:p>
        </p:txBody>
      </p:sp>
      <p:sp>
        <p:nvSpPr>
          <p:cNvPr id="4" name="AutoShape 5"/>
          <p:cNvSpPr>
            <a:spLocks noChangeArrowheads="1"/>
          </p:cNvSpPr>
          <p:nvPr/>
        </p:nvSpPr>
        <p:spPr bwMode="auto">
          <a:xfrm>
            <a:off x="5717865" y="2716666"/>
            <a:ext cx="609600" cy="1371600"/>
          </a:xfrm>
          <a:prstGeom prst="downArrow">
            <a:avLst>
              <a:gd name="adj1" fmla="val 50000"/>
              <a:gd name="adj2" fmla="val 56250"/>
            </a:avLst>
          </a:prstGeom>
          <a:noFill/>
          <a:ln w="9525">
            <a:solidFill>
              <a:schemeClr val="tx1"/>
            </a:solidFill>
            <a:miter lim="800000"/>
            <a:headEnd/>
            <a:tailEnd/>
          </a:ln>
          <a:effectLst/>
        </p:spPr>
        <p:txBody>
          <a:bodyPr wrap="none" anchor="ctr"/>
          <a:lstStyle/>
          <a:p>
            <a:endParaRPr lang="cs-CZ"/>
          </a:p>
        </p:txBody>
      </p:sp>
      <p:sp>
        <p:nvSpPr>
          <p:cNvPr id="5" name="Obdélník 4"/>
          <p:cNvSpPr/>
          <p:nvPr/>
        </p:nvSpPr>
        <p:spPr>
          <a:xfrm>
            <a:off x="4764149" y="4584152"/>
            <a:ext cx="2578551" cy="784830"/>
          </a:xfrm>
          <a:prstGeom prst="rect">
            <a:avLst/>
          </a:prstGeom>
        </p:spPr>
        <p:txBody>
          <a:bodyPr wrap="square">
            <a:spAutoFit/>
          </a:bodyPr>
          <a:lstStyle/>
          <a:p>
            <a:pPr algn="ctr">
              <a:spcBef>
                <a:spcPct val="50000"/>
              </a:spcBef>
            </a:pPr>
            <a:r>
              <a:rPr lang="sk-SK" dirty="0">
                <a:latin typeface="+mj-lt"/>
              </a:rPr>
              <a:t>Celoživotní cesta</a:t>
            </a:r>
          </a:p>
          <a:p>
            <a:pPr algn="ctr">
              <a:spcBef>
                <a:spcPct val="50000"/>
              </a:spcBef>
            </a:pPr>
            <a:r>
              <a:rPr lang="sk-SK" dirty="0">
                <a:latin typeface="+mj-lt"/>
              </a:rPr>
              <a:t>„</a:t>
            </a:r>
            <a:r>
              <a:rPr lang="sk-SK" dirty="0" err="1">
                <a:latin typeface="+mj-lt"/>
              </a:rPr>
              <a:t>budó</a:t>
            </a:r>
            <a:r>
              <a:rPr lang="sk-SK" dirty="0">
                <a:latin typeface="+mj-lt"/>
              </a:rPr>
              <a:t>“</a:t>
            </a:r>
            <a:endParaRPr lang="en-US" dirty="0">
              <a:latin typeface="+mj-lt"/>
            </a:endParaRPr>
          </a:p>
        </p:txBody>
      </p:sp>
    </p:spTree>
    <p:extLst>
      <p:ext uri="{BB962C8B-B14F-4D97-AF65-F5344CB8AC3E}">
        <p14:creationId xmlns:p14="http://schemas.microsoft.com/office/powerpoint/2010/main" val="363020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Schopnost x Dovednost</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4243882"/>
              </p:ext>
            </p:extLst>
          </p:nvPr>
        </p:nvGraphicFramePr>
        <p:xfrm>
          <a:off x="2320506" y="1580050"/>
          <a:ext cx="8061774" cy="4992220"/>
        </p:xfrm>
        <a:graphic>
          <a:graphicData uri="http://schemas.openxmlformats.org/drawingml/2006/table">
            <a:tbl>
              <a:tblPr firstRow="1" bandRow="1">
                <a:tableStyleId>{5C22544A-7EE6-4342-B048-85BDC9FD1C3A}</a:tableStyleId>
              </a:tblPr>
              <a:tblGrid>
                <a:gridCol w="4030887">
                  <a:extLst>
                    <a:ext uri="{9D8B030D-6E8A-4147-A177-3AD203B41FA5}">
                      <a16:colId xmlns:a16="http://schemas.microsoft.com/office/drawing/2014/main" val="20000"/>
                    </a:ext>
                  </a:extLst>
                </a:gridCol>
                <a:gridCol w="4030887">
                  <a:extLst>
                    <a:ext uri="{9D8B030D-6E8A-4147-A177-3AD203B41FA5}">
                      <a16:colId xmlns:a16="http://schemas.microsoft.com/office/drawing/2014/main" val="20001"/>
                    </a:ext>
                  </a:extLst>
                </a:gridCol>
              </a:tblGrid>
              <a:tr h="457829">
                <a:tc>
                  <a:txBody>
                    <a:bodyPr/>
                    <a:lstStyle/>
                    <a:p>
                      <a:pPr algn="just">
                        <a:spcAft>
                          <a:spcPts val="0"/>
                        </a:spcAft>
                      </a:pPr>
                      <a:r>
                        <a:rPr lang="cs-CZ" sz="1200" dirty="0">
                          <a:solidFill>
                            <a:srgbClr val="000000"/>
                          </a:solidFill>
                          <a:latin typeface="Times New Roman"/>
                        </a:rPr>
                        <a:t>Motorická schopnost</a:t>
                      </a:r>
                    </a:p>
                  </a:txBody>
                  <a:tcPr marL="68580" marR="68580" marT="0" marB="0"/>
                </a:tc>
                <a:tc>
                  <a:txBody>
                    <a:bodyPr/>
                    <a:lstStyle/>
                    <a:p>
                      <a:pPr algn="just">
                        <a:spcAft>
                          <a:spcPts val="0"/>
                        </a:spcAft>
                      </a:pPr>
                      <a:r>
                        <a:rPr lang="cs-CZ" sz="1200">
                          <a:solidFill>
                            <a:srgbClr val="000000"/>
                          </a:solidFill>
                          <a:latin typeface="Times New Roman"/>
                        </a:rPr>
                        <a:t>Motorická dovednost</a:t>
                      </a:r>
                    </a:p>
                  </a:txBody>
                  <a:tcPr marL="68580" marR="68580" marT="0" marB="0"/>
                </a:tc>
                <a:extLst>
                  <a:ext uri="{0D108BD9-81ED-4DB2-BD59-A6C34878D82A}">
                    <a16:rowId xmlns:a16="http://schemas.microsoft.com/office/drawing/2014/main" val="10000"/>
                  </a:ext>
                </a:extLst>
              </a:tr>
              <a:tr h="1354673">
                <a:tc>
                  <a:txBody>
                    <a:bodyPr/>
                    <a:lstStyle/>
                    <a:p>
                      <a:pPr algn="just">
                        <a:spcAft>
                          <a:spcPts val="0"/>
                        </a:spcAft>
                      </a:pPr>
                      <a:r>
                        <a:rPr lang="cs-CZ" sz="1200">
                          <a:solidFill>
                            <a:srgbClr val="000000"/>
                          </a:solidFill>
                          <a:latin typeface="Times New Roman"/>
                        </a:rPr>
                        <a:t>Vymezení:</a:t>
                      </a:r>
                    </a:p>
                    <a:p>
                      <a:pPr algn="just">
                        <a:spcAft>
                          <a:spcPts val="0"/>
                        </a:spcAft>
                      </a:pPr>
                      <a:r>
                        <a:rPr lang="cs-CZ" sz="1200">
                          <a:solidFill>
                            <a:srgbClr val="000000"/>
                          </a:solidFill>
                          <a:latin typeface="Times New Roman"/>
                        </a:rPr>
                        <a:t>Částečně geneticky podmíněný (obecný) předpoklad</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pohybové činnosti</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potencionální dispozice k efektivnímu vykonávání činnosti a dosahování výkonu</a:t>
                      </a:r>
                    </a:p>
                    <a:p>
                      <a:pPr>
                        <a:spcAft>
                          <a:spcPts val="0"/>
                        </a:spcAft>
                      </a:pPr>
                      <a:r>
                        <a:rPr lang="cs-CZ" sz="1200">
                          <a:solidFill>
                            <a:srgbClr val="000000"/>
                          </a:solidFill>
                          <a:latin typeface="Times New Roman"/>
                        </a:rPr>
                        <a:t> </a:t>
                      </a:r>
                    </a:p>
                  </a:txBody>
                  <a:tcPr marL="68580" marR="68580" marT="0" marB="0"/>
                </a:tc>
                <a:tc>
                  <a:txBody>
                    <a:bodyPr/>
                    <a:lstStyle/>
                    <a:p>
                      <a:pPr algn="just">
                        <a:spcAft>
                          <a:spcPts val="0"/>
                        </a:spcAft>
                      </a:pPr>
                      <a:r>
                        <a:rPr lang="cs-CZ" sz="1200">
                          <a:solidFill>
                            <a:srgbClr val="000000"/>
                          </a:solidFill>
                          <a:latin typeface="Times New Roman"/>
                        </a:rPr>
                        <a:t>Vymezení:</a:t>
                      </a:r>
                    </a:p>
                    <a:p>
                      <a:pPr algn="just">
                        <a:spcAft>
                          <a:spcPts val="0"/>
                        </a:spcAft>
                      </a:pPr>
                      <a:r>
                        <a:rPr lang="cs-CZ" sz="1200">
                          <a:solidFill>
                            <a:srgbClr val="000000"/>
                          </a:solidFill>
                          <a:latin typeface="Times New Roman"/>
                        </a:rPr>
                        <a:t>Učením získaná (specifická) pohotovost k</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pohybové činnosti</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potencionální dispozice k efektivnímu vykonávání činnosti a dosahování výkonu</a:t>
                      </a:r>
                    </a:p>
                    <a:p>
                      <a:pPr>
                        <a:spcAft>
                          <a:spcPts val="0"/>
                        </a:spcAft>
                      </a:pPr>
                      <a:r>
                        <a:rPr lang="cs-CZ" sz="1200">
                          <a:solidFill>
                            <a:srgbClr val="000000"/>
                          </a:solidFill>
                          <a:latin typeface="Times New Roman"/>
                        </a:rPr>
                        <a:t> </a:t>
                      </a:r>
                    </a:p>
                  </a:txBody>
                  <a:tcPr marL="68580" marR="68580" marT="0" marB="0"/>
                </a:tc>
                <a:extLst>
                  <a:ext uri="{0D108BD9-81ED-4DB2-BD59-A6C34878D82A}">
                    <a16:rowId xmlns:a16="http://schemas.microsoft.com/office/drawing/2014/main" val="10001"/>
                  </a:ext>
                </a:extLst>
              </a:tr>
              <a:tr h="1806231">
                <a:tc>
                  <a:txBody>
                    <a:bodyPr/>
                    <a:lstStyle/>
                    <a:p>
                      <a:pPr algn="just">
                        <a:spcAft>
                          <a:spcPts val="0"/>
                        </a:spcAft>
                      </a:pPr>
                      <a:r>
                        <a:rPr lang="cs-CZ" sz="1200">
                          <a:solidFill>
                            <a:srgbClr val="000000"/>
                          </a:solidFill>
                          <a:latin typeface="Times New Roman"/>
                        </a:rPr>
                        <a:t>Rozlišení:</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týká se rozsahu kapacity</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částečně vrozená</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generalizovaná</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relativně stabilní a trvalá</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podkládá mnoho různých dovedností a činností</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počet omezený</a:t>
                      </a:r>
                    </a:p>
                    <a:p>
                      <a:pPr>
                        <a:spcAft>
                          <a:spcPts val="0"/>
                        </a:spcAft>
                      </a:pPr>
                      <a:r>
                        <a:rPr lang="cs-CZ" sz="1200">
                          <a:solidFill>
                            <a:srgbClr val="000000"/>
                          </a:solidFill>
                          <a:latin typeface="Times New Roman"/>
                        </a:rPr>
                        <a:t> </a:t>
                      </a:r>
                    </a:p>
                  </a:txBody>
                  <a:tcPr marL="68580" marR="68580" marT="0" marB="0"/>
                </a:tc>
                <a:tc>
                  <a:txBody>
                    <a:bodyPr/>
                    <a:lstStyle/>
                    <a:p>
                      <a:pPr algn="just">
                        <a:spcAft>
                          <a:spcPts val="0"/>
                        </a:spcAft>
                      </a:pPr>
                      <a:r>
                        <a:rPr lang="cs-CZ" sz="1200">
                          <a:solidFill>
                            <a:srgbClr val="000000"/>
                          </a:solidFill>
                          <a:latin typeface="Times New Roman"/>
                        </a:rPr>
                        <a:t>Rozlišení:</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týká se využití kapacity</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vytvořená praxí</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úkolově specifická</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snadněji modifikovatelná praxí</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závislá na několika schopnostech</a:t>
                      </a:r>
                    </a:p>
                    <a:p>
                      <a:pPr>
                        <a:spcAft>
                          <a:spcPts val="0"/>
                        </a:spcAft>
                      </a:pPr>
                      <a:r>
                        <a:rPr lang="cs-CZ" sz="700" b="0" i="0">
                          <a:solidFill>
                            <a:srgbClr val="000000"/>
                          </a:solidFill>
                          <a:latin typeface="Times New Roman"/>
                        </a:rPr>
                        <a:t>                        </a:t>
                      </a:r>
                      <a:r>
                        <a:rPr lang="cs-CZ" sz="1200">
                          <a:solidFill>
                            <a:srgbClr val="000000"/>
                          </a:solidFill>
                          <a:latin typeface="Arial"/>
                        </a:rPr>
                        <a:t>- </a:t>
                      </a:r>
                      <a:r>
                        <a:rPr lang="cs-CZ" sz="1200">
                          <a:solidFill>
                            <a:srgbClr val="000000"/>
                          </a:solidFill>
                          <a:latin typeface="Times New Roman"/>
                        </a:rPr>
                        <a:t>počet nevyčíslitelný</a:t>
                      </a:r>
                    </a:p>
                    <a:p>
                      <a:pPr>
                        <a:spcAft>
                          <a:spcPts val="0"/>
                        </a:spcAft>
                      </a:pPr>
                      <a:r>
                        <a:rPr lang="cs-CZ" sz="1200">
                          <a:solidFill>
                            <a:srgbClr val="000000"/>
                          </a:solidFill>
                          <a:latin typeface="Times New Roman"/>
                        </a:rPr>
                        <a:t> </a:t>
                      </a:r>
                    </a:p>
                  </a:txBody>
                  <a:tcPr marL="68580" marR="68580" marT="0" marB="0"/>
                </a:tc>
                <a:extLst>
                  <a:ext uri="{0D108BD9-81ED-4DB2-BD59-A6C34878D82A}">
                    <a16:rowId xmlns:a16="http://schemas.microsoft.com/office/drawing/2014/main" val="10002"/>
                  </a:ext>
                </a:extLst>
              </a:tr>
              <a:tr h="457829">
                <a:tc>
                  <a:txBody>
                    <a:bodyPr/>
                    <a:lstStyle/>
                    <a:p>
                      <a:pPr algn="just">
                        <a:spcAft>
                          <a:spcPts val="0"/>
                        </a:spcAft>
                      </a:pPr>
                      <a:r>
                        <a:rPr lang="cs-CZ" sz="1200">
                          <a:solidFill>
                            <a:srgbClr val="000000"/>
                          </a:solidFill>
                          <a:latin typeface="Times New Roman"/>
                        </a:rPr>
                        <a:t>Příklady:</a:t>
                      </a:r>
                    </a:p>
                    <a:p>
                      <a:pPr algn="just">
                        <a:spcAft>
                          <a:spcPts val="0"/>
                        </a:spcAft>
                      </a:pPr>
                      <a:r>
                        <a:rPr lang="cs-CZ" sz="1200">
                          <a:solidFill>
                            <a:srgbClr val="000000"/>
                          </a:solidFill>
                          <a:latin typeface="Times New Roman"/>
                        </a:rPr>
                        <a:t>schopnosti silové, rovnováhové, …</a:t>
                      </a:r>
                    </a:p>
                  </a:txBody>
                  <a:tcPr marL="68580" marR="68580" marT="0" marB="0"/>
                </a:tc>
                <a:tc>
                  <a:txBody>
                    <a:bodyPr/>
                    <a:lstStyle/>
                    <a:p>
                      <a:pPr algn="just">
                        <a:spcAft>
                          <a:spcPts val="0"/>
                        </a:spcAft>
                      </a:pPr>
                      <a:r>
                        <a:rPr lang="cs-CZ" sz="1200">
                          <a:solidFill>
                            <a:srgbClr val="000000"/>
                          </a:solidFill>
                          <a:latin typeface="Times New Roman"/>
                        </a:rPr>
                        <a:t>Příklady:</a:t>
                      </a:r>
                    </a:p>
                    <a:p>
                      <a:pPr algn="just">
                        <a:spcAft>
                          <a:spcPts val="0"/>
                        </a:spcAft>
                      </a:pPr>
                      <a:r>
                        <a:rPr lang="cs-CZ" sz="1200">
                          <a:solidFill>
                            <a:srgbClr val="000000"/>
                          </a:solidFill>
                          <a:latin typeface="Times New Roman"/>
                        </a:rPr>
                        <a:t>dovednost smečovat, řídit auto, …</a:t>
                      </a:r>
                    </a:p>
                  </a:txBody>
                  <a:tcPr marL="68580" marR="68580" marT="0" marB="0"/>
                </a:tc>
                <a:extLst>
                  <a:ext uri="{0D108BD9-81ED-4DB2-BD59-A6C34878D82A}">
                    <a16:rowId xmlns:a16="http://schemas.microsoft.com/office/drawing/2014/main" val="10003"/>
                  </a:ext>
                </a:extLst>
              </a:tr>
              <a:tr h="457829">
                <a:tc>
                  <a:txBody>
                    <a:bodyPr/>
                    <a:lstStyle/>
                    <a:p>
                      <a:pPr algn="just">
                        <a:spcAft>
                          <a:spcPts val="0"/>
                        </a:spcAft>
                      </a:pPr>
                      <a:r>
                        <a:rPr lang="cs-CZ" sz="1200">
                          <a:solidFill>
                            <a:srgbClr val="000000"/>
                          </a:solidFill>
                          <a:latin typeface="Times New Roman"/>
                        </a:rPr>
                        <a:t>Základní rozdělení:</a:t>
                      </a:r>
                    </a:p>
                    <a:p>
                      <a:pPr algn="just">
                        <a:spcAft>
                          <a:spcPts val="0"/>
                        </a:spcAft>
                      </a:pPr>
                      <a:r>
                        <a:rPr lang="cs-CZ" sz="1200">
                          <a:solidFill>
                            <a:srgbClr val="000000"/>
                          </a:solidFill>
                          <a:latin typeface="Times New Roman"/>
                        </a:rPr>
                        <a:t>Kondiční - koordinační</a:t>
                      </a:r>
                    </a:p>
                  </a:txBody>
                  <a:tcPr marL="68580" marR="68580" marT="0" marB="0"/>
                </a:tc>
                <a:tc>
                  <a:txBody>
                    <a:bodyPr/>
                    <a:lstStyle/>
                    <a:p>
                      <a:pPr algn="just">
                        <a:spcAft>
                          <a:spcPts val="0"/>
                        </a:spcAft>
                      </a:pPr>
                      <a:r>
                        <a:rPr lang="cs-CZ" sz="1200" dirty="0">
                          <a:solidFill>
                            <a:srgbClr val="000000"/>
                          </a:solidFill>
                          <a:latin typeface="Times New Roman"/>
                        </a:rPr>
                        <a:t>Základní rozdělení:</a:t>
                      </a:r>
                    </a:p>
                    <a:p>
                      <a:pPr algn="just">
                        <a:spcAft>
                          <a:spcPts val="0"/>
                        </a:spcAft>
                      </a:pPr>
                      <a:r>
                        <a:rPr lang="cs-CZ" sz="1200" dirty="0">
                          <a:solidFill>
                            <a:srgbClr val="000000"/>
                          </a:solidFill>
                          <a:latin typeface="Times New Roman"/>
                        </a:rPr>
                        <a:t>Otevřené - uzavřené</a:t>
                      </a:r>
                    </a:p>
                  </a:txBody>
                  <a:tcPr marL="68580" marR="68580" marT="0" marB="0"/>
                </a:tc>
                <a:extLst>
                  <a:ext uri="{0D108BD9-81ED-4DB2-BD59-A6C34878D82A}">
                    <a16:rowId xmlns:a16="http://schemas.microsoft.com/office/drawing/2014/main" val="10004"/>
                  </a:ext>
                </a:extLst>
              </a:tr>
              <a:tr h="457829">
                <a:tc>
                  <a:txBody>
                    <a:bodyPr/>
                    <a:lstStyle/>
                    <a:p>
                      <a:pPr algn="just">
                        <a:spcAft>
                          <a:spcPts val="0"/>
                        </a:spcAft>
                      </a:pPr>
                      <a:r>
                        <a:rPr lang="cs-CZ" sz="1200">
                          <a:solidFill>
                            <a:srgbClr val="000000"/>
                          </a:solidFill>
                          <a:latin typeface="Times New Roman"/>
                        </a:rPr>
                        <a:t>Proces rozvoje:</a:t>
                      </a:r>
                    </a:p>
                    <a:p>
                      <a:pPr algn="just">
                        <a:spcAft>
                          <a:spcPts val="0"/>
                        </a:spcAft>
                      </a:pPr>
                      <a:r>
                        <a:rPr lang="cs-CZ" sz="1200">
                          <a:solidFill>
                            <a:srgbClr val="000000"/>
                          </a:solidFill>
                          <a:latin typeface="Times New Roman"/>
                        </a:rPr>
                        <a:t>Trénink (tělesná příprava)</a:t>
                      </a:r>
                    </a:p>
                  </a:txBody>
                  <a:tcPr marL="68580" marR="68580" marT="0" marB="0"/>
                </a:tc>
                <a:tc>
                  <a:txBody>
                    <a:bodyPr/>
                    <a:lstStyle/>
                    <a:p>
                      <a:pPr algn="just">
                        <a:spcAft>
                          <a:spcPts val="0"/>
                        </a:spcAft>
                      </a:pPr>
                      <a:r>
                        <a:rPr lang="cs-CZ" sz="1200" dirty="0">
                          <a:solidFill>
                            <a:srgbClr val="000000"/>
                          </a:solidFill>
                          <a:latin typeface="Times New Roman"/>
                        </a:rPr>
                        <a:t>Proces rozvoje:</a:t>
                      </a:r>
                    </a:p>
                    <a:p>
                      <a:pPr algn="just">
                        <a:spcAft>
                          <a:spcPts val="0"/>
                        </a:spcAft>
                      </a:pPr>
                      <a:r>
                        <a:rPr lang="cs-CZ" sz="1200" dirty="0">
                          <a:solidFill>
                            <a:srgbClr val="000000"/>
                          </a:solidFill>
                          <a:latin typeface="Times New Roman"/>
                        </a:rPr>
                        <a:t>Nácvik, výcvik (technická příprava)</a:t>
                      </a: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1816443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Výkon pohybových dovedností</a:t>
            </a:r>
            <a:endParaRPr lang="cs-CZ" dirty="0"/>
          </a:p>
        </p:txBody>
      </p:sp>
      <p:sp>
        <p:nvSpPr>
          <p:cNvPr id="3" name="Zástupný symbol pro obsah 2"/>
          <p:cNvSpPr>
            <a:spLocks noGrp="1"/>
          </p:cNvSpPr>
          <p:nvPr>
            <p:ph idx="1"/>
          </p:nvPr>
        </p:nvSpPr>
        <p:spPr/>
        <p:txBody>
          <a:bodyPr>
            <a:normAutofit/>
          </a:bodyPr>
          <a:lstStyle/>
          <a:p>
            <a:pPr>
              <a:buFont typeface="Wingdings" pitchFamily="2" charset="2"/>
              <a:buNone/>
            </a:pPr>
            <a:r>
              <a:rPr lang="cs-CZ" b="1" dirty="0">
                <a:effectLst/>
              </a:rPr>
              <a:t>Projev</a:t>
            </a:r>
            <a:r>
              <a:rPr lang="cs-CZ" b="1" dirty="0">
                <a:effectLst/>
                <a:cs typeface="Times New Roman" pitchFamily="18" charset="0"/>
              </a:rPr>
              <a:t> pohybový</a:t>
            </a:r>
            <a:r>
              <a:rPr lang="cs-CZ" b="1" dirty="0">
                <a:effectLst/>
              </a:rPr>
              <a:t>ch</a:t>
            </a:r>
            <a:r>
              <a:rPr lang="cs-CZ" b="1" dirty="0">
                <a:effectLst/>
                <a:cs typeface="Times New Roman" pitchFamily="18" charset="0"/>
              </a:rPr>
              <a:t> dovednost</a:t>
            </a:r>
            <a:r>
              <a:rPr lang="cs-CZ" b="1" dirty="0">
                <a:effectLst/>
              </a:rPr>
              <a:t>í</a:t>
            </a:r>
          </a:p>
          <a:p>
            <a:r>
              <a:rPr lang="cs-CZ" b="1" dirty="0">
                <a:effectLst/>
                <a:cs typeface="Times New Roman" pitchFamily="18" charset="0"/>
              </a:rPr>
              <a:t>Sportovní</a:t>
            </a:r>
          </a:p>
          <a:p>
            <a:pPr lvl="1"/>
            <a:r>
              <a:rPr lang="cs-CZ" sz="2000" b="1" dirty="0">
                <a:effectLst/>
                <a:cs typeface="Times New Roman" pitchFamily="18" charset="0"/>
              </a:rPr>
              <a:t>podle soutěžního nebo jiného (např. zkušebního) řádu (i verbálně formulovaného)</a:t>
            </a:r>
          </a:p>
          <a:p>
            <a:endParaRPr lang="cs-CZ" b="1" dirty="0">
              <a:effectLst/>
            </a:endParaRPr>
          </a:p>
          <a:p>
            <a:r>
              <a:rPr lang="cs-CZ" b="1" dirty="0">
                <a:effectLst/>
                <a:cs typeface="Times New Roman" pitchFamily="18" charset="0"/>
              </a:rPr>
              <a:t>Sebeobranný</a:t>
            </a:r>
          </a:p>
          <a:p>
            <a:pPr lvl="1"/>
            <a:r>
              <a:rPr lang="cs-CZ" sz="2000" b="1" dirty="0">
                <a:effectLst/>
                <a:cs typeface="Times New Roman" pitchFamily="18" charset="0"/>
              </a:rPr>
              <a:t>ve skutečné krizové situaci, vyžadující konat v mezích nutné obrany</a:t>
            </a:r>
            <a:endParaRPr lang="en-US" sz="2000" b="1" dirty="0">
              <a:effectLst/>
              <a:cs typeface="Times New Roman" pitchFamily="18" charset="0"/>
            </a:endParaRPr>
          </a:p>
          <a:p>
            <a:endParaRPr lang="cs-CZ" b="1" dirty="0">
              <a:effectLst/>
            </a:endParaRPr>
          </a:p>
        </p:txBody>
      </p:sp>
    </p:spTree>
    <p:extLst>
      <p:ext uri="{BB962C8B-B14F-4D97-AF65-F5344CB8AC3E}">
        <p14:creationId xmlns:p14="http://schemas.microsoft.com/office/powerpoint/2010/main" val="34711527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Hrubé a jemné dovednosti pod vlivem stresu</a:t>
            </a:r>
          </a:p>
        </p:txBody>
      </p:sp>
      <p:sp>
        <p:nvSpPr>
          <p:cNvPr id="3" name="Zástupný symbol pro obsah 2"/>
          <p:cNvSpPr>
            <a:spLocks noGrp="1"/>
          </p:cNvSpPr>
          <p:nvPr>
            <p:ph idx="1"/>
          </p:nvPr>
        </p:nvSpPr>
        <p:spPr/>
        <p:txBody>
          <a:bodyPr>
            <a:normAutofit/>
          </a:bodyPr>
          <a:lstStyle/>
          <a:p>
            <a:r>
              <a:rPr lang="cs-CZ" sz="2400" dirty="0"/>
              <a:t>Fine motor </a:t>
            </a:r>
            <a:r>
              <a:rPr lang="cs-CZ" sz="2400" dirty="0" err="1"/>
              <a:t>skills</a:t>
            </a:r>
            <a:r>
              <a:rPr lang="cs-CZ" sz="2400" dirty="0"/>
              <a:t> – činnosti ruky, prstů, ústa, chodidla</a:t>
            </a:r>
          </a:p>
          <a:p>
            <a:r>
              <a:rPr lang="cs-CZ" sz="2400" dirty="0"/>
              <a:t>Gross motor </a:t>
            </a:r>
            <a:r>
              <a:rPr lang="cs-CZ" sz="2400" dirty="0" err="1"/>
              <a:t>skills</a:t>
            </a:r>
            <a:r>
              <a:rPr lang="cs-CZ" sz="2400" dirty="0"/>
              <a:t> – prováděné velkými svalovými skupinami</a:t>
            </a:r>
          </a:p>
          <a:p>
            <a:pPr>
              <a:buNone/>
            </a:pPr>
            <a:endParaRPr lang="cs-CZ" sz="2400" dirty="0"/>
          </a:p>
          <a:p>
            <a:r>
              <a:rPr lang="cs-CZ" sz="2400" dirty="0" err="1"/>
              <a:t>Siddle</a:t>
            </a:r>
            <a:r>
              <a:rPr lang="cs-CZ" sz="2400" dirty="0"/>
              <a:t> (1995) prokázal:</a:t>
            </a:r>
          </a:p>
          <a:p>
            <a:pPr lvl="1"/>
            <a:r>
              <a:rPr lang="cs-CZ" sz="2000" dirty="0"/>
              <a:t>Pod vlivem psychického stresu v bojových situacích zhoršení </a:t>
            </a:r>
          </a:p>
          <a:p>
            <a:pPr lvl="2"/>
            <a:r>
              <a:rPr lang="cs-CZ" sz="1800" dirty="0"/>
              <a:t>jemných motorických dovedností na hranici 115 TF</a:t>
            </a:r>
          </a:p>
          <a:p>
            <a:pPr lvl="2"/>
            <a:r>
              <a:rPr lang="cs-CZ" sz="1800" dirty="0"/>
              <a:t>komplexních motorických dovedností na hranici 145 TF</a:t>
            </a:r>
          </a:p>
          <a:p>
            <a:pPr lvl="2"/>
            <a:r>
              <a:rPr lang="cs-CZ" sz="1800" dirty="0" err="1"/>
              <a:t>hypervigilanci</a:t>
            </a:r>
            <a:r>
              <a:rPr lang="cs-CZ" sz="1800" dirty="0"/>
              <a:t> a iracionální jednání na hranici 175 TF</a:t>
            </a:r>
          </a:p>
          <a:p>
            <a:endParaRPr lang="cs-CZ" dirty="0"/>
          </a:p>
        </p:txBody>
      </p:sp>
    </p:spTree>
    <p:extLst>
      <p:ext uri="{BB962C8B-B14F-4D97-AF65-F5344CB8AC3E}">
        <p14:creationId xmlns:p14="http://schemas.microsoft.com/office/powerpoint/2010/main" val="14997327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Motorické učení</a:t>
            </a:r>
          </a:p>
        </p:txBody>
      </p:sp>
      <p:sp>
        <p:nvSpPr>
          <p:cNvPr id="3" name="Zástupný symbol pro obsah 2"/>
          <p:cNvSpPr>
            <a:spLocks noGrp="1"/>
          </p:cNvSpPr>
          <p:nvPr>
            <p:ph idx="1"/>
          </p:nvPr>
        </p:nvSpPr>
        <p:spPr/>
        <p:txBody>
          <a:bodyPr>
            <a:normAutofit/>
          </a:bodyPr>
          <a:lstStyle/>
          <a:p>
            <a:pPr lvl="0"/>
            <a:r>
              <a:rPr lang="cs-CZ" sz="3200" dirty="0"/>
              <a:t> </a:t>
            </a:r>
            <a:r>
              <a:rPr lang="cs-CZ" sz="2800" dirty="0">
                <a:effectLst/>
              </a:rPr>
              <a:t>proces, během kterého si osvojujeme pohybové dovednosti</a:t>
            </a:r>
          </a:p>
          <a:p>
            <a:pPr lvl="0"/>
            <a:r>
              <a:rPr lang="cs-CZ" sz="2800" dirty="0">
                <a:effectLst/>
              </a:rPr>
              <a:t> osvojování, zjemňování, stabilizování a využívání pohybových    dovedností (</a:t>
            </a:r>
            <a:r>
              <a:rPr lang="cs-CZ" sz="2800" dirty="0" err="1">
                <a:effectLst/>
              </a:rPr>
              <a:t>Schnabel</a:t>
            </a:r>
            <a:r>
              <a:rPr lang="cs-CZ" sz="2800" dirty="0">
                <a:effectLst/>
              </a:rPr>
              <a:t>, 1973)</a:t>
            </a:r>
          </a:p>
          <a:p>
            <a:r>
              <a:rPr lang="cs-CZ" sz="2800" dirty="0">
                <a:effectLst/>
              </a:rPr>
              <a:t>množina vnitřních procesů spjatých s praxí či zkušeností vedoucí k relativně permanentním ziskům ve způsobilosti k dovedné činnosti (Schmidt, 1991)</a:t>
            </a:r>
          </a:p>
          <a:p>
            <a:endParaRPr lang="cs-CZ" dirty="0"/>
          </a:p>
        </p:txBody>
      </p:sp>
    </p:spTree>
    <p:extLst>
      <p:ext uri="{BB962C8B-B14F-4D97-AF65-F5344CB8AC3E}">
        <p14:creationId xmlns:p14="http://schemas.microsoft.com/office/powerpoint/2010/main" val="171942623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procesu motorického učení</a:t>
            </a:r>
          </a:p>
        </p:txBody>
      </p:sp>
      <p:sp>
        <p:nvSpPr>
          <p:cNvPr id="3" name="Zástupný symbol pro obsah 2"/>
          <p:cNvSpPr>
            <a:spLocks noGrp="1"/>
          </p:cNvSpPr>
          <p:nvPr>
            <p:ph sz="half" idx="1"/>
          </p:nvPr>
        </p:nvSpPr>
        <p:spPr/>
        <p:txBody>
          <a:bodyPr>
            <a:normAutofit/>
          </a:bodyPr>
          <a:lstStyle/>
          <a:p>
            <a:r>
              <a:rPr lang="cs-CZ" sz="2400" dirty="0"/>
              <a:t>Vnitřní</a:t>
            </a:r>
          </a:p>
          <a:p>
            <a:pPr lvl="1"/>
            <a:r>
              <a:rPr lang="cs-CZ" sz="2000" dirty="0"/>
              <a:t>Kondiční</a:t>
            </a:r>
          </a:p>
          <a:p>
            <a:pPr lvl="1"/>
            <a:r>
              <a:rPr lang="cs-CZ" sz="2000" dirty="0" err="1"/>
              <a:t>Dovednostní</a:t>
            </a:r>
            <a:endParaRPr lang="cs-CZ" sz="2000" dirty="0"/>
          </a:p>
          <a:p>
            <a:pPr lvl="1"/>
            <a:r>
              <a:rPr lang="cs-CZ" sz="2000" dirty="0"/>
              <a:t>Psychologické</a:t>
            </a:r>
          </a:p>
          <a:p>
            <a:pPr lvl="1"/>
            <a:r>
              <a:rPr lang="cs-CZ" sz="2000" dirty="0"/>
              <a:t>atd.</a:t>
            </a:r>
          </a:p>
        </p:txBody>
      </p:sp>
      <p:sp>
        <p:nvSpPr>
          <p:cNvPr id="4" name="Zástupný symbol pro obsah 3"/>
          <p:cNvSpPr>
            <a:spLocks noGrp="1"/>
          </p:cNvSpPr>
          <p:nvPr>
            <p:ph sz="half" idx="2"/>
          </p:nvPr>
        </p:nvSpPr>
        <p:spPr/>
        <p:txBody>
          <a:bodyPr>
            <a:normAutofit/>
          </a:bodyPr>
          <a:lstStyle/>
          <a:p>
            <a:r>
              <a:rPr lang="cs-CZ" sz="2400" dirty="0"/>
              <a:t>Vnější</a:t>
            </a:r>
          </a:p>
          <a:p>
            <a:pPr lvl="1"/>
            <a:r>
              <a:rPr lang="cs-CZ" sz="2000" dirty="0"/>
              <a:t>Prostředí</a:t>
            </a:r>
          </a:p>
          <a:p>
            <a:pPr lvl="1"/>
            <a:r>
              <a:rPr lang="cs-CZ" sz="2000" dirty="0"/>
              <a:t>Učitel</a:t>
            </a:r>
          </a:p>
          <a:p>
            <a:pPr lvl="1"/>
            <a:r>
              <a:rPr lang="cs-CZ" sz="2000" dirty="0"/>
              <a:t>Metody a formy</a:t>
            </a:r>
          </a:p>
          <a:p>
            <a:pPr lvl="1"/>
            <a:r>
              <a:rPr lang="cs-CZ" sz="2000" dirty="0"/>
              <a:t>Didaktické pomůcky</a:t>
            </a:r>
          </a:p>
          <a:p>
            <a:pPr lvl="1"/>
            <a:r>
              <a:rPr lang="cs-CZ" sz="2000" dirty="0"/>
              <a:t>atd.</a:t>
            </a:r>
          </a:p>
          <a:p>
            <a:endParaRPr lang="cs-CZ" dirty="0"/>
          </a:p>
        </p:txBody>
      </p:sp>
    </p:spTree>
    <p:extLst>
      <p:ext uri="{BB962C8B-B14F-4D97-AF65-F5344CB8AC3E}">
        <p14:creationId xmlns:p14="http://schemas.microsoft.com/office/powerpoint/2010/main" val="5785422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motorického učení</a:t>
            </a:r>
          </a:p>
        </p:txBody>
      </p:sp>
      <p:sp>
        <p:nvSpPr>
          <p:cNvPr id="3" name="Zástupný symbol pro obsah 2"/>
          <p:cNvSpPr>
            <a:spLocks noGrp="1"/>
          </p:cNvSpPr>
          <p:nvPr>
            <p:ph idx="1"/>
          </p:nvPr>
        </p:nvSpPr>
        <p:spPr/>
        <p:txBody>
          <a:bodyPr/>
          <a:lstStyle/>
          <a:p>
            <a:endParaRPr lang="cs-CZ"/>
          </a:p>
        </p:txBody>
      </p:sp>
      <p:pic>
        <p:nvPicPr>
          <p:cNvPr id="4" name="Picture 4"/>
          <p:cNvPicPr>
            <a:picLocks noChangeAspect="1" noChangeArrowheads="1"/>
          </p:cNvPicPr>
          <p:nvPr/>
        </p:nvPicPr>
        <p:blipFill>
          <a:blip r:embed="rId2" cstate="print"/>
          <a:srcRect/>
          <a:stretch>
            <a:fillRect/>
          </a:stretch>
        </p:blipFill>
        <p:spPr>
          <a:xfrm>
            <a:off x="2112794" y="2040397"/>
            <a:ext cx="7608864" cy="3550919"/>
          </a:xfrm>
          <a:prstGeom prst="rect">
            <a:avLst/>
          </a:prstGeom>
          <a:noFill/>
          <a:ln/>
        </p:spPr>
      </p:pic>
    </p:spTree>
    <p:extLst>
      <p:ext uri="{BB962C8B-B14F-4D97-AF65-F5344CB8AC3E}">
        <p14:creationId xmlns:p14="http://schemas.microsoft.com/office/powerpoint/2010/main" val="246079686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Fáze motorického učení</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026" y="1758866"/>
            <a:ext cx="8521435" cy="4104456"/>
          </a:xfrm>
          <a:prstGeom prst="rect">
            <a:avLst/>
          </a:prstGeom>
        </p:spPr>
      </p:pic>
    </p:spTree>
    <p:extLst>
      <p:ext uri="{BB962C8B-B14F-4D97-AF65-F5344CB8AC3E}">
        <p14:creationId xmlns:p14="http://schemas.microsoft.com/office/powerpoint/2010/main" val="204541365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Fáze motorického učení (</a:t>
            </a:r>
            <a:r>
              <a:rPr lang="cs-CZ" dirty="0" err="1"/>
              <a:t>Schnabel</a:t>
            </a:r>
            <a:r>
              <a:rPr lang="cs-CZ" dirty="0"/>
              <a:t>)</a:t>
            </a:r>
          </a:p>
        </p:txBody>
      </p:sp>
      <p:sp>
        <p:nvSpPr>
          <p:cNvPr id="3" name="Zástupný symbol pro obsah 2"/>
          <p:cNvSpPr>
            <a:spLocks noGrp="1"/>
          </p:cNvSpPr>
          <p:nvPr>
            <p:ph idx="1"/>
          </p:nvPr>
        </p:nvSpPr>
        <p:spPr/>
        <p:txBody>
          <a:bodyPr>
            <a:normAutofit fontScale="92500" lnSpcReduction="20000"/>
          </a:bodyPr>
          <a:lstStyle/>
          <a:p>
            <a:pPr marL="174625" lvl="2" indent="361950"/>
            <a:r>
              <a:rPr lang="cs-CZ" sz="3200" b="1" dirty="0"/>
              <a:t> </a:t>
            </a:r>
            <a:r>
              <a:rPr lang="cs-CZ" sz="2800" dirty="0"/>
              <a:t>Hrubá koordinace</a:t>
            </a:r>
          </a:p>
          <a:p>
            <a:pPr marL="174625" lvl="2" indent="361950"/>
            <a:r>
              <a:rPr lang="cs-CZ" sz="2800" dirty="0"/>
              <a:t> Jemná koordinace</a:t>
            </a:r>
          </a:p>
          <a:p>
            <a:pPr marL="174625" lvl="2" indent="361950"/>
            <a:r>
              <a:rPr lang="cs-CZ" sz="2800" dirty="0"/>
              <a:t> Stabilizování jemné koordinace </a:t>
            </a:r>
            <a:br>
              <a:rPr lang="cs-CZ" sz="2800" dirty="0"/>
            </a:br>
            <a:r>
              <a:rPr lang="cs-CZ" sz="2800" dirty="0"/>
              <a:t>     a dosažení variabilní využitelnosti</a:t>
            </a:r>
            <a:br>
              <a:rPr lang="cs-CZ" sz="2800" dirty="0"/>
            </a:br>
            <a:endParaRPr lang="cs-CZ" sz="2800" dirty="0"/>
          </a:p>
          <a:p>
            <a:pPr marL="174625" lvl="2" indent="361950"/>
            <a:r>
              <a:rPr lang="cs-CZ" sz="2800" dirty="0"/>
              <a:t>Jiné dělení</a:t>
            </a:r>
          </a:p>
          <a:p>
            <a:pPr marL="534625" lvl="3" indent="361950"/>
            <a:r>
              <a:rPr lang="cs-CZ" sz="2600" dirty="0"/>
              <a:t>Fáze nácviku</a:t>
            </a:r>
          </a:p>
          <a:p>
            <a:pPr marL="534625" lvl="3" indent="361950"/>
            <a:r>
              <a:rPr lang="cs-CZ" sz="2600" dirty="0"/>
              <a:t>Fáze zdokonalování</a:t>
            </a:r>
          </a:p>
          <a:p>
            <a:pPr marL="534625" lvl="3" indent="361950"/>
            <a:r>
              <a:rPr lang="cs-CZ" sz="2600" dirty="0"/>
              <a:t>Fáze stabilizace</a:t>
            </a:r>
          </a:p>
        </p:txBody>
      </p:sp>
    </p:spTree>
    <p:extLst>
      <p:ext uri="{BB962C8B-B14F-4D97-AF65-F5344CB8AC3E}">
        <p14:creationId xmlns:p14="http://schemas.microsoft.com/office/powerpoint/2010/main" val="39231304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Faktory ovlivňující motorické učení</a:t>
            </a:r>
          </a:p>
        </p:txBody>
      </p:sp>
      <p:sp>
        <p:nvSpPr>
          <p:cNvPr id="3" name="Zástupný symbol pro obsah 2"/>
          <p:cNvSpPr>
            <a:spLocks noGrp="1"/>
          </p:cNvSpPr>
          <p:nvPr>
            <p:ph idx="1"/>
          </p:nvPr>
        </p:nvSpPr>
        <p:spPr/>
        <p:txBody>
          <a:bodyPr>
            <a:normAutofit/>
          </a:bodyPr>
          <a:lstStyle/>
          <a:p>
            <a:r>
              <a:rPr lang="cs-CZ" sz="2400" dirty="0"/>
              <a:t>výchozí pohybové schopnosti, dovednosti a vlastnosti	pohybové soustavy</a:t>
            </a:r>
          </a:p>
          <a:p>
            <a:r>
              <a:rPr lang="cs-CZ" sz="2400" dirty="0"/>
              <a:t>aktivita cvičence </a:t>
            </a:r>
          </a:p>
          <a:p>
            <a:r>
              <a:rPr lang="cs-CZ" sz="2400" dirty="0"/>
              <a:t>zpětná vazba – interakce učitel-žák, sportovec-trenér</a:t>
            </a:r>
          </a:p>
          <a:p>
            <a:r>
              <a:rPr lang="cs-CZ" sz="2400" dirty="0" err="1"/>
              <a:t>docilita</a:t>
            </a:r>
            <a:r>
              <a:rPr lang="cs-CZ" sz="2400" dirty="0"/>
              <a:t> – schopnost rychle a kvalitně se učit novým pohybům (kvalitu naučení se nového možno měřit retencí – uchováním koordinačních spojů)</a:t>
            </a:r>
          </a:p>
          <a:p>
            <a:r>
              <a:rPr lang="cs-CZ" sz="2400" dirty="0"/>
              <a:t>interference – staré koordinační spoje narušují tvorbu nových (přeučování špatné techniky)</a:t>
            </a:r>
          </a:p>
          <a:p>
            <a:r>
              <a:rPr lang="cs-CZ" sz="2400" dirty="0"/>
              <a:t>transfer: pozitivní přenos koordinačních spojů z jednoho cvičení na jiné</a:t>
            </a:r>
          </a:p>
        </p:txBody>
      </p:sp>
    </p:spTree>
    <p:extLst>
      <p:ext uri="{BB962C8B-B14F-4D97-AF65-F5344CB8AC3E}">
        <p14:creationId xmlns:p14="http://schemas.microsoft.com/office/powerpoint/2010/main" val="417453212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Vnější a vnitřní technika</a:t>
            </a:r>
          </a:p>
        </p:txBody>
      </p:sp>
      <p:sp>
        <p:nvSpPr>
          <p:cNvPr id="3" name="Zástupný symbol pro obsah 2"/>
          <p:cNvSpPr>
            <a:spLocks noGrp="1"/>
          </p:cNvSpPr>
          <p:nvPr>
            <p:ph idx="1"/>
          </p:nvPr>
        </p:nvSpPr>
        <p:spPr>
          <a:xfrm>
            <a:off x="913795" y="1732449"/>
            <a:ext cx="10353762" cy="4774368"/>
          </a:xfrm>
        </p:spPr>
        <p:txBody>
          <a:bodyPr>
            <a:normAutofit/>
          </a:bodyPr>
          <a:lstStyle/>
          <a:p>
            <a:pPr>
              <a:lnSpc>
                <a:spcPct val="80000"/>
              </a:lnSpc>
            </a:pPr>
            <a:r>
              <a:rPr lang="cs-CZ" sz="2400" dirty="0">
                <a:solidFill>
                  <a:schemeClr val="tx1"/>
                </a:solidFill>
                <a:effectLst/>
              </a:rPr>
              <a:t>Vnější technika</a:t>
            </a:r>
          </a:p>
          <a:p>
            <a:pPr lvl="1">
              <a:lnSpc>
                <a:spcPct val="80000"/>
              </a:lnSpc>
            </a:pPr>
            <a:r>
              <a:rPr lang="cs-CZ" sz="2400" dirty="0">
                <a:solidFill>
                  <a:schemeClr val="tx1"/>
                </a:solidFill>
                <a:effectLst/>
              </a:rPr>
              <a:t> vnější pohyb těla, kinematické parametry</a:t>
            </a:r>
          </a:p>
          <a:p>
            <a:pPr>
              <a:lnSpc>
                <a:spcPct val="80000"/>
              </a:lnSpc>
            </a:pPr>
            <a:endParaRPr lang="cs-CZ" sz="2400" dirty="0">
              <a:solidFill>
                <a:schemeClr val="tx1"/>
              </a:solidFill>
              <a:effectLst/>
            </a:endParaRPr>
          </a:p>
          <a:p>
            <a:pPr>
              <a:lnSpc>
                <a:spcPct val="80000"/>
              </a:lnSpc>
            </a:pPr>
            <a:r>
              <a:rPr lang="cs-CZ" sz="2400" dirty="0">
                <a:solidFill>
                  <a:schemeClr val="tx1"/>
                </a:solidFill>
                <a:effectLst/>
              </a:rPr>
              <a:t>Vnitřní technika</a:t>
            </a:r>
          </a:p>
          <a:p>
            <a:pPr lvl="1">
              <a:lnSpc>
                <a:spcPct val="80000"/>
              </a:lnSpc>
            </a:pPr>
            <a:r>
              <a:rPr lang="cs-CZ" sz="2400" dirty="0">
                <a:solidFill>
                  <a:schemeClr val="tx1"/>
                </a:solidFill>
                <a:effectLst/>
              </a:rPr>
              <a:t> neurofyziologická podstata, pohybové vzorce a programy, koordinované systémy kontrakcí a relaxací svalových skupin</a:t>
            </a:r>
          </a:p>
        </p:txBody>
      </p:sp>
    </p:spTree>
    <p:extLst>
      <p:ext uri="{BB962C8B-B14F-4D97-AF65-F5344CB8AC3E}">
        <p14:creationId xmlns:p14="http://schemas.microsoft.com/office/powerpoint/2010/main" val="155671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Budó</a:t>
            </a:r>
            <a:endParaRPr lang="cs-CZ" dirty="0"/>
          </a:p>
        </p:txBody>
      </p:sp>
      <p:sp>
        <p:nvSpPr>
          <p:cNvPr id="3" name="Zástupný symbol pro obsah 2"/>
          <p:cNvSpPr>
            <a:spLocks noGrp="1"/>
          </p:cNvSpPr>
          <p:nvPr>
            <p:ph idx="1"/>
          </p:nvPr>
        </p:nvSpPr>
        <p:spPr>
          <a:xfrm>
            <a:off x="913795" y="1732449"/>
            <a:ext cx="6429540" cy="4499539"/>
          </a:xfrm>
        </p:spPr>
        <p:txBody>
          <a:bodyPr>
            <a:noAutofit/>
          </a:bodyPr>
          <a:lstStyle/>
          <a:p>
            <a:r>
              <a:rPr lang="cs-CZ" sz="2400" dirty="0"/>
              <a:t>Příklad vzdělávacích a výchovných hodnot </a:t>
            </a:r>
            <a:r>
              <a:rPr lang="cs-CZ" sz="2400" dirty="0" err="1"/>
              <a:t>budó</a:t>
            </a:r>
            <a:r>
              <a:rPr lang="cs-CZ" sz="2400" dirty="0"/>
              <a:t> – </a:t>
            </a:r>
            <a:r>
              <a:rPr lang="cs-CZ" sz="2400" dirty="0" err="1"/>
              <a:t>Kódokan</a:t>
            </a:r>
            <a:r>
              <a:rPr lang="cs-CZ" sz="2400" dirty="0"/>
              <a:t> judo </a:t>
            </a:r>
          </a:p>
          <a:p>
            <a:r>
              <a:rPr lang="cs-CZ" sz="2400" dirty="0" err="1"/>
              <a:t>Jigoro</a:t>
            </a:r>
            <a:r>
              <a:rPr lang="cs-CZ" sz="2400" dirty="0"/>
              <a:t> </a:t>
            </a:r>
            <a:r>
              <a:rPr lang="cs-CZ" sz="2400" dirty="0" err="1"/>
              <a:t>Kanó</a:t>
            </a:r>
            <a:r>
              <a:rPr lang="cs-CZ" sz="2400" dirty="0"/>
              <a:t> konstituoval </a:t>
            </a:r>
            <a:r>
              <a:rPr lang="cs-CZ" sz="2400" dirty="0" err="1"/>
              <a:t>Kódokan</a:t>
            </a:r>
            <a:r>
              <a:rPr lang="cs-CZ" sz="2400" dirty="0"/>
              <a:t> judo </a:t>
            </a:r>
            <a:r>
              <a:rPr lang="cs-CZ" sz="2400" dirty="0">
                <a:effectLst/>
              </a:rPr>
              <a:t>ve smyslu filozofických maxim </a:t>
            </a:r>
          </a:p>
          <a:p>
            <a:pPr lvl="1"/>
            <a:r>
              <a:rPr lang="cs-CZ" sz="2000" b="1" dirty="0">
                <a:effectLst/>
              </a:rPr>
              <a:t>„</a:t>
            </a:r>
            <a:r>
              <a:rPr lang="cs-CZ" sz="2000" b="1" dirty="0" err="1">
                <a:effectLst/>
              </a:rPr>
              <a:t>seirjoku</a:t>
            </a:r>
            <a:r>
              <a:rPr lang="cs-CZ" sz="2000" b="1" dirty="0">
                <a:effectLst/>
              </a:rPr>
              <a:t> </a:t>
            </a:r>
            <a:r>
              <a:rPr lang="cs-CZ" sz="2000" b="1" dirty="0" err="1">
                <a:effectLst/>
              </a:rPr>
              <a:t>zenjó</a:t>
            </a:r>
            <a:r>
              <a:rPr lang="cs-CZ" sz="2000" b="1" dirty="0">
                <a:effectLst/>
              </a:rPr>
              <a:t>“</a:t>
            </a:r>
            <a:br>
              <a:rPr lang="cs-CZ" sz="2000" dirty="0">
                <a:effectLst/>
              </a:rPr>
            </a:br>
            <a:r>
              <a:rPr lang="cs-CZ" sz="2000" dirty="0">
                <a:effectLst/>
              </a:rPr>
              <a:t>(maximální efektivnost </a:t>
            </a:r>
            <a:br>
              <a:rPr lang="cs-CZ" sz="2000" dirty="0">
                <a:effectLst/>
              </a:rPr>
            </a:br>
            <a:r>
              <a:rPr lang="cs-CZ" sz="2000" dirty="0">
                <a:effectLst/>
              </a:rPr>
              <a:t>s využitím minima energie) </a:t>
            </a:r>
          </a:p>
          <a:p>
            <a:pPr lvl="1"/>
            <a:r>
              <a:rPr lang="cs-CZ" sz="2000" b="1" dirty="0">
                <a:effectLst/>
              </a:rPr>
              <a:t>„</a:t>
            </a:r>
            <a:r>
              <a:rPr lang="cs-CZ" sz="2000" b="1" dirty="0" err="1">
                <a:effectLst/>
              </a:rPr>
              <a:t>jita</a:t>
            </a:r>
            <a:r>
              <a:rPr lang="cs-CZ" sz="2000" b="1" dirty="0">
                <a:effectLst/>
              </a:rPr>
              <a:t> </a:t>
            </a:r>
            <a:r>
              <a:rPr lang="cs-CZ" sz="2000" b="1" dirty="0" err="1">
                <a:effectLst/>
              </a:rPr>
              <a:t>kyóei</a:t>
            </a:r>
            <a:r>
              <a:rPr lang="cs-CZ" sz="2000" b="1" dirty="0">
                <a:effectLst/>
              </a:rPr>
              <a:t>“</a:t>
            </a:r>
            <a:br>
              <a:rPr lang="cs-CZ" sz="2000" dirty="0">
                <a:effectLst/>
              </a:rPr>
            </a:br>
            <a:r>
              <a:rPr lang="cs-CZ" sz="2000" dirty="0">
                <a:effectLst/>
              </a:rPr>
              <a:t>(vzájemný blahobyt, vzájemná pomoc)</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2552" y="2046977"/>
            <a:ext cx="3690493" cy="3690493"/>
          </a:xfrm>
          <a:prstGeom prst="rect">
            <a:avLst/>
          </a:prstGeom>
        </p:spPr>
      </p:pic>
    </p:spTree>
    <p:extLst>
      <p:ext uri="{BB962C8B-B14F-4D97-AF65-F5344CB8AC3E}">
        <p14:creationId xmlns:p14="http://schemas.microsoft.com/office/powerpoint/2010/main" val="1956762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lumMod val="65000"/>
                    <a:lumOff val="35000"/>
                  </a:schemeClr>
                </a:solidFill>
                <a:effectLst/>
              </a:rPr>
              <a:t>Základní metody nácviku a rozvoje techniky</a:t>
            </a:r>
            <a:endParaRPr lang="cs-CZ" dirty="0">
              <a:effectLst/>
            </a:endParaRPr>
          </a:p>
        </p:txBody>
      </p:sp>
      <p:sp>
        <p:nvSpPr>
          <p:cNvPr id="3" name="Zástupný symbol pro obsah 2"/>
          <p:cNvSpPr>
            <a:spLocks noGrp="1"/>
          </p:cNvSpPr>
          <p:nvPr>
            <p:ph idx="1"/>
          </p:nvPr>
        </p:nvSpPr>
        <p:spPr>
          <a:xfrm>
            <a:off x="913794" y="1732449"/>
            <a:ext cx="10708909" cy="4058751"/>
          </a:xfrm>
        </p:spPr>
        <p:txBody>
          <a:bodyPr>
            <a:normAutofit/>
          </a:bodyPr>
          <a:lstStyle/>
          <a:p>
            <a:pPr>
              <a:lnSpc>
                <a:spcPct val="90000"/>
              </a:lnSpc>
            </a:pPr>
            <a:r>
              <a:rPr lang="cs-CZ" sz="2500" dirty="0">
                <a:solidFill>
                  <a:schemeClr val="tx1"/>
                </a:solidFill>
                <a:effectLst/>
              </a:rPr>
              <a:t>K</a:t>
            </a:r>
            <a:r>
              <a:rPr lang="cs-CZ" sz="2800" dirty="0"/>
              <a:t>omplexní metoda</a:t>
            </a:r>
          </a:p>
          <a:p>
            <a:pPr lvl="1">
              <a:lnSpc>
                <a:spcPct val="90000"/>
              </a:lnSpc>
            </a:pPr>
            <a:r>
              <a:rPr lang="cs-CZ" sz="2800" dirty="0"/>
              <a:t> nacvičování pohybové dovednosti při zachování všech</a:t>
            </a:r>
            <a:br>
              <a:rPr lang="cs-CZ" sz="2800" dirty="0"/>
            </a:br>
            <a:r>
              <a:rPr lang="cs-CZ" sz="2800" dirty="0"/>
              <a:t> souvislostí a v různých variantách</a:t>
            </a:r>
          </a:p>
          <a:p>
            <a:pPr lvl="1">
              <a:lnSpc>
                <a:spcPct val="90000"/>
              </a:lnSpc>
            </a:pPr>
            <a:r>
              <a:rPr lang="cs-CZ" sz="2800" dirty="0"/>
              <a:t> užívá se při nácviku jednoduchých pohybových cvičení, </a:t>
            </a:r>
            <a:br>
              <a:rPr lang="cs-CZ" sz="2800" dirty="0"/>
            </a:br>
            <a:r>
              <a:rPr lang="cs-CZ" sz="2800" dirty="0"/>
              <a:t> často přirozeného charakteru</a:t>
            </a:r>
          </a:p>
          <a:p>
            <a:pPr lvl="1">
              <a:lnSpc>
                <a:spcPct val="90000"/>
              </a:lnSpc>
            </a:pPr>
            <a:r>
              <a:rPr lang="cs-CZ" sz="2800" dirty="0"/>
              <a:t> základní postup u předškolních dětí </a:t>
            </a:r>
            <a:br>
              <a:rPr lang="cs-CZ" sz="2800" dirty="0"/>
            </a:br>
            <a:r>
              <a:rPr lang="cs-CZ" sz="2800" dirty="0"/>
              <a:t> (vnímají celek, naopak obtížně přijímají jednotlivé fáze pohybu)</a:t>
            </a:r>
            <a:endParaRPr lang="cs-CZ" sz="2500" dirty="0">
              <a:solidFill>
                <a:schemeClr val="tx1"/>
              </a:solidFill>
              <a:effectLst/>
            </a:endParaRPr>
          </a:p>
          <a:p>
            <a:pPr marL="450000" lvl="1" indent="0">
              <a:lnSpc>
                <a:spcPct val="90000"/>
              </a:lnSpc>
              <a:buNone/>
            </a:pPr>
            <a:endParaRPr lang="cs-CZ" sz="2100" dirty="0">
              <a:solidFill>
                <a:schemeClr val="tx1"/>
              </a:solidFill>
              <a:effectLst/>
            </a:endParaRPr>
          </a:p>
          <a:p>
            <a:pPr marL="450000" lvl="1" indent="0">
              <a:lnSpc>
                <a:spcPct val="90000"/>
              </a:lnSpc>
              <a:buNone/>
            </a:pPr>
            <a:endParaRPr lang="cs-CZ" sz="1400" dirty="0">
              <a:effectLst/>
            </a:endParaRPr>
          </a:p>
        </p:txBody>
      </p:sp>
    </p:spTree>
    <p:extLst>
      <p:ext uri="{BB962C8B-B14F-4D97-AF65-F5344CB8AC3E}">
        <p14:creationId xmlns:p14="http://schemas.microsoft.com/office/powerpoint/2010/main" val="290904621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lumMod val="65000"/>
                    <a:lumOff val="35000"/>
                  </a:schemeClr>
                </a:solidFill>
                <a:effectLst/>
              </a:rPr>
              <a:t>Základní metody nácviku a rozvoje techniky</a:t>
            </a:r>
            <a:endParaRPr lang="cs-CZ" dirty="0"/>
          </a:p>
        </p:txBody>
      </p:sp>
      <p:sp>
        <p:nvSpPr>
          <p:cNvPr id="3" name="Zástupný symbol pro obsah 2"/>
          <p:cNvSpPr>
            <a:spLocks noGrp="1"/>
          </p:cNvSpPr>
          <p:nvPr>
            <p:ph idx="1"/>
          </p:nvPr>
        </p:nvSpPr>
        <p:spPr/>
        <p:txBody>
          <a:bodyPr>
            <a:normAutofit fontScale="92500" lnSpcReduction="20000"/>
          </a:bodyPr>
          <a:lstStyle/>
          <a:p>
            <a:pPr>
              <a:lnSpc>
                <a:spcPct val="90000"/>
              </a:lnSpc>
            </a:pPr>
            <a:r>
              <a:rPr lang="cs-CZ" sz="3000" dirty="0"/>
              <a:t>Analyticko-syntetická metoda (od části k celku)</a:t>
            </a:r>
          </a:p>
          <a:p>
            <a:pPr lvl="1">
              <a:lnSpc>
                <a:spcPct val="90000"/>
              </a:lnSpc>
            </a:pPr>
            <a:r>
              <a:rPr lang="cs-CZ" sz="2800" dirty="0"/>
              <a:t> užívá u vyspělejších žáků</a:t>
            </a:r>
          </a:p>
          <a:p>
            <a:pPr lvl="1">
              <a:lnSpc>
                <a:spcPct val="90000"/>
              </a:lnSpc>
            </a:pPr>
            <a:r>
              <a:rPr lang="cs-CZ" sz="2800" dirty="0"/>
              <a:t> efektivní při nácviku složitých a obtížných pohybových</a:t>
            </a:r>
            <a:br>
              <a:rPr lang="cs-CZ" sz="2800" dirty="0"/>
            </a:br>
            <a:r>
              <a:rPr lang="cs-CZ" sz="2800" dirty="0"/>
              <a:t> struktur, které si žáci nemohou osvojit naráz, ale postupným zvyšováním obtížnosti</a:t>
            </a:r>
          </a:p>
          <a:p>
            <a:pPr lvl="1">
              <a:lnSpc>
                <a:spcPct val="90000"/>
              </a:lnSpc>
            </a:pPr>
            <a:endParaRPr lang="cs-CZ" sz="2800" dirty="0"/>
          </a:p>
          <a:p>
            <a:pPr>
              <a:lnSpc>
                <a:spcPct val="90000"/>
              </a:lnSpc>
            </a:pPr>
            <a:r>
              <a:rPr lang="cs-CZ" sz="3000" dirty="0"/>
              <a:t>Synteticko-analytická metoda (od celku k části) </a:t>
            </a:r>
          </a:p>
          <a:p>
            <a:pPr lvl="2">
              <a:lnSpc>
                <a:spcPct val="90000"/>
              </a:lnSpc>
            </a:pPr>
            <a:r>
              <a:rPr lang="cs-CZ" sz="2600" dirty="0">
                <a:solidFill>
                  <a:schemeClr val="tx1"/>
                </a:solidFill>
                <a:effectLst/>
              </a:rPr>
              <a:t>Spojování částí v celek </a:t>
            </a:r>
          </a:p>
          <a:p>
            <a:pPr lvl="2">
              <a:lnSpc>
                <a:spcPct val="90000"/>
              </a:lnSpc>
            </a:pPr>
            <a:endParaRPr lang="cs-CZ" sz="2600" dirty="0">
              <a:solidFill>
                <a:schemeClr val="tx1"/>
              </a:solidFill>
              <a:effectLst/>
            </a:endParaRPr>
          </a:p>
          <a:p>
            <a:pPr>
              <a:lnSpc>
                <a:spcPct val="90000"/>
              </a:lnSpc>
            </a:pPr>
            <a:r>
              <a:rPr lang="cs-CZ" sz="2700" dirty="0">
                <a:solidFill>
                  <a:schemeClr val="tx1"/>
                </a:solidFill>
                <a:effectLst/>
              </a:rPr>
              <a:t>Řešení situací přímo v dané situaci (improvizace)</a:t>
            </a:r>
          </a:p>
          <a:p>
            <a:endParaRPr lang="cs-CZ" dirty="0"/>
          </a:p>
        </p:txBody>
      </p:sp>
    </p:spTree>
    <p:extLst>
      <p:ext uri="{BB962C8B-B14F-4D97-AF65-F5344CB8AC3E}">
        <p14:creationId xmlns:p14="http://schemas.microsoft.com/office/powerpoint/2010/main" val="331379785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lumMod val="65000"/>
                    <a:lumOff val="35000"/>
                  </a:schemeClr>
                </a:solidFill>
                <a:effectLst/>
              </a:rPr>
              <a:t>Pokročilé metody nácviku a rozvoje techniky</a:t>
            </a:r>
            <a:endParaRPr lang="cs-CZ" dirty="0"/>
          </a:p>
        </p:txBody>
      </p:sp>
      <p:sp>
        <p:nvSpPr>
          <p:cNvPr id="3" name="Zástupný symbol pro obsah 2"/>
          <p:cNvSpPr>
            <a:spLocks noGrp="1"/>
          </p:cNvSpPr>
          <p:nvPr>
            <p:ph idx="1"/>
          </p:nvPr>
        </p:nvSpPr>
        <p:spPr/>
        <p:txBody>
          <a:bodyPr>
            <a:normAutofit lnSpcReduction="10000"/>
          </a:bodyPr>
          <a:lstStyle/>
          <a:p>
            <a:r>
              <a:rPr lang="cs-CZ" sz="2800" dirty="0"/>
              <a:t>Ritualizace </a:t>
            </a:r>
            <a:r>
              <a:rPr lang="cs-CZ" sz="2800" dirty="0">
                <a:hlinkClick r:id="rId2"/>
              </a:rPr>
              <a:t>*</a:t>
            </a:r>
            <a:endParaRPr lang="cs-CZ" sz="2800" dirty="0"/>
          </a:p>
          <a:p>
            <a:r>
              <a:rPr lang="cs-CZ" sz="2800" dirty="0"/>
              <a:t>Drilování </a:t>
            </a:r>
            <a:r>
              <a:rPr lang="cs-CZ" sz="2800" dirty="0">
                <a:hlinkClick r:id="rId3"/>
              </a:rPr>
              <a:t>*</a:t>
            </a:r>
            <a:endParaRPr lang="cs-CZ" sz="2800" dirty="0"/>
          </a:p>
          <a:p>
            <a:r>
              <a:rPr lang="cs-CZ" sz="2800" dirty="0"/>
              <a:t>Ideomotorická metoda</a:t>
            </a:r>
          </a:p>
          <a:p>
            <a:r>
              <a:rPr lang="cs-CZ" sz="2800" dirty="0"/>
              <a:t>Stínování </a:t>
            </a:r>
          </a:p>
          <a:p>
            <a:r>
              <a:rPr lang="cs-CZ" sz="2800" dirty="0"/>
              <a:t>Sparing</a:t>
            </a:r>
          </a:p>
          <a:p>
            <a:r>
              <a:rPr lang="cs-CZ" sz="2800" dirty="0"/>
              <a:t>Modelové situace</a:t>
            </a:r>
          </a:p>
          <a:p>
            <a:r>
              <a:rPr lang="cs-CZ" sz="2800" dirty="0"/>
              <a:t>Zkušenostní učení </a:t>
            </a:r>
          </a:p>
          <a:p>
            <a:endParaRPr lang="cs-CZ" dirty="0"/>
          </a:p>
        </p:txBody>
      </p:sp>
    </p:spTree>
    <p:extLst>
      <p:ext uri="{BB962C8B-B14F-4D97-AF65-F5344CB8AC3E}">
        <p14:creationId xmlns:p14="http://schemas.microsoft.com/office/powerpoint/2010/main" val="414409795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Taktická příprava</a:t>
            </a:r>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297246960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lumMod val="65000"/>
                    <a:lumOff val="35000"/>
                  </a:schemeClr>
                </a:solidFill>
                <a:effectLst/>
              </a:rPr>
              <a:t>Faktory taktiky</a:t>
            </a:r>
            <a:endParaRPr lang="cs-CZ" dirty="0">
              <a:effectLst/>
            </a:endParaRPr>
          </a:p>
        </p:txBody>
      </p:sp>
      <p:sp>
        <p:nvSpPr>
          <p:cNvPr id="3" name="Zástupný symbol pro obsah 2"/>
          <p:cNvSpPr>
            <a:spLocks noGrp="1"/>
          </p:cNvSpPr>
          <p:nvPr>
            <p:ph idx="1"/>
          </p:nvPr>
        </p:nvSpPr>
        <p:spPr>
          <a:xfrm>
            <a:off x="913795" y="1732449"/>
            <a:ext cx="6351663" cy="4058751"/>
          </a:xfrm>
        </p:spPr>
        <p:txBody>
          <a:bodyPr>
            <a:normAutofit/>
          </a:bodyPr>
          <a:lstStyle/>
          <a:p>
            <a:r>
              <a:rPr lang="cs-CZ" sz="2800" dirty="0">
                <a:effectLst/>
              </a:rPr>
              <a:t>způsob řešení širších a dílčích úkolů realizovaných v souladu s pravidly daného sportu</a:t>
            </a:r>
          </a:p>
          <a:p>
            <a:r>
              <a:rPr lang="cs-CZ" sz="2800" dirty="0">
                <a:effectLst/>
              </a:rPr>
              <a:t>jádro taktických dovedností tvoří </a:t>
            </a:r>
            <a:r>
              <a:rPr lang="cs-CZ" sz="2800" dirty="0"/>
              <a:t>procesy myšlení</a:t>
            </a:r>
            <a:endParaRPr lang="cs-CZ" sz="2800" dirty="0">
              <a:effectLst/>
            </a:endParaRPr>
          </a:p>
          <a:p>
            <a:r>
              <a:rPr lang="cs-CZ" sz="2400" dirty="0">
                <a:solidFill>
                  <a:schemeClr val="tx1"/>
                </a:solidFill>
                <a:effectLst/>
              </a:rPr>
              <a:t>předpokladem jsou soubory</a:t>
            </a:r>
          </a:p>
          <a:p>
            <a:pPr lvl="1"/>
            <a:r>
              <a:rPr lang="cs-CZ" sz="2000" dirty="0">
                <a:effectLst/>
              </a:rPr>
              <a:t>vědomostí (v paměti) </a:t>
            </a:r>
          </a:p>
          <a:p>
            <a:pPr lvl="1"/>
            <a:r>
              <a:rPr lang="cs-CZ" sz="2000" dirty="0">
                <a:effectLst/>
              </a:rPr>
              <a:t>intelektové schopnosti</a:t>
            </a:r>
            <a:endParaRPr lang="cs-CZ" sz="2400" dirty="0">
              <a:effectLst/>
            </a:endParaRP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0014" y="1871597"/>
            <a:ext cx="4199710" cy="2808556"/>
          </a:xfrm>
          <a:prstGeom prst="rect">
            <a:avLst/>
          </a:prstGeom>
        </p:spPr>
      </p:pic>
    </p:spTree>
    <p:extLst>
      <p:ext uri="{BB962C8B-B14F-4D97-AF65-F5344CB8AC3E}">
        <p14:creationId xmlns:p14="http://schemas.microsoft.com/office/powerpoint/2010/main" val="28143834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lumMod val="65000"/>
                    <a:lumOff val="35000"/>
                  </a:schemeClr>
                </a:solidFill>
                <a:effectLst>
                  <a:outerShdw blurRad="38100" dist="38100" dir="2700000" algn="tl">
                    <a:srgbClr val="000000">
                      <a:alpha val="43137"/>
                    </a:srgbClr>
                  </a:outerShdw>
                </a:effectLst>
              </a:rPr>
              <a:t>Nezbytné poznatky pro rozvoj taktiky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a:bodyPr>
          <a:lstStyle/>
          <a:p>
            <a:pPr lvl="1"/>
            <a:r>
              <a:rPr lang="cs-CZ" sz="2400" dirty="0">
                <a:effectLst/>
              </a:rPr>
              <a:t>znalost pravidel</a:t>
            </a:r>
          </a:p>
          <a:p>
            <a:pPr lvl="1"/>
            <a:r>
              <a:rPr lang="cs-CZ" sz="2400" dirty="0">
                <a:effectLst/>
              </a:rPr>
              <a:t>znalosti o předmětu soutěžení (hanbo, </a:t>
            </a:r>
            <a:r>
              <a:rPr lang="cs-CZ" sz="2400" dirty="0" err="1">
                <a:effectLst/>
              </a:rPr>
              <a:t>šinai</a:t>
            </a:r>
            <a:r>
              <a:rPr lang="cs-CZ" sz="2400" dirty="0">
                <a:effectLst/>
              </a:rPr>
              <a:t>, </a:t>
            </a:r>
            <a:r>
              <a:rPr lang="cs-CZ" sz="2400" dirty="0" err="1">
                <a:effectLst/>
              </a:rPr>
              <a:t>iaitó</a:t>
            </a:r>
            <a:r>
              <a:rPr lang="cs-CZ" sz="2400" dirty="0">
                <a:effectLst/>
              </a:rPr>
              <a:t>, …)</a:t>
            </a:r>
          </a:p>
          <a:p>
            <a:pPr lvl="1"/>
            <a:r>
              <a:rPr lang="cs-CZ" sz="2400" dirty="0">
                <a:effectLst/>
              </a:rPr>
              <a:t>základní postupy a principy taktického boje v daném sportu</a:t>
            </a:r>
          </a:p>
          <a:p>
            <a:pPr lvl="1"/>
            <a:r>
              <a:rPr lang="cs-CZ" sz="2400" dirty="0">
                <a:effectLst/>
              </a:rPr>
              <a:t>reálné hodnocení vlastních předpokladů a možností</a:t>
            </a:r>
          </a:p>
          <a:p>
            <a:pPr lvl="1"/>
            <a:r>
              <a:rPr lang="cs-CZ" sz="2400" dirty="0">
                <a:effectLst/>
              </a:rPr>
              <a:t>poznatky o přednostech a slabinách soupeřů</a:t>
            </a:r>
          </a:p>
          <a:p>
            <a:endParaRPr lang="cs-CZ" dirty="0"/>
          </a:p>
        </p:txBody>
      </p:sp>
    </p:spTree>
    <p:extLst>
      <p:ext uri="{BB962C8B-B14F-4D97-AF65-F5344CB8AC3E}">
        <p14:creationId xmlns:p14="http://schemas.microsoft.com/office/powerpoint/2010/main" val="5169005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Metody rozvoje taktiky</a:t>
            </a:r>
          </a:p>
        </p:txBody>
      </p:sp>
      <p:sp>
        <p:nvSpPr>
          <p:cNvPr id="3" name="Zástupný symbol pro obsah 2"/>
          <p:cNvSpPr>
            <a:spLocks noGrp="1"/>
          </p:cNvSpPr>
          <p:nvPr>
            <p:ph idx="1"/>
          </p:nvPr>
        </p:nvSpPr>
        <p:spPr/>
        <p:txBody>
          <a:bodyPr/>
          <a:lstStyle/>
          <a:p>
            <a:r>
              <a:rPr lang="cs-CZ" dirty="0"/>
              <a:t>Teoretická příprava – studium pravidel a teorie sportu</a:t>
            </a:r>
          </a:p>
          <a:p>
            <a:r>
              <a:rPr lang="cs-CZ" dirty="0"/>
              <a:t>Stanovení strategického a taktického plánu (Sun </a:t>
            </a:r>
            <a:r>
              <a:rPr lang="cs-CZ" dirty="0" err="1"/>
              <a:t>Tsu</a:t>
            </a:r>
            <a:r>
              <a:rPr lang="cs-CZ" dirty="0"/>
              <a:t>, Go </a:t>
            </a:r>
            <a:r>
              <a:rPr lang="cs-CZ" dirty="0" err="1"/>
              <a:t>Rin</a:t>
            </a:r>
            <a:r>
              <a:rPr lang="cs-CZ" dirty="0"/>
              <a:t> No </a:t>
            </a:r>
            <a:r>
              <a:rPr lang="cs-CZ" dirty="0" err="1"/>
              <a:t>Šo</a:t>
            </a:r>
            <a:r>
              <a:rPr lang="cs-CZ" dirty="0"/>
              <a:t> …)</a:t>
            </a:r>
          </a:p>
          <a:p>
            <a:r>
              <a:rPr lang="cs-CZ" dirty="0"/>
              <a:t>Zjišťování informací o soupeři (sledování videozáznamu)</a:t>
            </a:r>
          </a:p>
          <a:p>
            <a:r>
              <a:rPr lang="cs-CZ" dirty="0"/>
              <a:t>Řešení situací s taktickým zadáním</a:t>
            </a:r>
          </a:p>
          <a:p>
            <a:pPr lvl="1"/>
            <a:r>
              <a:rPr lang="cs-CZ" dirty="0" err="1"/>
              <a:t>Mikrosituace</a:t>
            </a:r>
            <a:r>
              <a:rPr lang="cs-CZ" dirty="0"/>
              <a:t> (</a:t>
            </a:r>
            <a:r>
              <a:rPr lang="cs-CZ" dirty="0" err="1"/>
              <a:t>hiki</a:t>
            </a:r>
            <a:r>
              <a:rPr lang="cs-CZ" dirty="0"/>
              <a:t> </a:t>
            </a:r>
            <a:r>
              <a:rPr lang="cs-CZ" dirty="0" err="1"/>
              <a:t>aši</a:t>
            </a:r>
            <a:r>
              <a:rPr lang="cs-CZ" dirty="0"/>
              <a:t> – </a:t>
            </a:r>
            <a:r>
              <a:rPr lang="cs-CZ" dirty="0" err="1"/>
              <a:t>mae</a:t>
            </a:r>
            <a:r>
              <a:rPr lang="cs-CZ" dirty="0"/>
              <a:t> </a:t>
            </a:r>
            <a:r>
              <a:rPr lang="cs-CZ" dirty="0" err="1"/>
              <a:t>geri</a:t>
            </a:r>
            <a:r>
              <a:rPr lang="cs-CZ" dirty="0"/>
              <a:t> nebo </a:t>
            </a:r>
            <a:r>
              <a:rPr lang="cs-CZ" dirty="0" err="1"/>
              <a:t>mawaši</a:t>
            </a:r>
            <a:r>
              <a:rPr lang="cs-CZ" dirty="0"/>
              <a:t> </a:t>
            </a:r>
            <a:r>
              <a:rPr lang="cs-CZ" dirty="0" err="1"/>
              <a:t>geri</a:t>
            </a:r>
            <a:r>
              <a:rPr lang="cs-CZ" dirty="0"/>
              <a:t>?)</a:t>
            </a:r>
          </a:p>
          <a:p>
            <a:pPr lvl="1"/>
            <a:r>
              <a:rPr lang="cs-CZ" dirty="0" err="1"/>
              <a:t>Mikroscénáře</a:t>
            </a:r>
            <a:r>
              <a:rPr lang="cs-CZ" dirty="0"/>
              <a:t> (snaha skórovat rukou nebo nohou?)</a:t>
            </a:r>
          </a:p>
          <a:p>
            <a:pPr lvl="1"/>
            <a:r>
              <a:rPr lang="cs-CZ" dirty="0"/>
              <a:t>Modelování („nažhavený“ protivník – útočí, „chladný“ protivník – vyčkává)</a:t>
            </a:r>
          </a:p>
          <a:p>
            <a:r>
              <a:rPr lang="cs-CZ" dirty="0"/>
              <a:t> </a:t>
            </a:r>
          </a:p>
        </p:txBody>
      </p:sp>
    </p:spTree>
    <p:extLst>
      <p:ext uri="{BB962C8B-B14F-4D97-AF65-F5344CB8AC3E}">
        <p14:creationId xmlns:p14="http://schemas.microsoft.com/office/powerpoint/2010/main" val="222958067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Psychologická příprava</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3349" y="2039815"/>
            <a:ext cx="3413760" cy="3413760"/>
          </a:xfrm>
        </p:spPr>
      </p:pic>
      <p:sp>
        <p:nvSpPr>
          <p:cNvPr id="3" name="Obdélník 2"/>
          <p:cNvSpPr/>
          <p:nvPr/>
        </p:nvSpPr>
        <p:spPr>
          <a:xfrm>
            <a:off x="1564035" y="2460043"/>
            <a:ext cx="4843538" cy="1384995"/>
          </a:xfrm>
          <a:prstGeom prst="rect">
            <a:avLst/>
          </a:prstGeom>
        </p:spPr>
        <p:txBody>
          <a:bodyPr wrap="square">
            <a:spAutoFit/>
          </a:bodyPr>
          <a:lstStyle/>
          <a:p>
            <a:r>
              <a:rPr lang="cs-CZ" sz="2800" dirty="0"/>
              <a:t>Cílem je zvýšení účinnosti ostatních složek sportovního tréninku</a:t>
            </a:r>
          </a:p>
        </p:txBody>
      </p:sp>
    </p:spTree>
    <p:extLst>
      <p:ext uri="{BB962C8B-B14F-4D97-AF65-F5344CB8AC3E}">
        <p14:creationId xmlns:p14="http://schemas.microsoft.com/office/powerpoint/2010/main" val="412113973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Psychologická příprava</a:t>
            </a:r>
          </a:p>
        </p:txBody>
      </p:sp>
      <p:sp>
        <p:nvSpPr>
          <p:cNvPr id="3" name="Zástupný symbol pro obsah 2"/>
          <p:cNvSpPr>
            <a:spLocks noGrp="1"/>
          </p:cNvSpPr>
          <p:nvPr>
            <p:ph idx="1"/>
          </p:nvPr>
        </p:nvSpPr>
        <p:spPr/>
        <p:txBody>
          <a:bodyPr/>
          <a:lstStyle/>
          <a:p>
            <a:r>
              <a:rPr lang="cs-CZ" dirty="0"/>
              <a:t>Paralyzovat negativní psychogenní vlivy</a:t>
            </a:r>
          </a:p>
          <a:p>
            <a:r>
              <a:rPr lang="cs-CZ" dirty="0"/>
              <a:t>Pozitivně působit na psychiku sportovce</a:t>
            </a:r>
          </a:p>
          <a:p>
            <a:r>
              <a:rPr lang="cs-CZ" dirty="0"/>
              <a:t>Rozvíjet soustředěnost, nebojácnost, houževnatost, trpělivost</a:t>
            </a:r>
          </a:p>
          <a:p>
            <a:r>
              <a:rPr lang="cs-CZ" dirty="0"/>
              <a:t>Rozvoj morálních a volních vlastností (schopnost „jít na doraz“)</a:t>
            </a:r>
          </a:p>
          <a:p>
            <a:r>
              <a:rPr lang="cs-CZ" dirty="0"/>
              <a:t>Regulace emočních procesů</a:t>
            </a:r>
          </a:p>
          <a:p>
            <a:pPr lvl="1"/>
            <a:r>
              <a:rPr lang="cs-CZ" dirty="0"/>
              <a:t>Potlačení záporných emocí (strachu, agresivity aj.)</a:t>
            </a:r>
          </a:p>
          <a:p>
            <a:pPr lvl="1"/>
            <a:r>
              <a:rPr lang="cs-CZ" dirty="0"/>
              <a:t>mobilizace emocí kladných (sebeovládání, disciplína, rozhodnost, samostatnost aj.)</a:t>
            </a:r>
          </a:p>
        </p:txBody>
      </p:sp>
    </p:spTree>
    <p:extLst>
      <p:ext uri="{BB962C8B-B14F-4D97-AF65-F5344CB8AC3E}">
        <p14:creationId xmlns:p14="http://schemas.microsoft.com/office/powerpoint/2010/main" val="36591561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Aktuální psychické stavy</a:t>
            </a:r>
          </a:p>
        </p:txBody>
      </p:sp>
      <p:sp>
        <p:nvSpPr>
          <p:cNvPr id="3" name="Zástupný symbol pro obsah 2"/>
          <p:cNvSpPr>
            <a:spLocks noGrp="1"/>
          </p:cNvSpPr>
          <p:nvPr>
            <p:ph idx="1"/>
          </p:nvPr>
        </p:nvSpPr>
        <p:spPr/>
        <p:txBody>
          <a:bodyPr/>
          <a:lstStyle/>
          <a:p>
            <a:r>
              <a:rPr lang="cs-CZ" dirty="0"/>
              <a:t>Předstartovní </a:t>
            </a:r>
          </a:p>
          <a:p>
            <a:r>
              <a:rPr lang="cs-CZ" dirty="0"/>
              <a:t>Soutěžní</a:t>
            </a:r>
          </a:p>
          <a:p>
            <a:r>
              <a:rPr lang="cs-CZ" dirty="0" err="1"/>
              <a:t>Posoutěžní</a:t>
            </a:r>
            <a:endParaRPr lang="cs-CZ" dirty="0"/>
          </a:p>
          <a:p>
            <a:endParaRPr lang="cs-CZ" dirty="0"/>
          </a:p>
          <a:p>
            <a:r>
              <a:rPr lang="cs-CZ" dirty="0"/>
              <a:t>Stav nadměrné aktivace (startovní horečka)</a:t>
            </a:r>
          </a:p>
          <a:p>
            <a:r>
              <a:rPr lang="cs-CZ" dirty="0"/>
              <a:t>Stav nízké aktivační úrovně (startovní apatie)</a:t>
            </a:r>
          </a:p>
          <a:p>
            <a:r>
              <a:rPr lang="cs-CZ" dirty="0"/>
              <a:t>Stav optimální aktivační úrovně (bojová připravenost)</a:t>
            </a:r>
          </a:p>
          <a:p>
            <a:pPr lvl="1"/>
            <a:r>
              <a:rPr lang="cs-CZ" dirty="0"/>
              <a:t>charakterizována sebedůvěrou a pocitem formy</a:t>
            </a:r>
          </a:p>
        </p:txBody>
      </p:sp>
    </p:spTree>
    <p:extLst>
      <p:ext uri="{BB962C8B-B14F-4D97-AF65-F5344CB8AC3E}">
        <p14:creationId xmlns:p14="http://schemas.microsoft.com/office/powerpoint/2010/main" val="678315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Kódokan</a:t>
            </a:r>
            <a:r>
              <a:rPr lang="cs-CZ" dirty="0"/>
              <a:t> judo</a:t>
            </a:r>
          </a:p>
        </p:txBody>
      </p:sp>
      <p:sp>
        <p:nvSpPr>
          <p:cNvPr id="3" name="Zástupný symbol pro obsah 2"/>
          <p:cNvSpPr>
            <a:spLocks noGrp="1"/>
          </p:cNvSpPr>
          <p:nvPr>
            <p:ph idx="1"/>
          </p:nvPr>
        </p:nvSpPr>
        <p:spPr/>
        <p:txBody>
          <a:bodyPr>
            <a:normAutofit fontScale="77500" lnSpcReduction="20000"/>
          </a:bodyPr>
          <a:lstStyle/>
          <a:p>
            <a:r>
              <a:rPr lang="cs-CZ" sz="2800" dirty="0">
                <a:effectLst/>
              </a:rPr>
              <a:t>Původní cíle judo:</a:t>
            </a:r>
          </a:p>
          <a:p>
            <a:pPr lvl="1" fontAlgn="base"/>
            <a:r>
              <a:rPr lang="cs-CZ" sz="2400" b="1" dirty="0" err="1">
                <a:effectLst/>
              </a:rPr>
              <a:t>renšindó</a:t>
            </a:r>
            <a:r>
              <a:rPr lang="cs-CZ" sz="2400" dirty="0">
                <a:effectLst/>
              </a:rPr>
              <a:t> – tělesná výchova, fyzický rozvoj</a:t>
            </a:r>
          </a:p>
          <a:p>
            <a:pPr lvl="1" fontAlgn="base"/>
            <a:r>
              <a:rPr lang="cs-CZ" sz="2400" b="1" dirty="0" err="1">
                <a:effectLst/>
              </a:rPr>
              <a:t>šušinhó</a:t>
            </a:r>
            <a:r>
              <a:rPr lang="cs-CZ" sz="2400" dirty="0">
                <a:effectLst/>
              </a:rPr>
              <a:t> – mravní výchova, psychický rozvoj</a:t>
            </a:r>
          </a:p>
          <a:p>
            <a:pPr lvl="1" fontAlgn="base"/>
            <a:r>
              <a:rPr lang="cs-CZ" sz="2400" b="1" dirty="0" err="1">
                <a:effectLst/>
              </a:rPr>
              <a:t>šoubuhó</a:t>
            </a:r>
            <a:r>
              <a:rPr lang="cs-CZ" sz="2400" dirty="0">
                <a:effectLst/>
              </a:rPr>
              <a:t> – branná výchova, sebeobrana</a:t>
            </a:r>
          </a:p>
          <a:p>
            <a:pPr lvl="1" fontAlgn="base"/>
            <a:endParaRPr lang="cs-CZ" sz="2400" dirty="0">
              <a:effectLst/>
            </a:endParaRPr>
          </a:p>
          <a:p>
            <a:r>
              <a:rPr lang="cs-CZ" sz="2800" dirty="0">
                <a:effectLst/>
              </a:rPr>
              <a:t>Široce zaměřený systém zahrnující </a:t>
            </a:r>
          </a:p>
          <a:p>
            <a:pPr lvl="1"/>
            <a:r>
              <a:rPr lang="cs-CZ" sz="2600" dirty="0">
                <a:effectLst/>
              </a:rPr>
              <a:t>sebeobranu</a:t>
            </a:r>
          </a:p>
          <a:p>
            <a:pPr lvl="1"/>
            <a:r>
              <a:rPr lang="cs-CZ" sz="2600" dirty="0">
                <a:effectLst/>
              </a:rPr>
              <a:t>tělesnou výchovu</a:t>
            </a:r>
          </a:p>
          <a:p>
            <a:pPr lvl="1"/>
            <a:r>
              <a:rPr lang="cs-CZ" sz="2600" dirty="0">
                <a:effectLst/>
              </a:rPr>
              <a:t>soutěžní sport</a:t>
            </a:r>
          </a:p>
          <a:p>
            <a:pPr lvl="1"/>
            <a:r>
              <a:rPr lang="cs-CZ" sz="2600" dirty="0">
                <a:effectLst/>
              </a:rPr>
              <a:t>rehabilitační a resuscitační techniky</a:t>
            </a:r>
          </a:p>
          <a:p>
            <a:endParaRPr lang="cs-CZ" sz="2800" dirty="0"/>
          </a:p>
        </p:txBody>
      </p:sp>
    </p:spTree>
    <p:extLst>
      <p:ext uri="{BB962C8B-B14F-4D97-AF65-F5344CB8AC3E}">
        <p14:creationId xmlns:p14="http://schemas.microsoft.com/office/powerpoint/2010/main" val="22698127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Evidence tréninku</a:t>
            </a:r>
          </a:p>
        </p:txBody>
      </p:sp>
      <p:sp>
        <p:nvSpPr>
          <p:cNvPr id="3" name="Zástupný symbol pro obsah 2"/>
          <p:cNvSpPr>
            <a:spLocks noGrp="1"/>
          </p:cNvSpPr>
          <p:nvPr>
            <p:ph idx="1"/>
          </p:nvPr>
        </p:nvSpPr>
        <p:spPr/>
        <p:txBody>
          <a:bodyPr>
            <a:normAutofit fontScale="92500" lnSpcReduction="10000"/>
          </a:bodyPr>
          <a:lstStyle/>
          <a:p>
            <a:r>
              <a:rPr lang="cs-CZ" dirty="0"/>
              <a:t>Základní ukazatelé (převážně kvantitativní data) </a:t>
            </a:r>
          </a:p>
          <a:p>
            <a:pPr lvl="1"/>
            <a:r>
              <a:rPr lang="cs-CZ" dirty="0"/>
              <a:t>počet cvičenců</a:t>
            </a:r>
          </a:p>
          <a:p>
            <a:pPr lvl="1"/>
            <a:r>
              <a:rPr lang="cs-CZ" dirty="0"/>
              <a:t>počet TJ</a:t>
            </a:r>
          </a:p>
          <a:p>
            <a:pPr lvl="1"/>
            <a:r>
              <a:rPr lang="cs-CZ" dirty="0"/>
              <a:t>účast cvičenců na soutěžích </a:t>
            </a:r>
          </a:p>
          <a:p>
            <a:pPr lvl="1"/>
            <a:r>
              <a:rPr lang="cs-CZ" dirty="0"/>
              <a:t>úspěšnost cvičenců</a:t>
            </a:r>
          </a:p>
          <a:p>
            <a:r>
              <a:rPr lang="cs-CZ" dirty="0"/>
              <a:t>Speciální ukazatelé (převážně kvalitativní data) </a:t>
            </a:r>
          </a:p>
          <a:p>
            <a:pPr lvl="1"/>
            <a:r>
              <a:rPr lang="cs-CZ" dirty="0"/>
              <a:t>hodnocení výkonu jednotlivce a týmu</a:t>
            </a:r>
          </a:p>
          <a:p>
            <a:pPr lvl="1"/>
            <a:r>
              <a:rPr lang="cs-CZ" dirty="0"/>
              <a:t>taktika vlastní i soupeřova</a:t>
            </a:r>
          </a:p>
          <a:p>
            <a:r>
              <a:rPr lang="cs-CZ" dirty="0"/>
              <a:t>Kontrola a evidence trénovanosti</a:t>
            </a:r>
          </a:p>
          <a:p>
            <a:pPr lvl="1"/>
            <a:r>
              <a:rPr lang="cs-CZ" dirty="0"/>
              <a:t>výsledky laboratorních i terénních testů</a:t>
            </a:r>
          </a:p>
          <a:p>
            <a:pPr lvl="1"/>
            <a:r>
              <a:rPr lang="cs-CZ" dirty="0"/>
              <a:t>sledování vývoje (progrese, regrese, stagnace)</a:t>
            </a:r>
          </a:p>
        </p:txBody>
      </p:sp>
    </p:spTree>
    <p:extLst>
      <p:ext uri="{BB962C8B-B14F-4D97-AF65-F5344CB8AC3E}">
        <p14:creationId xmlns:p14="http://schemas.microsoft.com/office/powerpoint/2010/main" val="269974160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Plánování a cykly tréninku</a:t>
            </a:r>
          </a:p>
        </p:txBody>
      </p:sp>
      <p:sp>
        <p:nvSpPr>
          <p:cNvPr id="3" name="Zástupný symbol pro obsah 2"/>
          <p:cNvSpPr>
            <a:spLocks noGrp="1"/>
          </p:cNvSpPr>
          <p:nvPr>
            <p:ph idx="1"/>
          </p:nvPr>
        </p:nvSpPr>
        <p:spPr/>
        <p:txBody>
          <a:bodyPr>
            <a:normAutofit/>
          </a:bodyPr>
          <a:lstStyle/>
          <a:p>
            <a:r>
              <a:rPr lang="cs-CZ" dirty="0"/>
              <a:t>Plán perspektivní (dlouhodobý 2-4 roky, cyklus MS, ME, OH apod.)</a:t>
            </a:r>
          </a:p>
          <a:p>
            <a:r>
              <a:rPr lang="cs-CZ" dirty="0"/>
              <a:t>Plán roční (</a:t>
            </a:r>
            <a:r>
              <a:rPr lang="cs-CZ" dirty="0" err="1"/>
              <a:t>makrocyklus</a:t>
            </a:r>
            <a:r>
              <a:rPr lang="cs-CZ" dirty="0"/>
              <a:t>) – konkretizace úkolů perspektivního plánu</a:t>
            </a:r>
          </a:p>
          <a:p>
            <a:r>
              <a:rPr lang="cs-CZ" dirty="0"/>
              <a:t>Plán operativní (</a:t>
            </a:r>
            <a:r>
              <a:rPr lang="cs-CZ" dirty="0" err="1"/>
              <a:t>mezocyklus</a:t>
            </a:r>
            <a:r>
              <a:rPr lang="cs-CZ" dirty="0"/>
              <a:t>) – trvající několik týdnů</a:t>
            </a:r>
          </a:p>
          <a:p>
            <a:r>
              <a:rPr lang="cs-CZ" dirty="0"/>
              <a:t>Plán týdenní (mikrocyklus) – nejdůležitější plán, konkrétní obsah tréninku </a:t>
            </a:r>
          </a:p>
          <a:p>
            <a:r>
              <a:rPr lang="cs-CZ" dirty="0"/>
              <a:t>Plán denní (tréninková jednotka) – cíl, obsah, úkoly, obsah (příprava písemná, grafická ...)</a:t>
            </a:r>
          </a:p>
          <a:p>
            <a:endParaRPr lang="cs-CZ" dirty="0"/>
          </a:p>
        </p:txBody>
      </p:sp>
    </p:spTree>
    <p:extLst>
      <p:ext uri="{BB962C8B-B14F-4D97-AF65-F5344CB8AC3E}">
        <p14:creationId xmlns:p14="http://schemas.microsoft.com/office/powerpoint/2010/main" val="116634835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Tréninková jednotka</a:t>
            </a:r>
          </a:p>
        </p:txBody>
      </p:sp>
      <p:sp>
        <p:nvSpPr>
          <p:cNvPr id="3" name="Zástupný symbol pro obsah 2"/>
          <p:cNvSpPr>
            <a:spLocks noGrp="1"/>
          </p:cNvSpPr>
          <p:nvPr>
            <p:ph idx="1"/>
          </p:nvPr>
        </p:nvSpPr>
        <p:spPr/>
        <p:txBody>
          <a:bodyPr>
            <a:normAutofit fontScale="85000" lnSpcReduction="20000"/>
          </a:bodyPr>
          <a:lstStyle/>
          <a:p>
            <a:r>
              <a:rPr lang="cs-CZ" dirty="0"/>
              <a:t>Úvodní část</a:t>
            </a:r>
          </a:p>
          <a:p>
            <a:pPr lvl="1"/>
            <a:r>
              <a:rPr lang="cs-CZ" dirty="0"/>
              <a:t>Rušná část (</a:t>
            </a:r>
            <a:r>
              <a:rPr lang="cs-CZ" dirty="0" err="1"/>
              <a:t>warm</a:t>
            </a:r>
            <a:r>
              <a:rPr lang="cs-CZ" dirty="0"/>
              <a:t> up)</a:t>
            </a:r>
          </a:p>
          <a:p>
            <a:pPr lvl="1"/>
            <a:r>
              <a:rPr lang="cs-CZ" dirty="0"/>
              <a:t>Průpravná část</a:t>
            </a:r>
          </a:p>
          <a:p>
            <a:r>
              <a:rPr lang="cs-CZ" dirty="0"/>
              <a:t>Hlavní část</a:t>
            </a:r>
          </a:p>
          <a:p>
            <a:pPr lvl="1"/>
            <a:r>
              <a:rPr lang="cs-CZ" dirty="0">
                <a:effectLst/>
              </a:rPr>
              <a:t>Nácvičná </a:t>
            </a:r>
          </a:p>
          <a:p>
            <a:pPr lvl="1"/>
            <a:r>
              <a:rPr lang="cs-CZ" dirty="0">
                <a:effectLst/>
              </a:rPr>
              <a:t>Zdokonalovací </a:t>
            </a:r>
          </a:p>
          <a:p>
            <a:pPr lvl="1"/>
            <a:r>
              <a:rPr lang="cs-CZ" dirty="0">
                <a:effectLst/>
              </a:rPr>
              <a:t>Kondiční </a:t>
            </a:r>
          </a:p>
          <a:p>
            <a:pPr lvl="1"/>
            <a:r>
              <a:rPr lang="cs-CZ" dirty="0">
                <a:effectLst/>
              </a:rPr>
              <a:t>Smíšená (komplexní rozvoj, v nižších soutěžích)</a:t>
            </a:r>
          </a:p>
          <a:p>
            <a:pPr lvl="1"/>
            <a:r>
              <a:rPr lang="cs-CZ" dirty="0">
                <a:effectLst/>
              </a:rPr>
              <a:t>Regenerační </a:t>
            </a:r>
            <a:endParaRPr lang="cs-CZ" dirty="0"/>
          </a:p>
          <a:p>
            <a:r>
              <a:rPr lang="cs-CZ" dirty="0"/>
              <a:t>Závěrečná část (</a:t>
            </a:r>
            <a:r>
              <a:rPr lang="cs-CZ" dirty="0" err="1"/>
              <a:t>cool</a:t>
            </a:r>
            <a:r>
              <a:rPr lang="cs-CZ" dirty="0"/>
              <a:t> </a:t>
            </a:r>
            <a:r>
              <a:rPr lang="cs-CZ" dirty="0" err="1"/>
              <a:t>down</a:t>
            </a:r>
            <a:r>
              <a:rPr lang="cs-CZ" dirty="0"/>
              <a:t>) </a:t>
            </a:r>
          </a:p>
          <a:p>
            <a:pPr lvl="1"/>
            <a:r>
              <a:rPr lang="cs-CZ" dirty="0"/>
              <a:t>slouží ke zklidnění a k zahájení zotavení organismu</a:t>
            </a:r>
          </a:p>
          <a:p>
            <a:pPr lvl="1"/>
            <a:r>
              <a:rPr lang="cs-CZ" dirty="0"/>
              <a:t>část dynamická (cvičení s nízkou intenzitou)</a:t>
            </a:r>
          </a:p>
          <a:p>
            <a:pPr lvl="1"/>
            <a:r>
              <a:rPr lang="cs-CZ" dirty="0"/>
              <a:t>část statická (strečink, kompenzační a vyrovnávací cvičení)</a:t>
            </a:r>
          </a:p>
        </p:txBody>
      </p:sp>
    </p:spTree>
    <p:extLst>
      <p:ext uri="{BB962C8B-B14F-4D97-AF65-F5344CB8AC3E}">
        <p14:creationId xmlns:p14="http://schemas.microsoft.com/office/powerpoint/2010/main" val="15772645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Mikrocyklus</a:t>
            </a:r>
          </a:p>
        </p:txBody>
      </p:sp>
      <p:sp>
        <p:nvSpPr>
          <p:cNvPr id="3" name="Zástupný symbol pro obsah 2"/>
          <p:cNvSpPr>
            <a:spLocks noGrp="1"/>
          </p:cNvSpPr>
          <p:nvPr>
            <p:ph idx="1"/>
          </p:nvPr>
        </p:nvSpPr>
        <p:spPr/>
        <p:txBody>
          <a:bodyPr/>
          <a:lstStyle/>
          <a:p>
            <a:r>
              <a:rPr lang="pl-PL" dirty="0">
                <a:effectLst/>
              </a:rPr>
              <a:t>1-2 týdny</a:t>
            </a:r>
          </a:p>
          <a:p>
            <a:r>
              <a:rPr lang="pl-PL" dirty="0">
                <a:effectLst/>
              </a:rPr>
              <a:t>Složen z několika tréninkových jednotek</a:t>
            </a:r>
            <a:endParaRPr lang="cs-CZ" dirty="0"/>
          </a:p>
          <a:p>
            <a:pPr lvl="1"/>
            <a:r>
              <a:rPr lang="cs-CZ" dirty="0"/>
              <a:t>Počet TJ technické přípravy</a:t>
            </a:r>
          </a:p>
          <a:p>
            <a:pPr lvl="1"/>
            <a:r>
              <a:rPr lang="cs-CZ" dirty="0"/>
              <a:t>Počet TJ kondiční přípravy</a:t>
            </a:r>
          </a:p>
          <a:p>
            <a:r>
              <a:rPr lang="cs-CZ" dirty="0"/>
              <a:t>Množství regenerace (pasivní odpočinek, spánek, aktivní </a:t>
            </a:r>
            <a:r>
              <a:rPr lang="cs-CZ" dirty="0" err="1"/>
              <a:t>odpočnek</a:t>
            </a:r>
            <a:r>
              <a:rPr lang="cs-CZ" dirty="0"/>
              <a:t> – vyklusání  strava, masáž …)</a:t>
            </a:r>
          </a:p>
          <a:p>
            <a:r>
              <a:rPr lang="cs-CZ" dirty="0"/>
              <a:t>Psychohygiena</a:t>
            </a:r>
          </a:p>
          <a:p>
            <a:r>
              <a:rPr lang="cs-CZ" dirty="0"/>
              <a:t>Každodenní zátěž (práce, volný čas) v kombinaci s tréninkem – u amatérů</a:t>
            </a:r>
          </a:p>
          <a:p>
            <a:endParaRPr lang="cs-CZ" dirty="0"/>
          </a:p>
        </p:txBody>
      </p:sp>
    </p:spTree>
    <p:extLst>
      <p:ext uri="{BB962C8B-B14F-4D97-AF65-F5344CB8AC3E}">
        <p14:creationId xmlns:p14="http://schemas.microsoft.com/office/powerpoint/2010/main" val="373265121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a:lstStyle/>
          <a:p>
            <a:r>
              <a:rPr lang="cs-CZ" dirty="0" err="1">
                <a:solidFill>
                  <a:schemeClr val="tx1"/>
                </a:solidFill>
              </a:rPr>
              <a:t>Mezocyklus</a:t>
            </a:r>
            <a:endParaRPr lang="cs-CZ" dirty="0">
              <a:solidFill>
                <a:schemeClr val="tx1"/>
              </a:solidFill>
            </a:endParaRPr>
          </a:p>
        </p:txBody>
      </p:sp>
      <p:sp>
        <p:nvSpPr>
          <p:cNvPr id="15363" name="Rectangle 3"/>
          <p:cNvSpPr>
            <a:spLocks noGrp="1" noChangeArrowheads="1"/>
          </p:cNvSpPr>
          <p:nvPr>
            <p:ph idx="1"/>
          </p:nvPr>
        </p:nvSpPr>
        <p:spPr/>
        <p:txBody>
          <a:bodyPr>
            <a:normAutofit/>
          </a:bodyPr>
          <a:lstStyle/>
          <a:p>
            <a:pPr marL="533400" indent="-533400"/>
            <a:r>
              <a:rPr lang="cs-CZ" sz="2400" dirty="0">
                <a:solidFill>
                  <a:schemeClr val="tx1"/>
                </a:solidFill>
              </a:rPr>
              <a:t>2-6 týdnů</a:t>
            </a:r>
          </a:p>
          <a:p>
            <a:pPr marL="533400" indent="-533400"/>
            <a:r>
              <a:rPr lang="cs-CZ" sz="2400" dirty="0">
                <a:solidFill>
                  <a:schemeClr val="tx1"/>
                </a:solidFill>
              </a:rPr>
              <a:t>Skládá z několika mikrocyklů</a:t>
            </a:r>
          </a:p>
          <a:p>
            <a:pPr marL="533400" indent="-533400"/>
            <a:r>
              <a:rPr lang="cs-CZ" sz="2400" dirty="0">
                <a:effectLst/>
              </a:rPr>
              <a:t>V </a:t>
            </a:r>
            <a:r>
              <a:rPr lang="cs-CZ" sz="2400" dirty="0" err="1">
                <a:effectLst/>
              </a:rPr>
              <a:t>mezocyklech</a:t>
            </a:r>
            <a:r>
              <a:rPr lang="cs-CZ" sz="2400" dirty="0">
                <a:effectLst/>
              </a:rPr>
              <a:t> má sportovec dostatek času zabezpečit kumulativní efekt tréninkového působení</a:t>
            </a:r>
          </a:p>
          <a:p>
            <a:pPr marL="533400" indent="-533400"/>
            <a:r>
              <a:rPr lang="cs-CZ" sz="2400" dirty="0">
                <a:effectLst/>
              </a:rPr>
              <a:t>Cílené zaměření tréninku v </a:t>
            </a:r>
            <a:r>
              <a:rPr lang="cs-CZ" sz="2400" dirty="0" err="1">
                <a:effectLst/>
              </a:rPr>
              <a:t>mezocyklu</a:t>
            </a:r>
            <a:r>
              <a:rPr lang="cs-CZ" sz="2400" dirty="0">
                <a:effectLst/>
              </a:rPr>
              <a:t> směřuje k vytváření podmínek pro plánované změny předpokladů trénovanosti i pro samotnou výkonnost</a:t>
            </a:r>
            <a:endParaRPr lang="cs-CZ" sz="2400" dirty="0">
              <a:effectLst>
                <a:outerShdw blurRad="38100" dist="38100" dir="2700000" algn="tl">
                  <a:srgbClr val="C0C0C0"/>
                </a:outerShdw>
              </a:effectLst>
            </a:endParaRPr>
          </a:p>
          <a:p>
            <a:pPr marL="914400" lvl="1" indent="-457200">
              <a:spcAft>
                <a:spcPts val="300"/>
              </a:spcAft>
              <a:buNone/>
            </a:pPr>
            <a:endParaRPr lang="cs-CZ" sz="2400" i="1" dirty="0">
              <a:effectLst>
                <a:outerShdw blurRad="38100" dist="38100" dir="2700000" algn="tl">
                  <a:srgbClr val="C0C0C0"/>
                </a:outerShdw>
              </a:effectLst>
            </a:endParaRPr>
          </a:p>
          <a:p>
            <a:pPr marL="914400" lvl="1" indent="-457200">
              <a:spcAft>
                <a:spcPts val="300"/>
              </a:spcAft>
              <a:buFontTx/>
              <a:buChar char="•"/>
            </a:pPr>
            <a:endParaRPr lang="cs-CZ" sz="2400" i="1" dirty="0">
              <a:solidFill>
                <a:srgbClr val="009900"/>
              </a:solidFill>
              <a:effectLst>
                <a:outerShdw blurRad="38100" dist="38100" dir="2700000" algn="tl">
                  <a:srgbClr val="C0C0C0"/>
                </a:outerShdw>
              </a:effectLst>
            </a:endParaRPr>
          </a:p>
        </p:txBody>
      </p:sp>
    </p:spTree>
    <p:extLst>
      <p:ext uri="{BB962C8B-B14F-4D97-AF65-F5344CB8AC3E}">
        <p14:creationId xmlns:p14="http://schemas.microsoft.com/office/powerpoint/2010/main" val="41080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1" dur="500"/>
                                        <p:tgtEl>
                                          <p:spTgt spid="15363">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5" dur="500"/>
                                        <p:tgtEl>
                                          <p:spTgt spid="153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20" dur="500"/>
                                        <p:tgtEl>
                                          <p:spTgt spid="1536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25"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3" grpId="0" build="p"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r>
              <a:rPr lang="cs-CZ" dirty="0" err="1">
                <a:solidFill>
                  <a:schemeClr val="tx1"/>
                </a:solidFill>
              </a:rPr>
              <a:t>Makrocyklus</a:t>
            </a:r>
            <a:endParaRPr lang="cs-CZ" dirty="0">
              <a:solidFill>
                <a:schemeClr val="tx1"/>
              </a:solidFill>
            </a:endParaRPr>
          </a:p>
        </p:txBody>
      </p:sp>
      <p:sp>
        <p:nvSpPr>
          <p:cNvPr id="17411" name="Rectangle 3"/>
          <p:cNvSpPr>
            <a:spLocks noGrp="1" noChangeArrowheads="1"/>
          </p:cNvSpPr>
          <p:nvPr>
            <p:ph idx="1"/>
          </p:nvPr>
        </p:nvSpPr>
        <p:spPr>
          <a:ln/>
        </p:spPr>
        <p:txBody>
          <a:bodyPr>
            <a:normAutofit lnSpcReduction="10000"/>
          </a:bodyPr>
          <a:lstStyle/>
          <a:p>
            <a:pPr marL="533400" indent="-533400"/>
            <a:r>
              <a:rPr lang="cs-CZ" sz="2200" dirty="0">
                <a:solidFill>
                  <a:schemeClr val="tx1"/>
                </a:solidFill>
              </a:rPr>
              <a:t>Obvykle 1 rok = Roční tréninkový cyklus</a:t>
            </a:r>
          </a:p>
          <a:p>
            <a:pPr marL="533400" indent="-533400"/>
            <a:r>
              <a:rPr lang="cs-CZ" sz="2200" dirty="0">
                <a:solidFill>
                  <a:schemeClr val="tx1"/>
                </a:solidFill>
              </a:rPr>
              <a:t>Skládá z několika </a:t>
            </a:r>
            <a:r>
              <a:rPr lang="cs-CZ" sz="2200" dirty="0" err="1">
                <a:solidFill>
                  <a:schemeClr val="tx1"/>
                </a:solidFill>
              </a:rPr>
              <a:t>mezocyklů</a:t>
            </a:r>
            <a:r>
              <a:rPr lang="cs-CZ" sz="2200" dirty="0">
                <a:solidFill>
                  <a:schemeClr val="tx1"/>
                </a:solidFill>
                <a:effectLst/>
              </a:rPr>
              <a:t> </a:t>
            </a:r>
          </a:p>
          <a:p>
            <a:pPr marL="533400" indent="-533400"/>
            <a:r>
              <a:rPr lang="cs-CZ" sz="2200" dirty="0">
                <a:solidFill>
                  <a:schemeClr val="tx1"/>
                </a:solidFill>
                <a:effectLst/>
              </a:rPr>
              <a:t>Hlavním cílem je  členit tréninkovou činnost </a:t>
            </a:r>
            <a:r>
              <a:rPr lang="cs-CZ" sz="2400" dirty="0">
                <a:solidFill>
                  <a:schemeClr val="tx1"/>
                </a:solidFill>
                <a:effectLst/>
              </a:rPr>
              <a:t>n</a:t>
            </a:r>
            <a:r>
              <a:rPr lang="cs-CZ" sz="2400" dirty="0">
                <a:effectLst/>
              </a:rPr>
              <a:t>a lépe zvládnutelné části </a:t>
            </a:r>
            <a:r>
              <a:rPr lang="cs-CZ" sz="2200" dirty="0">
                <a:solidFill>
                  <a:schemeClr val="tx1"/>
                </a:solidFill>
                <a:effectLst/>
              </a:rPr>
              <a:t>vzhledem k  plánovaným výkonům v soutěžích </a:t>
            </a:r>
            <a:r>
              <a:rPr lang="cs-CZ" sz="2400" dirty="0">
                <a:effectLst/>
              </a:rPr>
              <a:t>– směrem k nejdůležitější soutěži roku</a:t>
            </a:r>
          </a:p>
          <a:p>
            <a:pPr marL="533400" indent="-533400"/>
            <a:r>
              <a:rPr lang="cs-CZ" sz="2200" dirty="0">
                <a:solidFill>
                  <a:schemeClr val="tx1"/>
                </a:solidFill>
                <a:effectLst/>
              </a:rPr>
              <a:t>Klasická periodizace </a:t>
            </a:r>
            <a:r>
              <a:rPr lang="cs-CZ" sz="2200" dirty="0" err="1">
                <a:solidFill>
                  <a:schemeClr val="tx1"/>
                </a:solidFill>
                <a:effectLst/>
              </a:rPr>
              <a:t>makrocyklu</a:t>
            </a:r>
            <a:r>
              <a:rPr lang="cs-CZ" sz="2200" dirty="0">
                <a:solidFill>
                  <a:schemeClr val="tx1"/>
                </a:solidFill>
                <a:effectLst/>
              </a:rPr>
              <a:t> kalkuluje s třemi obdobími</a:t>
            </a:r>
          </a:p>
          <a:p>
            <a:pPr lvl="2"/>
            <a:r>
              <a:rPr lang="cs-CZ" sz="2200" dirty="0">
                <a:effectLst/>
              </a:rPr>
              <a:t> přípravné</a:t>
            </a:r>
          </a:p>
          <a:p>
            <a:pPr lvl="2"/>
            <a:r>
              <a:rPr lang="cs-CZ" sz="2200" dirty="0">
                <a:effectLst/>
              </a:rPr>
              <a:t> soutěžním</a:t>
            </a:r>
          </a:p>
          <a:p>
            <a:pPr lvl="2"/>
            <a:r>
              <a:rPr lang="cs-CZ" sz="2200" dirty="0">
                <a:effectLst/>
              </a:rPr>
              <a:t> přechodné</a:t>
            </a:r>
          </a:p>
          <a:p>
            <a:pPr marL="533400" indent="-533400"/>
            <a:endParaRPr lang="cs-CZ" sz="2800" dirty="0">
              <a:solidFill>
                <a:schemeClr val="tx1"/>
              </a:solidFill>
              <a:effectLst/>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053" y="4838734"/>
            <a:ext cx="6157806" cy="952466"/>
          </a:xfrm>
          <a:prstGeom prst="rect">
            <a:avLst/>
          </a:prstGeom>
        </p:spPr>
      </p:pic>
    </p:spTree>
    <p:extLst>
      <p:ext uri="{BB962C8B-B14F-4D97-AF65-F5344CB8AC3E}">
        <p14:creationId xmlns:p14="http://schemas.microsoft.com/office/powerpoint/2010/main" val="34665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1" dur="500"/>
                                        <p:tgtEl>
                                          <p:spTgt spid="17411">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5" dur="500"/>
                                        <p:tgtEl>
                                          <p:spTgt spid="174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20" dur="500"/>
                                        <p:tgtEl>
                                          <p:spTgt spid="174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5" dur="500"/>
                                        <p:tgtEl>
                                          <p:spTgt spid="17411">
                                            <p:txEl>
                                              <p:pRg st="3" end="3"/>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8" dur="500"/>
                                        <p:tgtEl>
                                          <p:spTgt spid="17411">
                                            <p:txEl>
                                              <p:pRg st="4" end="4"/>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31" dur="500"/>
                                        <p:tgtEl>
                                          <p:spTgt spid="17411">
                                            <p:txEl>
                                              <p:pRg st="5" end="5"/>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34"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build="p"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noFill/>
          <a:ln/>
        </p:spPr>
        <p:txBody>
          <a:bodyPr/>
          <a:lstStyle/>
          <a:p>
            <a:r>
              <a:rPr lang="cs-CZ" sz="3200" dirty="0">
                <a:solidFill>
                  <a:schemeClr val="tx1"/>
                </a:solidFill>
                <a:effectLst/>
              </a:rPr>
              <a:t>Přípravné období v RTC</a:t>
            </a:r>
            <a:endParaRPr lang="cs-CZ" dirty="0">
              <a:effectLst/>
            </a:endParaRPr>
          </a:p>
        </p:txBody>
      </p:sp>
      <p:sp>
        <p:nvSpPr>
          <p:cNvPr id="124931" name="Rectangle 3"/>
          <p:cNvSpPr>
            <a:spLocks noGrp="1" noChangeArrowheads="1"/>
          </p:cNvSpPr>
          <p:nvPr>
            <p:ph idx="1"/>
          </p:nvPr>
        </p:nvSpPr>
        <p:spPr>
          <a:xfrm>
            <a:off x="913794" y="1732449"/>
            <a:ext cx="10668605" cy="4058751"/>
          </a:xfrm>
        </p:spPr>
        <p:txBody>
          <a:bodyPr>
            <a:normAutofit/>
          </a:bodyPr>
          <a:lstStyle/>
          <a:p>
            <a:pPr marL="533400" indent="-533400"/>
            <a:r>
              <a:rPr lang="cs-CZ" sz="2200" dirty="0">
                <a:solidFill>
                  <a:schemeClr val="tx1"/>
                </a:solidFill>
              </a:rPr>
              <a:t>Nejdůležitější </a:t>
            </a:r>
            <a:r>
              <a:rPr lang="cs-CZ" sz="2200" dirty="0">
                <a:solidFill>
                  <a:schemeClr val="tx1"/>
                </a:solidFill>
                <a:effectLst/>
              </a:rPr>
              <a:t>část RTC</a:t>
            </a:r>
          </a:p>
          <a:p>
            <a:pPr marL="533400" indent="-533400"/>
            <a:r>
              <a:rPr lang="cs-CZ" sz="2200" dirty="0">
                <a:solidFill>
                  <a:schemeClr val="tx1"/>
                </a:solidFill>
                <a:effectLst/>
              </a:rPr>
              <a:t>Základ trénovanosti pro budoucí výkonnost </a:t>
            </a:r>
          </a:p>
          <a:p>
            <a:pPr marL="533400" indent="-533400"/>
            <a:r>
              <a:rPr lang="cs-CZ" sz="2200" dirty="0">
                <a:solidFill>
                  <a:schemeClr val="tx1"/>
                </a:solidFill>
                <a:effectLst/>
              </a:rPr>
              <a:t>Nejdřív objem potom intenzita</a:t>
            </a:r>
          </a:p>
          <a:p>
            <a:pPr marL="533400" indent="-533400"/>
            <a:r>
              <a:rPr lang="cs-CZ" sz="2200" dirty="0">
                <a:solidFill>
                  <a:schemeClr val="tx1"/>
                </a:solidFill>
                <a:effectLst>
                  <a:outerShdw blurRad="38100" dist="38100" dir="2700000" algn="tl">
                    <a:srgbClr val="000000">
                      <a:alpha val="43137"/>
                    </a:srgbClr>
                  </a:outerShdw>
                </a:effectLst>
              </a:rPr>
              <a:t>Obvykle 3 etapy</a:t>
            </a:r>
          </a:p>
          <a:p>
            <a:pPr marL="910500" lvl="1" indent="-533400"/>
            <a:r>
              <a:rPr lang="cs-CZ" dirty="0">
                <a:solidFill>
                  <a:schemeClr val="tx1"/>
                </a:solidFill>
                <a:effectLst/>
              </a:rPr>
              <a:t>1 etapa: převažují všeobecné tréninkové prostředky</a:t>
            </a:r>
          </a:p>
          <a:p>
            <a:pPr marL="910500" lvl="1" indent="-533400"/>
            <a:r>
              <a:rPr lang="cs-CZ" dirty="0">
                <a:solidFill>
                  <a:schemeClr val="tx1"/>
                </a:solidFill>
                <a:effectLst/>
              </a:rPr>
              <a:t>2 a 3 etapa: převažují specifické tréninkové prostředky</a:t>
            </a:r>
            <a:endParaRPr lang="cs-CZ" sz="2200" dirty="0">
              <a:solidFill>
                <a:schemeClr val="tx1"/>
              </a:solidFill>
              <a:effectLst>
                <a:outerShdw blurRad="38100" dist="38100" dir="2700000" algn="tl">
                  <a:srgbClr val="000000">
                    <a:alpha val="43137"/>
                  </a:srgbClr>
                </a:outerShdw>
              </a:effectLst>
            </a:endParaRPr>
          </a:p>
          <a:p>
            <a:pPr marL="36900" indent="0">
              <a:lnSpc>
                <a:spcPct val="90000"/>
              </a:lnSpc>
              <a:buNone/>
            </a:pPr>
            <a:endParaRPr lang="cs-CZ" sz="2400" b="1" dirty="0">
              <a:effectLst>
                <a:outerShdw blurRad="38100" dist="38100" dir="2700000" algn="tl">
                  <a:srgbClr val="C0C0C0"/>
                </a:outerShdw>
              </a:effectLst>
            </a:endParaRPr>
          </a:p>
        </p:txBody>
      </p:sp>
    </p:spTree>
    <p:extLst>
      <p:ext uri="{BB962C8B-B14F-4D97-AF65-F5344CB8AC3E}">
        <p14:creationId xmlns:p14="http://schemas.microsoft.com/office/powerpoint/2010/main" val="167950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blinds(horizontal)">
                                      <p:cBhvr>
                                        <p:cTn id="7" dur="500"/>
                                        <p:tgtEl>
                                          <p:spTgt spid="12493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4931">
                                            <p:txEl>
                                              <p:pRg st="0" end="0"/>
                                            </p:txEl>
                                          </p:spTgt>
                                        </p:tgtEl>
                                        <p:attrNameLst>
                                          <p:attrName>style.visibility</p:attrName>
                                        </p:attrNameLst>
                                      </p:cBhvr>
                                      <p:to>
                                        <p:strVal val="visible"/>
                                      </p:to>
                                    </p:set>
                                    <p:animEffect transition="in" filter="blinds(horizontal)">
                                      <p:cBhvr>
                                        <p:cTn id="11" dur="500"/>
                                        <p:tgtEl>
                                          <p:spTgt spid="124931">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4931">
                                            <p:txEl>
                                              <p:pRg st="1" end="1"/>
                                            </p:txEl>
                                          </p:spTgt>
                                        </p:tgtEl>
                                        <p:attrNameLst>
                                          <p:attrName>style.visibility</p:attrName>
                                        </p:attrNameLst>
                                      </p:cBhvr>
                                      <p:to>
                                        <p:strVal val="visible"/>
                                      </p:to>
                                    </p:set>
                                    <p:animEffect transition="in" filter="blinds(horizontal)">
                                      <p:cBhvr>
                                        <p:cTn id="15" dur="500"/>
                                        <p:tgtEl>
                                          <p:spTgt spid="124931">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4931">
                                            <p:txEl>
                                              <p:pRg st="2" end="2"/>
                                            </p:txEl>
                                          </p:spTgt>
                                        </p:tgtEl>
                                        <p:attrNameLst>
                                          <p:attrName>style.visibility</p:attrName>
                                        </p:attrNameLst>
                                      </p:cBhvr>
                                      <p:to>
                                        <p:strVal val="visible"/>
                                      </p:to>
                                    </p:set>
                                    <p:animEffect transition="in" filter="blinds(horizontal)">
                                      <p:cBhvr>
                                        <p:cTn id="19" dur="500"/>
                                        <p:tgtEl>
                                          <p:spTgt spid="124931">
                                            <p:txEl>
                                              <p:pRg st="2" end="2"/>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24931">
                                            <p:txEl>
                                              <p:pRg st="3" end="3"/>
                                            </p:txEl>
                                          </p:spTgt>
                                        </p:tgtEl>
                                        <p:attrNameLst>
                                          <p:attrName>style.visibility</p:attrName>
                                        </p:attrNameLst>
                                      </p:cBhvr>
                                      <p:to>
                                        <p:strVal val="visible"/>
                                      </p:to>
                                    </p:set>
                                    <p:animEffect transition="in" filter="blinds(horizontal)">
                                      <p:cBhvr>
                                        <p:cTn id="23" dur="500"/>
                                        <p:tgtEl>
                                          <p:spTgt spid="124931">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4931">
                                            <p:txEl>
                                              <p:pRg st="4" end="4"/>
                                            </p:txEl>
                                          </p:spTgt>
                                        </p:tgtEl>
                                        <p:attrNameLst>
                                          <p:attrName>style.visibility</p:attrName>
                                        </p:attrNameLst>
                                      </p:cBhvr>
                                      <p:to>
                                        <p:strVal val="visible"/>
                                      </p:to>
                                    </p:set>
                                    <p:animEffect transition="in" filter="blinds(horizontal)">
                                      <p:cBhvr>
                                        <p:cTn id="26" dur="500"/>
                                        <p:tgtEl>
                                          <p:spTgt spid="124931">
                                            <p:txEl>
                                              <p:pRg st="4" end="4"/>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4931">
                                            <p:txEl>
                                              <p:pRg st="5" end="5"/>
                                            </p:txEl>
                                          </p:spTgt>
                                        </p:tgtEl>
                                        <p:attrNameLst>
                                          <p:attrName>style.visibility</p:attrName>
                                        </p:attrNameLst>
                                      </p:cBhvr>
                                      <p:to>
                                        <p:strVal val="visible"/>
                                      </p:to>
                                    </p:set>
                                    <p:animEffect transition="in" filter="blinds(horizontal)">
                                      <p:cBhvr>
                                        <p:cTn id="29" dur="500"/>
                                        <p:tgtEl>
                                          <p:spTgt spid="1249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autoUpdateAnimBg="0"/>
      <p:bldP spid="124931" grpId="0" build="p" autoUpdateAnimBg="0" advAuto="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effectLst/>
              </a:rPr>
              <a:t>Přípravné období v RTC</a:t>
            </a:r>
            <a:endParaRPr lang="cs-CZ" dirty="0"/>
          </a:p>
        </p:txBody>
      </p:sp>
      <p:sp>
        <p:nvSpPr>
          <p:cNvPr id="3" name="Zástupný symbol pro obsah 2"/>
          <p:cNvSpPr>
            <a:spLocks noGrp="1"/>
          </p:cNvSpPr>
          <p:nvPr>
            <p:ph idx="1"/>
          </p:nvPr>
        </p:nvSpPr>
        <p:spPr/>
        <p:txBody>
          <a:bodyPr>
            <a:normAutofit fontScale="85000" lnSpcReduction="10000"/>
          </a:bodyPr>
          <a:lstStyle/>
          <a:p>
            <a:pPr marL="176213" lvl="1" indent="0">
              <a:buNone/>
            </a:pPr>
            <a:r>
              <a:rPr lang="cs-CZ" sz="2200" dirty="0">
                <a:solidFill>
                  <a:schemeClr val="tx1"/>
                </a:solidFill>
                <a:effectLst>
                  <a:outerShdw blurRad="38100" dist="38100" dir="2700000" algn="tl">
                    <a:srgbClr val="000000">
                      <a:alpha val="43137"/>
                    </a:srgbClr>
                  </a:outerShdw>
                </a:effectLst>
              </a:rPr>
              <a:t>1 etapa</a:t>
            </a:r>
          </a:p>
          <a:p>
            <a:pPr marL="1216500" lvl="2" indent="-533400"/>
            <a:r>
              <a:rPr lang="cs-CZ" sz="1800" dirty="0">
                <a:effectLst/>
              </a:rPr>
              <a:t>analytická, trénink motorických schopností, technických a taktických dovedností se provádí převážně odděleně</a:t>
            </a:r>
          </a:p>
          <a:p>
            <a:pPr marL="1216500" lvl="2" indent="-533400"/>
            <a:r>
              <a:rPr lang="cs-CZ" sz="1800" dirty="0">
                <a:effectLst/>
              </a:rPr>
              <a:t>režim tréninku všeobecný a zátěž se pohybuje směrem od nízké ke střední </a:t>
            </a:r>
            <a:endParaRPr lang="cs-CZ" sz="1800" dirty="0">
              <a:solidFill>
                <a:schemeClr val="tx1"/>
              </a:solidFill>
              <a:effectLst>
                <a:outerShdw blurRad="38100" dist="38100" dir="2700000" algn="tl">
                  <a:srgbClr val="000000">
                    <a:alpha val="43137"/>
                  </a:srgbClr>
                </a:outerShdw>
              </a:effectLst>
            </a:endParaRPr>
          </a:p>
          <a:p>
            <a:pPr marL="176213" lvl="1" indent="0">
              <a:buNone/>
            </a:pPr>
            <a:r>
              <a:rPr lang="cs-CZ" sz="2200" dirty="0">
                <a:solidFill>
                  <a:schemeClr val="tx1"/>
                </a:solidFill>
                <a:effectLst>
                  <a:outerShdw blurRad="38100" dist="38100" dir="2700000" algn="tl">
                    <a:srgbClr val="000000">
                      <a:alpha val="43137"/>
                    </a:srgbClr>
                  </a:outerShdw>
                </a:effectLst>
              </a:rPr>
              <a:t>2 etapa</a:t>
            </a:r>
          </a:p>
          <a:p>
            <a:pPr marL="1216500" lvl="2" indent="-533400"/>
            <a:r>
              <a:rPr lang="cs-CZ" sz="1800" dirty="0">
                <a:effectLst/>
              </a:rPr>
              <a:t>jednotlivé složky se začínají trénovat společně</a:t>
            </a:r>
          </a:p>
          <a:p>
            <a:pPr marL="1216500" lvl="2" indent="-533400"/>
            <a:r>
              <a:rPr lang="cs-CZ" sz="1800" dirty="0">
                <a:effectLst/>
              </a:rPr>
              <a:t>začátek aplikace speciálních tréninkových prostředků</a:t>
            </a:r>
          </a:p>
          <a:p>
            <a:pPr marL="1216500" lvl="2" indent="-533400"/>
            <a:r>
              <a:rPr lang="cs-CZ" sz="1800" dirty="0">
                <a:effectLst/>
              </a:rPr>
              <a:t>zátěž je více intenzívní</a:t>
            </a:r>
            <a:endParaRPr lang="cs-CZ" sz="1800" dirty="0">
              <a:solidFill>
                <a:schemeClr val="tx1"/>
              </a:solidFill>
              <a:effectLst>
                <a:outerShdw blurRad="38100" dist="38100" dir="2700000" algn="tl">
                  <a:srgbClr val="000000">
                    <a:alpha val="43137"/>
                  </a:srgbClr>
                </a:outerShdw>
              </a:effectLst>
            </a:endParaRPr>
          </a:p>
          <a:p>
            <a:pPr marL="176213" lvl="2" indent="0">
              <a:buNone/>
            </a:pPr>
            <a:r>
              <a:rPr lang="cs-CZ" sz="2200" dirty="0">
                <a:solidFill>
                  <a:schemeClr val="tx1"/>
                </a:solidFill>
                <a:effectLst>
                  <a:outerShdw blurRad="38100" dist="38100" dir="2700000" algn="tl">
                    <a:srgbClr val="000000">
                      <a:alpha val="43137"/>
                    </a:srgbClr>
                  </a:outerShdw>
                </a:effectLst>
              </a:rPr>
              <a:t>3 etapa</a:t>
            </a:r>
          </a:p>
          <a:p>
            <a:pPr marL="1216500" lvl="2" indent="-533400"/>
            <a:r>
              <a:rPr lang="cs-CZ" sz="1800" dirty="0">
                <a:effectLst/>
              </a:rPr>
              <a:t>posun ke speciálnímu tréninku, užité tréninkové prostředky musí být v souladu s vlastními soutěžními pohyby, délkou trvání a intenzitou</a:t>
            </a:r>
          </a:p>
          <a:p>
            <a:pPr marL="1216500" lvl="2" indent="-533400"/>
            <a:r>
              <a:rPr lang="cs-CZ" sz="1800" dirty="0">
                <a:effectLst/>
              </a:rPr>
              <a:t>tréninkové metody jsou zcela specifické pro daný sport</a:t>
            </a:r>
          </a:p>
          <a:p>
            <a:pPr marL="1216500" lvl="2" indent="-533400"/>
            <a:r>
              <a:rPr lang="cs-CZ" sz="1800" dirty="0">
                <a:effectLst/>
              </a:rPr>
              <a:t>velká zátěž (velikost a intenzita)</a:t>
            </a:r>
            <a:endParaRPr lang="cs-CZ" sz="1800" b="1" dirty="0">
              <a:solidFill>
                <a:srgbClr val="FF6600"/>
              </a:solidFill>
              <a:effectLst>
                <a:outerShdw blurRad="38100" dist="38100" dir="2700000" algn="tl">
                  <a:srgbClr val="C0C0C0"/>
                </a:outerShdw>
              </a:effectLst>
            </a:endParaRPr>
          </a:p>
          <a:p>
            <a:endParaRPr lang="cs-CZ" dirty="0"/>
          </a:p>
        </p:txBody>
      </p:sp>
    </p:spTree>
    <p:extLst>
      <p:ext uri="{BB962C8B-B14F-4D97-AF65-F5344CB8AC3E}">
        <p14:creationId xmlns:p14="http://schemas.microsoft.com/office/powerpoint/2010/main" val="201648252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noFill/>
        </p:spPr>
        <p:txBody>
          <a:bodyPr/>
          <a:lstStyle/>
          <a:p>
            <a:r>
              <a:rPr lang="cs-CZ" sz="3200" dirty="0">
                <a:solidFill>
                  <a:schemeClr val="tx1"/>
                </a:solidFill>
                <a:effectLst/>
              </a:rPr>
              <a:t>Soutěžní období v RTC</a:t>
            </a:r>
            <a:endParaRPr lang="cs-CZ" sz="3200" dirty="0">
              <a:effectLst/>
            </a:endParaRPr>
          </a:p>
        </p:txBody>
      </p:sp>
      <p:sp>
        <p:nvSpPr>
          <p:cNvPr id="125955" name="Rectangle 3"/>
          <p:cNvSpPr>
            <a:spLocks noGrp="1" noChangeArrowheads="1"/>
          </p:cNvSpPr>
          <p:nvPr>
            <p:ph idx="1"/>
          </p:nvPr>
        </p:nvSpPr>
        <p:spPr>
          <a:ln/>
        </p:spPr>
        <p:txBody>
          <a:bodyPr>
            <a:normAutofit/>
          </a:bodyPr>
          <a:lstStyle/>
          <a:p>
            <a:r>
              <a:rPr lang="cs-CZ" sz="2200" dirty="0">
                <a:solidFill>
                  <a:schemeClr val="tx1"/>
                </a:solidFill>
                <a:effectLst/>
              </a:rPr>
              <a:t>C</a:t>
            </a:r>
            <a:r>
              <a:rPr lang="de-DE" sz="2200" dirty="0" err="1">
                <a:solidFill>
                  <a:schemeClr val="tx1"/>
                </a:solidFill>
                <a:effectLst/>
              </a:rPr>
              <a:t>ílem</a:t>
            </a:r>
            <a:r>
              <a:rPr lang="de-DE" sz="2200" dirty="0">
                <a:solidFill>
                  <a:schemeClr val="tx1"/>
                </a:solidFill>
                <a:effectLst/>
              </a:rPr>
              <a:t> je </a:t>
            </a:r>
            <a:r>
              <a:rPr lang="de-DE" sz="2200" dirty="0" err="1">
                <a:solidFill>
                  <a:schemeClr val="tx1"/>
                </a:solidFill>
                <a:effectLst/>
              </a:rPr>
              <a:t>demonstrovat</a:t>
            </a:r>
            <a:r>
              <a:rPr lang="de-DE" sz="2200" dirty="0">
                <a:solidFill>
                  <a:schemeClr val="tx1"/>
                </a:solidFill>
                <a:effectLst/>
              </a:rPr>
              <a:t> </a:t>
            </a:r>
            <a:r>
              <a:rPr lang="de-DE" sz="2200" dirty="0" err="1">
                <a:solidFill>
                  <a:schemeClr val="tx1"/>
                </a:solidFill>
                <a:effectLst/>
              </a:rPr>
              <a:t>maximální</a:t>
            </a:r>
            <a:r>
              <a:rPr lang="de-DE" sz="2200" dirty="0">
                <a:solidFill>
                  <a:schemeClr val="tx1"/>
                </a:solidFill>
                <a:effectLst/>
              </a:rPr>
              <a:t> </a:t>
            </a:r>
            <a:r>
              <a:rPr lang="de-DE" sz="2200" dirty="0" err="1">
                <a:solidFill>
                  <a:schemeClr val="tx1"/>
                </a:solidFill>
                <a:effectLst/>
              </a:rPr>
              <a:t>úroveň</a:t>
            </a:r>
            <a:r>
              <a:rPr lang="de-DE" sz="2200" dirty="0">
                <a:solidFill>
                  <a:schemeClr val="tx1"/>
                </a:solidFill>
                <a:effectLst/>
              </a:rPr>
              <a:t> </a:t>
            </a:r>
            <a:r>
              <a:rPr lang="de-DE" sz="2200" dirty="0" err="1">
                <a:solidFill>
                  <a:schemeClr val="tx1"/>
                </a:solidFill>
                <a:effectLst/>
              </a:rPr>
              <a:t>výkonnosti</a:t>
            </a:r>
            <a:endParaRPr lang="cs-CZ" sz="2200" dirty="0">
              <a:solidFill>
                <a:schemeClr val="tx1"/>
              </a:solidFill>
              <a:effectLst/>
            </a:endParaRPr>
          </a:p>
          <a:p>
            <a:r>
              <a:rPr lang="cs-CZ" sz="2200" dirty="0">
                <a:solidFill>
                  <a:schemeClr val="tx1"/>
                </a:solidFill>
                <a:effectLst/>
              </a:rPr>
              <a:t>Sportovní formu si lze udržet po dobu 2-4 týdnů</a:t>
            </a:r>
          </a:p>
          <a:p>
            <a:r>
              <a:rPr lang="cs-CZ" sz="2200" dirty="0">
                <a:solidFill>
                  <a:schemeClr val="tx1"/>
                </a:solidFill>
                <a:effectLst/>
              </a:rPr>
              <a:t>Proto by se vyladění na soutěž mělo uplatňovat pouze pro hlavní závod nebo dvakrát během dlouhé závodní sezóny s regeneračním blokem mezi obdobími sportovní formy</a:t>
            </a:r>
          </a:p>
          <a:p>
            <a:r>
              <a:rPr lang="cs-CZ" sz="2200" dirty="0">
                <a:solidFill>
                  <a:schemeClr val="tx1"/>
                </a:solidFill>
                <a:effectLst/>
              </a:rPr>
              <a:t>Po zbytek soutěžního období by si měl sportovec udržovat dobrou úroveň výkonnosti</a:t>
            </a:r>
            <a:endParaRPr lang="cs-CZ" sz="2200" dirty="0">
              <a:solidFill>
                <a:schemeClr val="tx1"/>
              </a:solidFill>
            </a:endParaRPr>
          </a:p>
          <a:p>
            <a:pPr>
              <a:buFontTx/>
              <a:buNone/>
            </a:pPr>
            <a:endParaRPr lang="cs-CZ" sz="2200" dirty="0">
              <a:solidFill>
                <a:schemeClr val="tx1"/>
              </a:solidFill>
            </a:endParaRPr>
          </a:p>
        </p:txBody>
      </p:sp>
    </p:spTree>
    <p:extLst>
      <p:ext uri="{BB962C8B-B14F-4D97-AF65-F5344CB8AC3E}">
        <p14:creationId xmlns:p14="http://schemas.microsoft.com/office/powerpoint/2010/main" val="250629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blinds(horizontal)">
                                      <p:cBhvr>
                                        <p:cTn id="7" dur="500"/>
                                        <p:tgtEl>
                                          <p:spTgt spid="12595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5955">
                                            <p:txEl>
                                              <p:pRg st="0" end="0"/>
                                            </p:txEl>
                                          </p:spTgt>
                                        </p:tgtEl>
                                        <p:attrNameLst>
                                          <p:attrName>style.visibility</p:attrName>
                                        </p:attrNameLst>
                                      </p:cBhvr>
                                      <p:to>
                                        <p:strVal val="visible"/>
                                      </p:to>
                                    </p:set>
                                    <p:animEffect transition="in" filter="blinds(horizontal)">
                                      <p:cBhvr>
                                        <p:cTn id="11" dur="500"/>
                                        <p:tgtEl>
                                          <p:spTgt spid="125955">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5955">
                                            <p:txEl>
                                              <p:pRg st="1" end="1"/>
                                            </p:txEl>
                                          </p:spTgt>
                                        </p:tgtEl>
                                        <p:attrNameLst>
                                          <p:attrName>style.visibility</p:attrName>
                                        </p:attrNameLst>
                                      </p:cBhvr>
                                      <p:to>
                                        <p:strVal val="visible"/>
                                      </p:to>
                                    </p:set>
                                    <p:animEffect transition="in" filter="blinds(horizontal)">
                                      <p:cBhvr>
                                        <p:cTn id="15" dur="500"/>
                                        <p:tgtEl>
                                          <p:spTgt spid="125955">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5955">
                                            <p:txEl>
                                              <p:pRg st="2" end="2"/>
                                            </p:txEl>
                                          </p:spTgt>
                                        </p:tgtEl>
                                        <p:attrNameLst>
                                          <p:attrName>style.visibility</p:attrName>
                                        </p:attrNameLst>
                                      </p:cBhvr>
                                      <p:to>
                                        <p:strVal val="visible"/>
                                      </p:to>
                                    </p:set>
                                    <p:animEffect transition="in" filter="blinds(horizontal)">
                                      <p:cBhvr>
                                        <p:cTn id="19" dur="500"/>
                                        <p:tgtEl>
                                          <p:spTgt spid="125955">
                                            <p:txEl>
                                              <p:pRg st="2" end="2"/>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25955">
                                            <p:txEl>
                                              <p:pRg st="3" end="3"/>
                                            </p:txEl>
                                          </p:spTgt>
                                        </p:tgtEl>
                                        <p:attrNameLst>
                                          <p:attrName>style.visibility</p:attrName>
                                        </p:attrNameLst>
                                      </p:cBhvr>
                                      <p:to>
                                        <p:strVal val="visible"/>
                                      </p:to>
                                    </p:set>
                                    <p:animEffect transition="in" filter="blinds(horizontal)">
                                      <p:cBhvr>
                                        <p:cTn id="23" dur="500"/>
                                        <p:tgtEl>
                                          <p:spTgt spid="1259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build="p" autoUpdateAnimBg="0" advAuto="0"/>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noFill/>
        </p:spPr>
        <p:txBody>
          <a:bodyPr/>
          <a:lstStyle/>
          <a:p>
            <a:r>
              <a:rPr lang="cs-CZ" sz="3200" dirty="0">
                <a:solidFill>
                  <a:schemeClr val="tx1"/>
                </a:solidFill>
                <a:effectLst/>
              </a:rPr>
              <a:t>Přechodné období v RTC</a:t>
            </a:r>
            <a:endParaRPr lang="cs-CZ" sz="3200" dirty="0">
              <a:solidFill>
                <a:srgbClr val="FFCC00"/>
              </a:solidFill>
              <a:effectLst/>
            </a:endParaRPr>
          </a:p>
        </p:txBody>
      </p:sp>
      <p:sp>
        <p:nvSpPr>
          <p:cNvPr id="126979" name="Rectangle 3"/>
          <p:cNvSpPr>
            <a:spLocks noGrp="1" noChangeArrowheads="1"/>
          </p:cNvSpPr>
          <p:nvPr>
            <p:ph idx="1"/>
          </p:nvPr>
        </p:nvSpPr>
        <p:spPr>
          <a:xfrm>
            <a:off x="913795" y="1732449"/>
            <a:ext cx="10353762" cy="4600618"/>
          </a:xfrm>
        </p:spPr>
        <p:txBody>
          <a:bodyPr>
            <a:noAutofit/>
          </a:bodyPr>
          <a:lstStyle/>
          <a:p>
            <a:r>
              <a:rPr lang="cs-CZ" sz="1800" dirty="0">
                <a:solidFill>
                  <a:schemeClr val="tx1"/>
                </a:solidFill>
                <a:effectLst/>
              </a:rPr>
              <a:t>Obvykle 2-6 týdnů = </a:t>
            </a:r>
            <a:r>
              <a:rPr lang="cs-CZ" sz="1800" dirty="0"/>
              <a:t>1 </a:t>
            </a:r>
            <a:r>
              <a:rPr lang="cs-CZ" sz="1800" dirty="0" err="1"/>
              <a:t>mezocyklus</a:t>
            </a:r>
            <a:endParaRPr lang="cs-CZ" sz="1800" dirty="0"/>
          </a:p>
          <a:p>
            <a:r>
              <a:rPr lang="cs-CZ" sz="1800" dirty="0">
                <a:effectLst/>
              </a:rPr>
              <a:t>Obsah tréninku je všeobecný a musí podporovat fyzickou a psychickou regeneraci</a:t>
            </a:r>
          </a:p>
          <a:p>
            <a:r>
              <a:rPr lang="cs-CZ" sz="1800" dirty="0">
                <a:effectLst/>
              </a:rPr>
              <a:t>Charakteristika přechodného období:</a:t>
            </a:r>
          </a:p>
          <a:p>
            <a:pPr lvl="1"/>
            <a:r>
              <a:rPr lang="cs-CZ" sz="1600" dirty="0">
                <a:effectLst/>
              </a:rPr>
              <a:t>Snížení tréninkové zátěže (intenzita, objem, frekvence)</a:t>
            </a:r>
          </a:p>
          <a:p>
            <a:pPr lvl="1"/>
            <a:r>
              <a:rPr lang="cs-CZ" sz="1600" dirty="0">
                <a:effectLst/>
              </a:rPr>
              <a:t>Trénink je založen na všeobecných tréninkových prostředcích, ale měl by být rozmanitý</a:t>
            </a:r>
          </a:p>
          <a:p>
            <a:pPr lvl="1"/>
            <a:r>
              <a:rPr lang="cs-CZ" sz="1600" dirty="0">
                <a:effectLst/>
              </a:rPr>
              <a:t>Bez soutěžní činnosti</a:t>
            </a:r>
          </a:p>
          <a:p>
            <a:pPr lvl="1"/>
            <a:r>
              <a:rPr lang="cs-CZ" sz="1600" dirty="0">
                <a:effectLst/>
              </a:rPr>
              <a:t>Snaha o udržení dostatečné úrovně kondice</a:t>
            </a:r>
          </a:p>
          <a:p>
            <a:pPr lvl="1"/>
            <a:r>
              <a:rPr lang="cs-CZ" sz="1600" dirty="0">
                <a:effectLst/>
              </a:rPr>
              <a:t>Psychologická regenerace</a:t>
            </a:r>
            <a:endParaRPr lang="cs-CZ" sz="1600" dirty="0"/>
          </a:p>
          <a:p>
            <a:pPr lvl="1"/>
            <a:r>
              <a:rPr lang="cs-CZ" sz="1600" dirty="0"/>
              <a:t>regenerace, rehabilitace</a:t>
            </a:r>
          </a:p>
          <a:p>
            <a:pPr lvl="1"/>
            <a:r>
              <a:rPr lang="cs-CZ" sz="1600" dirty="0"/>
              <a:t>udržení úrovně trénovanosti</a:t>
            </a:r>
            <a:endParaRPr lang="cs-CZ" sz="1600" dirty="0">
              <a:solidFill>
                <a:srgbClr val="FFCC00"/>
              </a:solidFill>
              <a:effectLst>
                <a:outerShdw blurRad="38100" dist="38100" dir="2700000" algn="tl">
                  <a:srgbClr val="C0C0C0"/>
                </a:outerShdw>
              </a:effectLst>
            </a:endParaRPr>
          </a:p>
          <a:p>
            <a:pPr lvl="1" algn="just">
              <a:spcAft>
                <a:spcPts val="300"/>
              </a:spcAft>
            </a:pPr>
            <a:endParaRPr lang="cs-CZ" dirty="0"/>
          </a:p>
          <a:p>
            <a:pPr>
              <a:buFontTx/>
              <a:buNone/>
            </a:pPr>
            <a:endParaRPr lang="cs-CZ" sz="1800" dirty="0"/>
          </a:p>
        </p:txBody>
      </p:sp>
    </p:spTree>
    <p:extLst>
      <p:ext uri="{BB962C8B-B14F-4D97-AF65-F5344CB8AC3E}">
        <p14:creationId xmlns:p14="http://schemas.microsoft.com/office/powerpoint/2010/main" val="395265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blinds(horizontal)">
                                      <p:cBhvr>
                                        <p:cTn id="7" dur="500"/>
                                        <p:tgtEl>
                                          <p:spTgt spid="12697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6979">
                                            <p:txEl>
                                              <p:pRg st="0" end="0"/>
                                            </p:txEl>
                                          </p:spTgt>
                                        </p:tgtEl>
                                        <p:attrNameLst>
                                          <p:attrName>style.visibility</p:attrName>
                                        </p:attrNameLst>
                                      </p:cBhvr>
                                      <p:to>
                                        <p:strVal val="visible"/>
                                      </p:to>
                                    </p:set>
                                    <p:animEffect transition="in" filter="blinds(horizontal)">
                                      <p:cBhvr>
                                        <p:cTn id="11" dur="500"/>
                                        <p:tgtEl>
                                          <p:spTgt spid="126979">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6979">
                                            <p:txEl>
                                              <p:pRg st="1" end="1"/>
                                            </p:txEl>
                                          </p:spTgt>
                                        </p:tgtEl>
                                        <p:attrNameLst>
                                          <p:attrName>style.visibility</p:attrName>
                                        </p:attrNameLst>
                                      </p:cBhvr>
                                      <p:to>
                                        <p:strVal val="visible"/>
                                      </p:to>
                                    </p:set>
                                    <p:animEffect transition="in" filter="blinds(horizontal)">
                                      <p:cBhvr>
                                        <p:cTn id="15" dur="500"/>
                                        <p:tgtEl>
                                          <p:spTgt spid="126979">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6979">
                                            <p:txEl>
                                              <p:pRg st="2" end="2"/>
                                            </p:txEl>
                                          </p:spTgt>
                                        </p:tgtEl>
                                        <p:attrNameLst>
                                          <p:attrName>style.visibility</p:attrName>
                                        </p:attrNameLst>
                                      </p:cBhvr>
                                      <p:to>
                                        <p:strVal val="visible"/>
                                      </p:to>
                                    </p:set>
                                    <p:animEffect transition="in" filter="blinds(horizontal)">
                                      <p:cBhvr>
                                        <p:cTn id="19" dur="500"/>
                                        <p:tgtEl>
                                          <p:spTgt spid="126979">
                                            <p:txEl>
                                              <p:pRg st="2" end="2"/>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6979">
                                            <p:txEl>
                                              <p:pRg st="3" end="3"/>
                                            </p:txEl>
                                          </p:spTgt>
                                        </p:tgtEl>
                                        <p:attrNameLst>
                                          <p:attrName>style.visibility</p:attrName>
                                        </p:attrNameLst>
                                      </p:cBhvr>
                                      <p:to>
                                        <p:strVal val="visible"/>
                                      </p:to>
                                    </p:set>
                                    <p:animEffect transition="in" filter="blinds(horizontal)">
                                      <p:cBhvr>
                                        <p:cTn id="22" dur="500"/>
                                        <p:tgtEl>
                                          <p:spTgt spid="126979">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6979">
                                            <p:txEl>
                                              <p:pRg st="4" end="4"/>
                                            </p:txEl>
                                          </p:spTgt>
                                        </p:tgtEl>
                                        <p:attrNameLst>
                                          <p:attrName>style.visibility</p:attrName>
                                        </p:attrNameLst>
                                      </p:cBhvr>
                                      <p:to>
                                        <p:strVal val="visible"/>
                                      </p:to>
                                    </p:set>
                                    <p:animEffect transition="in" filter="blinds(horizontal)">
                                      <p:cBhvr>
                                        <p:cTn id="25" dur="500"/>
                                        <p:tgtEl>
                                          <p:spTgt spid="126979">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6979">
                                            <p:txEl>
                                              <p:pRg st="5" end="5"/>
                                            </p:txEl>
                                          </p:spTgt>
                                        </p:tgtEl>
                                        <p:attrNameLst>
                                          <p:attrName>style.visibility</p:attrName>
                                        </p:attrNameLst>
                                      </p:cBhvr>
                                      <p:to>
                                        <p:strVal val="visible"/>
                                      </p:to>
                                    </p:set>
                                    <p:animEffect transition="in" filter="blinds(horizontal)">
                                      <p:cBhvr>
                                        <p:cTn id="28" dur="500"/>
                                        <p:tgtEl>
                                          <p:spTgt spid="126979">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6979">
                                            <p:txEl>
                                              <p:pRg st="6" end="6"/>
                                            </p:txEl>
                                          </p:spTgt>
                                        </p:tgtEl>
                                        <p:attrNameLst>
                                          <p:attrName>style.visibility</p:attrName>
                                        </p:attrNameLst>
                                      </p:cBhvr>
                                      <p:to>
                                        <p:strVal val="visible"/>
                                      </p:to>
                                    </p:set>
                                    <p:animEffect transition="in" filter="blinds(horizontal)">
                                      <p:cBhvr>
                                        <p:cTn id="31" dur="500"/>
                                        <p:tgtEl>
                                          <p:spTgt spid="126979">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6979">
                                            <p:txEl>
                                              <p:pRg st="7" end="7"/>
                                            </p:txEl>
                                          </p:spTgt>
                                        </p:tgtEl>
                                        <p:attrNameLst>
                                          <p:attrName>style.visibility</p:attrName>
                                        </p:attrNameLst>
                                      </p:cBhvr>
                                      <p:to>
                                        <p:strVal val="visible"/>
                                      </p:to>
                                    </p:set>
                                    <p:animEffect transition="in" filter="blinds(horizontal)">
                                      <p:cBhvr>
                                        <p:cTn id="34" dur="500"/>
                                        <p:tgtEl>
                                          <p:spTgt spid="126979">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6979">
                                            <p:txEl>
                                              <p:pRg st="8" end="8"/>
                                            </p:txEl>
                                          </p:spTgt>
                                        </p:tgtEl>
                                        <p:attrNameLst>
                                          <p:attrName>style.visibility</p:attrName>
                                        </p:attrNameLst>
                                      </p:cBhvr>
                                      <p:to>
                                        <p:strVal val="visible"/>
                                      </p:to>
                                    </p:set>
                                    <p:animEffect transition="in" filter="blinds(horizontal)">
                                      <p:cBhvr>
                                        <p:cTn id="37" dur="500"/>
                                        <p:tgtEl>
                                          <p:spTgt spid="126979">
                                            <p:txEl>
                                              <p:pRg st="8" end="8"/>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26979">
                                            <p:txEl>
                                              <p:pRg st="9" end="9"/>
                                            </p:txEl>
                                          </p:spTgt>
                                        </p:tgtEl>
                                        <p:attrNameLst>
                                          <p:attrName>style.visibility</p:attrName>
                                        </p:attrNameLst>
                                      </p:cBhvr>
                                      <p:to>
                                        <p:strVal val="visible"/>
                                      </p:to>
                                    </p:set>
                                    <p:animEffect transition="in" filter="blinds(horizontal)">
                                      <p:cBhvr>
                                        <p:cTn id="40" dur="500"/>
                                        <p:tgtEl>
                                          <p:spTgt spid="1269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Sebeobrana</a:t>
            </a:r>
          </a:p>
        </p:txBody>
      </p:sp>
      <p:sp>
        <p:nvSpPr>
          <p:cNvPr id="3" name="Zástupný symbol pro obsah 2"/>
          <p:cNvSpPr>
            <a:spLocks noGrp="1"/>
          </p:cNvSpPr>
          <p:nvPr>
            <p:ph idx="1"/>
          </p:nvPr>
        </p:nvSpPr>
        <p:spPr/>
        <p:txBody>
          <a:bodyPr>
            <a:normAutofit fontScale="77500" lnSpcReduction="20000"/>
          </a:bodyPr>
          <a:lstStyle/>
          <a:p>
            <a:r>
              <a:rPr lang="cs-CZ" dirty="0"/>
              <a:t>Původní účel úpolových dovedností = boj (obrana nebo útok)</a:t>
            </a:r>
          </a:p>
          <a:p>
            <a:r>
              <a:rPr lang="cs-CZ" dirty="0"/>
              <a:t>Z dnešního pohledu chápeme sebeobranu jako utilitární systém určený pro aplikaci </a:t>
            </a:r>
          </a:p>
          <a:p>
            <a:pPr marL="36900" indent="0">
              <a:buNone/>
            </a:pPr>
            <a:r>
              <a:rPr lang="cs-CZ" dirty="0"/>
              <a:t>      úpolových dovedností v podmínkách </a:t>
            </a:r>
          </a:p>
          <a:p>
            <a:pPr lvl="1"/>
            <a:r>
              <a:rPr lang="cs-CZ" dirty="0"/>
              <a:t>nutné obrany </a:t>
            </a:r>
          </a:p>
          <a:p>
            <a:pPr lvl="1"/>
            <a:r>
              <a:rPr lang="cs-CZ" dirty="0"/>
              <a:t>krajní nouze</a:t>
            </a:r>
          </a:p>
          <a:p>
            <a:endParaRPr lang="cs-CZ" dirty="0"/>
          </a:p>
          <a:p>
            <a:r>
              <a:rPr lang="cs-CZ" dirty="0"/>
              <a:t>Rozdělení sebeobrany</a:t>
            </a:r>
          </a:p>
          <a:p>
            <a:pPr lvl="1"/>
            <a:r>
              <a:rPr lang="cs-CZ" dirty="0"/>
              <a:t>Osobní (specifické skupiny)</a:t>
            </a:r>
          </a:p>
          <a:p>
            <a:pPr lvl="1"/>
            <a:r>
              <a:rPr lang="cs-CZ" dirty="0"/>
              <a:t>Profesní (profese zaměřené na sebeobranu, profese zaměřené na jiné úkoly, ale vyžadující výcvik v sebeobraně)</a:t>
            </a:r>
          </a:p>
          <a:p>
            <a:pPr lvl="1"/>
            <a:endParaRPr lang="cs-CZ" dirty="0"/>
          </a:p>
          <a:p>
            <a:r>
              <a:rPr lang="cs-CZ" dirty="0"/>
              <a:t>Každý </a:t>
            </a:r>
            <a:r>
              <a:rPr lang="cs-CZ" dirty="0" err="1"/>
              <a:t>úpolový</a:t>
            </a:r>
            <a:r>
              <a:rPr lang="cs-CZ" dirty="0"/>
              <a:t> systém by měl být trénován s určitým ohledem na možnost jeho</a:t>
            </a:r>
          </a:p>
          <a:p>
            <a:pPr lvl="1"/>
            <a:r>
              <a:rPr lang="cs-CZ" dirty="0"/>
              <a:t>využití k sebeobraně</a:t>
            </a:r>
          </a:p>
          <a:p>
            <a:pPr lvl="1"/>
            <a:r>
              <a:rPr lang="cs-CZ" dirty="0"/>
              <a:t>zneužití na straně útoku</a:t>
            </a:r>
          </a:p>
        </p:txBody>
      </p:sp>
    </p:spTree>
    <p:extLst>
      <p:ext uri="{BB962C8B-B14F-4D97-AF65-F5344CB8AC3E}">
        <p14:creationId xmlns:p14="http://schemas.microsoft.com/office/powerpoint/2010/main" val="254263722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RTC</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3382" y="1730004"/>
            <a:ext cx="6466041" cy="4559388"/>
          </a:xfrm>
        </p:spPr>
      </p:pic>
    </p:spTree>
    <p:extLst>
      <p:ext uri="{BB962C8B-B14F-4D97-AF65-F5344CB8AC3E}">
        <p14:creationId xmlns:p14="http://schemas.microsoft.com/office/powerpoint/2010/main" val="408084706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Bezpečnost u cvičení úpolů</a:t>
            </a:r>
          </a:p>
        </p:txBody>
      </p:sp>
      <p:sp>
        <p:nvSpPr>
          <p:cNvPr id="3" name="Zástupný symbol pro obsah 2"/>
          <p:cNvSpPr>
            <a:spLocks noGrp="1"/>
          </p:cNvSpPr>
          <p:nvPr>
            <p:ph idx="1"/>
          </p:nvPr>
        </p:nvSpPr>
        <p:spPr/>
        <p:txBody>
          <a:bodyPr/>
          <a:lstStyle/>
          <a:p>
            <a:r>
              <a:rPr lang="cs-CZ" dirty="0"/>
              <a:t>Cvičení úpolů není nebezpečnější, než jiné pohybové aktivity</a:t>
            </a:r>
          </a:p>
          <a:p>
            <a:endParaRPr lang="cs-CZ" dirty="0"/>
          </a:p>
          <a:p>
            <a:r>
              <a:rPr lang="cs-CZ" dirty="0"/>
              <a:t>Dodržování didaktických zásad</a:t>
            </a:r>
          </a:p>
          <a:p>
            <a:endParaRPr lang="cs-CZ" dirty="0"/>
          </a:p>
          <a:p>
            <a:r>
              <a:rPr lang="cs-CZ" dirty="0"/>
              <a:t>Respektování specifika úpolů (kontakt)</a:t>
            </a:r>
          </a:p>
        </p:txBody>
      </p:sp>
    </p:spTree>
    <p:extLst>
      <p:ext uri="{BB962C8B-B14F-4D97-AF65-F5344CB8AC3E}">
        <p14:creationId xmlns:p14="http://schemas.microsoft.com/office/powerpoint/2010/main" val="392710708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Bezpečnost u cvičení úpolů</a:t>
            </a:r>
          </a:p>
        </p:txBody>
      </p:sp>
      <p:sp>
        <p:nvSpPr>
          <p:cNvPr id="3" name="Zástupný symbol pro obsah 2"/>
          <p:cNvSpPr>
            <a:spLocks noGrp="1"/>
          </p:cNvSpPr>
          <p:nvPr>
            <p:ph idx="1"/>
          </p:nvPr>
        </p:nvSpPr>
        <p:spPr/>
        <p:txBody>
          <a:bodyPr/>
          <a:lstStyle/>
          <a:p>
            <a:r>
              <a:rPr lang="cs-CZ" dirty="0"/>
              <a:t>Připravenost cvičenců</a:t>
            </a:r>
          </a:p>
          <a:p>
            <a:pPr lvl="1"/>
            <a:r>
              <a:rPr lang="cs-CZ" dirty="0"/>
              <a:t>Kondiční</a:t>
            </a:r>
          </a:p>
          <a:p>
            <a:pPr lvl="1"/>
            <a:r>
              <a:rPr lang="cs-CZ" dirty="0"/>
              <a:t>Psychická</a:t>
            </a:r>
          </a:p>
          <a:p>
            <a:pPr lvl="1"/>
            <a:r>
              <a:rPr lang="cs-CZ" dirty="0"/>
              <a:t>Úpolová</a:t>
            </a:r>
          </a:p>
          <a:p>
            <a:pPr lvl="2"/>
            <a:r>
              <a:rPr lang="cs-CZ" dirty="0"/>
              <a:t>Průpravné úpoly</a:t>
            </a:r>
          </a:p>
          <a:p>
            <a:pPr lvl="3"/>
            <a:r>
              <a:rPr lang="cs-CZ" dirty="0"/>
              <a:t>Základní úpoly</a:t>
            </a:r>
          </a:p>
          <a:p>
            <a:pPr lvl="3"/>
            <a:r>
              <a:rPr lang="cs-CZ" dirty="0"/>
              <a:t>Základní úpolová technika</a:t>
            </a:r>
          </a:p>
        </p:txBody>
      </p:sp>
    </p:spTree>
    <p:extLst>
      <p:ext uri="{BB962C8B-B14F-4D97-AF65-F5344CB8AC3E}">
        <p14:creationId xmlns:p14="http://schemas.microsoft.com/office/powerpoint/2010/main" val="23564528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Bezpečnost u cvičení úpolů</a:t>
            </a:r>
          </a:p>
        </p:txBody>
      </p:sp>
      <p:sp>
        <p:nvSpPr>
          <p:cNvPr id="3" name="Zástupný symbol pro obsah 2"/>
          <p:cNvSpPr>
            <a:spLocks noGrp="1"/>
          </p:cNvSpPr>
          <p:nvPr>
            <p:ph idx="1"/>
          </p:nvPr>
        </p:nvSpPr>
        <p:spPr/>
        <p:txBody>
          <a:bodyPr/>
          <a:lstStyle/>
          <a:p>
            <a:r>
              <a:rPr lang="cs-CZ" dirty="0"/>
              <a:t>Hygiena</a:t>
            </a:r>
          </a:p>
          <a:p>
            <a:pPr lvl="1"/>
            <a:r>
              <a:rPr lang="cs-CZ" dirty="0"/>
              <a:t>Osobní hygiena</a:t>
            </a:r>
          </a:p>
          <a:p>
            <a:pPr lvl="1"/>
            <a:r>
              <a:rPr lang="cs-CZ" dirty="0"/>
              <a:t>Správné ustrojení</a:t>
            </a:r>
          </a:p>
          <a:p>
            <a:pPr lvl="2"/>
            <a:r>
              <a:rPr lang="cs-CZ" dirty="0"/>
              <a:t>Vhodný cvičební úbor</a:t>
            </a:r>
          </a:p>
          <a:p>
            <a:pPr lvl="2"/>
            <a:r>
              <a:rPr lang="cs-CZ" dirty="0"/>
              <a:t>NE: hodinky, náramky, piercing, náhrdelníky,…)</a:t>
            </a:r>
          </a:p>
          <a:p>
            <a:pPr lvl="1"/>
            <a:r>
              <a:rPr lang="cs-CZ" dirty="0"/>
              <a:t>Úprava</a:t>
            </a:r>
          </a:p>
          <a:p>
            <a:pPr lvl="2"/>
            <a:r>
              <a:rPr lang="cs-CZ" dirty="0"/>
              <a:t>Nehty</a:t>
            </a:r>
          </a:p>
          <a:p>
            <a:pPr lvl="2"/>
            <a:r>
              <a:rPr lang="cs-CZ" dirty="0"/>
              <a:t>Drobná poranění</a:t>
            </a:r>
          </a:p>
          <a:p>
            <a:pPr lvl="2"/>
            <a:r>
              <a:rPr lang="cs-CZ" dirty="0"/>
              <a:t>líčení</a:t>
            </a:r>
          </a:p>
        </p:txBody>
      </p:sp>
    </p:spTree>
    <p:extLst>
      <p:ext uri="{BB962C8B-B14F-4D97-AF65-F5344CB8AC3E}">
        <p14:creationId xmlns:p14="http://schemas.microsoft.com/office/powerpoint/2010/main" val="134953686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Bezpečnost u cvičení úpolů</a:t>
            </a:r>
          </a:p>
        </p:txBody>
      </p:sp>
      <p:sp>
        <p:nvSpPr>
          <p:cNvPr id="3" name="Zástupný symbol pro obsah 2"/>
          <p:cNvSpPr>
            <a:spLocks noGrp="1"/>
          </p:cNvSpPr>
          <p:nvPr>
            <p:ph idx="1"/>
          </p:nvPr>
        </p:nvSpPr>
        <p:spPr/>
        <p:txBody>
          <a:bodyPr/>
          <a:lstStyle/>
          <a:p>
            <a:r>
              <a:rPr lang="cs-CZ" dirty="0"/>
              <a:t>Didaktika</a:t>
            </a:r>
          </a:p>
          <a:p>
            <a:pPr lvl="1"/>
            <a:r>
              <a:rPr lang="cs-CZ" dirty="0"/>
              <a:t>Vhodný výběr cvičení</a:t>
            </a:r>
          </a:p>
          <a:p>
            <a:pPr lvl="1"/>
            <a:r>
              <a:rPr lang="cs-CZ" dirty="0"/>
              <a:t>Popis cvičení</a:t>
            </a:r>
          </a:p>
          <a:p>
            <a:pPr lvl="1"/>
            <a:r>
              <a:rPr lang="cs-CZ" dirty="0"/>
              <a:t>Vymezení úkolů cvičenců</a:t>
            </a:r>
          </a:p>
          <a:p>
            <a:pPr lvl="1"/>
            <a:r>
              <a:rPr lang="cs-CZ" dirty="0"/>
              <a:t>Jasné instrukce k začátku a ukončení cvičení (domluvené signály)</a:t>
            </a:r>
          </a:p>
        </p:txBody>
      </p:sp>
    </p:spTree>
    <p:extLst>
      <p:ext uri="{BB962C8B-B14F-4D97-AF65-F5344CB8AC3E}">
        <p14:creationId xmlns:p14="http://schemas.microsoft.com/office/powerpoint/2010/main" val="309485353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Bezpečnost u cvičení úpolů</a:t>
            </a:r>
          </a:p>
        </p:txBody>
      </p:sp>
      <p:sp>
        <p:nvSpPr>
          <p:cNvPr id="3" name="Zástupný symbol pro obsah 2"/>
          <p:cNvSpPr>
            <a:spLocks noGrp="1"/>
          </p:cNvSpPr>
          <p:nvPr>
            <p:ph idx="1"/>
          </p:nvPr>
        </p:nvSpPr>
        <p:spPr/>
        <p:txBody>
          <a:bodyPr/>
          <a:lstStyle/>
          <a:p>
            <a:r>
              <a:rPr lang="cs-CZ" dirty="0"/>
              <a:t>Zásady</a:t>
            </a:r>
          </a:p>
          <a:p>
            <a:pPr lvl="1"/>
            <a:r>
              <a:rPr lang="cs-CZ" dirty="0"/>
              <a:t>Cvičenci přebírají odpovědnost za bezpečnost spolucvičence</a:t>
            </a:r>
          </a:p>
          <a:p>
            <a:pPr lvl="1"/>
            <a:r>
              <a:rPr lang="cs-CZ" dirty="0"/>
              <a:t>Řízená sebekontrola (pohybová, emocionální)</a:t>
            </a:r>
          </a:p>
          <a:p>
            <a:pPr lvl="1"/>
            <a:r>
              <a:rPr lang="cs-CZ" dirty="0"/>
              <a:t>Respektování determinantů didaktiky úpolů</a:t>
            </a:r>
          </a:p>
        </p:txBody>
      </p:sp>
    </p:spTree>
    <p:extLst>
      <p:ext uri="{BB962C8B-B14F-4D97-AF65-F5344CB8AC3E}">
        <p14:creationId xmlns:p14="http://schemas.microsoft.com/office/powerpoint/2010/main" val="25090524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Pohybová výchova dětí</a:t>
            </a:r>
          </a:p>
        </p:txBody>
      </p:sp>
      <p:sp>
        <p:nvSpPr>
          <p:cNvPr id="3" name="Zástupný symbol pro obsah 2"/>
          <p:cNvSpPr>
            <a:spLocks noGrp="1"/>
          </p:cNvSpPr>
          <p:nvPr>
            <p:ph idx="1"/>
          </p:nvPr>
        </p:nvSpPr>
        <p:spPr/>
        <p:txBody>
          <a:bodyPr/>
          <a:lstStyle/>
          <a:p>
            <a:r>
              <a:rPr lang="cs-CZ" dirty="0"/>
              <a:t>Zásadní je způsob výchovy a budování vztahu k tělesnému pohybu</a:t>
            </a:r>
          </a:p>
          <a:p>
            <a:r>
              <a:rPr lang="cs-CZ" dirty="0"/>
              <a:t>Dostatek (kvantita) přirozeného pohybu (hra, pohyb v přírodě, chůze – vycházky, běh aj.)</a:t>
            </a:r>
          </a:p>
          <a:p>
            <a:r>
              <a:rPr lang="cs-CZ" dirty="0"/>
              <a:t>Kvalita pohybu – řízení a regulace</a:t>
            </a:r>
          </a:p>
          <a:p>
            <a:r>
              <a:rPr lang="cs-CZ" dirty="0"/>
              <a:t>Získávání pohybových návyků (správné technické provedení)</a:t>
            </a:r>
          </a:p>
          <a:p>
            <a:r>
              <a:rPr lang="cs-CZ" dirty="0"/>
              <a:t>Rozmanitost pohybových aktivit v rozmanitém prostředí (hrubá i jemná motorika)</a:t>
            </a:r>
          </a:p>
          <a:p>
            <a:r>
              <a:rPr lang="cs-CZ" dirty="0"/>
              <a:t>Nejdříve objem, poté intenzita</a:t>
            </a:r>
          </a:p>
          <a:p>
            <a:r>
              <a:rPr lang="cs-CZ" dirty="0"/>
              <a:t>Negativní orientace sportovní přípravy = brzká specializace mládeže (rychlý výkonnostní růst, často vytvoření výkonnostního stropu)</a:t>
            </a:r>
          </a:p>
          <a:p>
            <a:endParaRPr lang="cs-CZ" dirty="0"/>
          </a:p>
        </p:txBody>
      </p:sp>
    </p:spTree>
    <p:extLst>
      <p:ext uri="{BB962C8B-B14F-4D97-AF65-F5344CB8AC3E}">
        <p14:creationId xmlns:p14="http://schemas.microsoft.com/office/powerpoint/2010/main" val="154383322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Pohybová výchova dětí</a:t>
            </a:r>
          </a:p>
        </p:txBody>
      </p:sp>
      <p:sp>
        <p:nvSpPr>
          <p:cNvPr id="3" name="Zástupný symbol pro obsah 2"/>
          <p:cNvSpPr>
            <a:spLocks noGrp="1"/>
          </p:cNvSpPr>
          <p:nvPr>
            <p:ph idx="1"/>
          </p:nvPr>
        </p:nvSpPr>
        <p:spPr/>
        <p:txBody>
          <a:bodyPr/>
          <a:lstStyle/>
          <a:p>
            <a:r>
              <a:rPr lang="cs-CZ" dirty="0"/>
              <a:t>Celá ontogeneze je spojená s pohybem</a:t>
            </a:r>
          </a:p>
          <a:p>
            <a:r>
              <a:rPr lang="cs-CZ" dirty="0"/>
              <a:t>Adekvátní pohyb je předpokladem harmonického růstu, vývoje a funkce organismu</a:t>
            </a:r>
          </a:p>
          <a:p>
            <a:r>
              <a:rPr lang="cs-CZ" dirty="0"/>
              <a:t>V rané ontogenezi chybí abstraktní myšlení – pohyb je nabízí možnost aktivace mozkových procesů (psychomotorický vývoj)</a:t>
            </a:r>
          </a:p>
          <a:p>
            <a:r>
              <a:rPr lang="cs-CZ" dirty="0"/>
              <a:t>Pohybovou aktivitu zařazovat do denního režimu, pozorovat, analyzovat a upravovat</a:t>
            </a:r>
          </a:p>
          <a:p>
            <a:r>
              <a:rPr lang="cs-CZ" dirty="0"/>
              <a:t>Rozlišujeme</a:t>
            </a:r>
          </a:p>
          <a:p>
            <a:pPr lvl="1"/>
            <a:r>
              <a:rPr lang="cs-CZ" dirty="0"/>
              <a:t>Reakci na fyzickou stimulaci jako okamžitá odpověď (např. zvýšení prokrvení a TF)</a:t>
            </a:r>
          </a:p>
          <a:p>
            <a:pPr lvl="1"/>
            <a:r>
              <a:rPr lang="cs-CZ" dirty="0"/>
              <a:t>Adaptaci na fyzickou stimulaci jako výsledek dlouhodobé stimulace (např. zvýšení síly)</a:t>
            </a:r>
          </a:p>
          <a:p>
            <a:pPr lvl="1"/>
            <a:r>
              <a:rPr lang="cs-CZ" dirty="0"/>
              <a:t>Maladaptace jako reakce na zátěž, která neodpovídá kritériím fyziologických adaptací (např. jednostranná zátěž u laterálně vyhraněných sportů)</a:t>
            </a:r>
          </a:p>
          <a:p>
            <a:endParaRPr lang="cs-CZ" dirty="0"/>
          </a:p>
        </p:txBody>
      </p:sp>
    </p:spTree>
    <p:extLst>
      <p:ext uri="{BB962C8B-B14F-4D97-AF65-F5344CB8AC3E}">
        <p14:creationId xmlns:p14="http://schemas.microsoft.com/office/powerpoint/2010/main" val="395444452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Sportovní výchova, vzdělávání, výcvik</a:t>
            </a:r>
          </a:p>
        </p:txBody>
      </p:sp>
      <p:sp>
        <p:nvSpPr>
          <p:cNvPr id="3" name="Zástupný symbol pro obsah 2"/>
          <p:cNvSpPr>
            <a:spLocks noGrp="1"/>
          </p:cNvSpPr>
          <p:nvPr>
            <p:ph idx="1"/>
          </p:nvPr>
        </p:nvSpPr>
        <p:spPr/>
        <p:txBody>
          <a:bodyPr>
            <a:normAutofit fontScale="85000" lnSpcReduction="20000"/>
          </a:bodyPr>
          <a:lstStyle/>
          <a:p>
            <a:r>
              <a:rPr lang="cs-CZ" dirty="0"/>
              <a:t>Výchova (afektivní doména)</a:t>
            </a:r>
          </a:p>
          <a:p>
            <a:pPr lvl="1"/>
            <a:r>
              <a:rPr lang="cs-CZ" dirty="0"/>
              <a:t>Vztahy, morálka, postoje</a:t>
            </a:r>
          </a:p>
          <a:p>
            <a:pPr lvl="1"/>
            <a:r>
              <a:rPr lang="cs-CZ" dirty="0"/>
              <a:t>osvojení si pravidel a norem chování v oddíle, klubu, při soutěžích aj. ovlivňován</a:t>
            </a:r>
          </a:p>
          <a:p>
            <a:pPr lvl="1"/>
            <a:r>
              <a:rPr lang="cs-CZ" dirty="0"/>
              <a:t>vlastností osobnosti sportovce nutné pro sportovní specializaci</a:t>
            </a:r>
          </a:p>
          <a:p>
            <a:pPr lvl="1"/>
            <a:r>
              <a:rPr lang="cs-CZ" dirty="0"/>
              <a:t>působení na motivaci, postoje a zájem o sport</a:t>
            </a:r>
          </a:p>
          <a:p>
            <a:endParaRPr lang="cs-CZ" dirty="0"/>
          </a:p>
          <a:p>
            <a:r>
              <a:rPr lang="cs-CZ" dirty="0"/>
              <a:t>Vzdělávání (kognitivní doména)</a:t>
            </a:r>
          </a:p>
          <a:p>
            <a:pPr lvl="1"/>
            <a:r>
              <a:rPr lang="cs-CZ" dirty="0"/>
              <a:t>Znalosti, chápání, myšlení, poznávání</a:t>
            </a:r>
          </a:p>
          <a:p>
            <a:pPr lvl="1"/>
            <a:r>
              <a:rPr lang="cs-CZ" dirty="0"/>
              <a:t>osvojení si sportovních vědomostí (pravidla, taktice, systém soutěží aj.)</a:t>
            </a:r>
          </a:p>
          <a:p>
            <a:pPr marL="450000" lvl="1" indent="0">
              <a:buNone/>
            </a:pPr>
            <a:endParaRPr lang="cs-CZ" dirty="0"/>
          </a:p>
          <a:p>
            <a:r>
              <a:rPr lang="cs-CZ" dirty="0"/>
              <a:t>Výcvik (psychomotorická doména)</a:t>
            </a:r>
          </a:p>
          <a:p>
            <a:pPr lvl="1"/>
            <a:r>
              <a:rPr lang="cs-CZ" dirty="0"/>
              <a:t>Schopnosti, dovednosti, taktika …</a:t>
            </a:r>
          </a:p>
          <a:p>
            <a:pPr lvl="1"/>
            <a:endParaRPr lang="cs-CZ" dirty="0"/>
          </a:p>
          <a:p>
            <a:pPr marL="450000" lvl="1" indent="0">
              <a:buNone/>
            </a:pPr>
            <a:endParaRPr lang="cs-CZ" dirty="0"/>
          </a:p>
        </p:txBody>
      </p:sp>
    </p:spTree>
    <p:extLst>
      <p:ext uri="{BB962C8B-B14F-4D97-AF65-F5344CB8AC3E}">
        <p14:creationId xmlns:p14="http://schemas.microsoft.com/office/powerpoint/2010/main" val="368316866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Novorozenecké a kojenecké období</a:t>
            </a:r>
          </a:p>
        </p:txBody>
      </p:sp>
      <p:sp>
        <p:nvSpPr>
          <p:cNvPr id="3" name="Zástupný symbol pro obsah 2"/>
          <p:cNvSpPr>
            <a:spLocks noGrp="1"/>
          </p:cNvSpPr>
          <p:nvPr>
            <p:ph idx="1"/>
          </p:nvPr>
        </p:nvSpPr>
        <p:spPr/>
        <p:txBody>
          <a:bodyPr>
            <a:normAutofit/>
          </a:bodyPr>
          <a:lstStyle/>
          <a:p>
            <a:r>
              <a:rPr lang="cs-CZ" dirty="0"/>
              <a:t>Novorozenecké období (narození-28 den života) – reflexní činnost</a:t>
            </a:r>
          </a:p>
          <a:p>
            <a:r>
              <a:rPr lang="cs-CZ" dirty="0"/>
              <a:t>Kojenecké období (29 den života-1 rok) </a:t>
            </a:r>
          </a:p>
          <a:p>
            <a:pPr lvl="1"/>
            <a:r>
              <a:rPr lang="cs-CZ" dirty="0"/>
              <a:t>Pohyb sám se podílí na utváření tvaru těla</a:t>
            </a:r>
          </a:p>
          <a:p>
            <a:pPr lvl="2"/>
            <a:r>
              <a:rPr lang="cs-CZ" dirty="0"/>
              <a:t>Držení páteře po narození rovné s výjimkou křížové oblasti</a:t>
            </a:r>
          </a:p>
          <a:p>
            <a:pPr lvl="2"/>
            <a:r>
              <a:rPr lang="cs-CZ" dirty="0"/>
              <a:t>Vlivem zvedání hlavičky dojde k vytvoření krční lordózy</a:t>
            </a:r>
          </a:p>
          <a:p>
            <a:pPr lvl="2"/>
            <a:r>
              <a:rPr lang="cs-CZ" dirty="0"/>
              <a:t>Sezením se formuje hrudní kyfóza</a:t>
            </a:r>
          </a:p>
          <a:p>
            <a:pPr lvl="2"/>
            <a:r>
              <a:rPr lang="cs-CZ" dirty="0"/>
              <a:t>Postavením vzniká zakřivení bederní</a:t>
            </a:r>
          </a:p>
          <a:p>
            <a:pPr lvl="1"/>
            <a:r>
              <a:rPr lang="cs-CZ" dirty="0"/>
              <a:t>Charakter pohybu si určuje dítě samo</a:t>
            </a:r>
          </a:p>
          <a:p>
            <a:pPr lvl="1"/>
            <a:r>
              <a:rPr lang="cs-CZ" dirty="0"/>
              <a:t>Pohyb manifestuje zrání organismu</a:t>
            </a:r>
          </a:p>
          <a:p>
            <a:endParaRPr lang="cs-CZ" dirty="0"/>
          </a:p>
        </p:txBody>
      </p:sp>
    </p:spTree>
    <p:extLst>
      <p:ext uri="{BB962C8B-B14F-4D97-AF65-F5344CB8AC3E}">
        <p14:creationId xmlns:p14="http://schemas.microsoft.com/office/powerpoint/2010/main" val="225242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Nutná obrana a krajní nouze</a:t>
            </a:r>
          </a:p>
        </p:txBody>
      </p:sp>
      <p:sp>
        <p:nvSpPr>
          <p:cNvPr id="3" name="Zástupný symbol pro obsah 2"/>
          <p:cNvSpPr>
            <a:spLocks noGrp="1"/>
          </p:cNvSpPr>
          <p:nvPr>
            <p:ph idx="1"/>
          </p:nvPr>
        </p:nvSpPr>
        <p:spPr/>
        <p:txBody>
          <a:bodyPr>
            <a:normAutofit/>
          </a:bodyPr>
          <a:lstStyle/>
          <a:p>
            <a:r>
              <a:rPr lang="cs-CZ" dirty="0"/>
              <a:t>§29 Trestního zákoníku Nutná obrana</a:t>
            </a:r>
          </a:p>
          <a:p>
            <a:pPr lvl="1"/>
            <a:r>
              <a:rPr lang="cs-CZ" dirty="0"/>
              <a:t>„Čin jinak trestný, kterým někdo odvrací přímo hrozící nebo trvající  útok na zájem chráněný trestním zákonem, není trestným činem.“  </a:t>
            </a:r>
          </a:p>
          <a:p>
            <a:pPr lvl="1"/>
            <a:r>
              <a:rPr lang="cs-CZ" dirty="0"/>
              <a:t>„Nejde o nutnou obranu, byla-li obrana zcela zjevně nepřiměřená způsobu útoku.“</a:t>
            </a:r>
          </a:p>
          <a:p>
            <a:endParaRPr lang="cs-CZ" dirty="0"/>
          </a:p>
          <a:p>
            <a:r>
              <a:rPr lang="cs-CZ" i="1" dirty="0">
                <a:effectLst/>
              </a:rPr>
              <a:t>§ 28 </a:t>
            </a:r>
            <a:r>
              <a:rPr lang="cs-CZ" dirty="0"/>
              <a:t>Trestního zákoníku </a:t>
            </a:r>
            <a:r>
              <a:rPr lang="cs-CZ" i="1" dirty="0">
                <a:effectLst/>
              </a:rPr>
              <a:t>Krajní nouze</a:t>
            </a:r>
          </a:p>
          <a:p>
            <a:pPr lvl="1"/>
            <a:r>
              <a:rPr lang="cs-CZ" dirty="0">
                <a:effectLst/>
              </a:rPr>
              <a:t>Čin jinak trestný, kterým někdo odvrací nebezpečí přímo hrozící zájmu chráněnému trestním zákonem, není trestným činem.</a:t>
            </a:r>
          </a:p>
          <a:p>
            <a:pPr lvl="1"/>
            <a:r>
              <a:rPr lang="cs-CZ" dirty="0">
                <a:effectLst/>
              </a:rPr>
              <a:t>Nejde o krajní nouzi, jestliže bylo možno toto nebezpečí za daných okolností odvrátit jinak anebo způsobený následek je zřejmě stejně závažný nebo ještě závažnější než ten, který hrozil, anebo byl ten, komu nebezpečí hrozilo, povinen je snášet.</a:t>
            </a:r>
          </a:p>
        </p:txBody>
      </p:sp>
    </p:spTree>
    <p:extLst>
      <p:ext uri="{BB962C8B-B14F-4D97-AF65-F5344CB8AC3E}">
        <p14:creationId xmlns:p14="http://schemas.microsoft.com/office/powerpoint/2010/main" val="212145541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Batolecí období (1-3 let)</a:t>
            </a:r>
          </a:p>
        </p:txBody>
      </p:sp>
      <p:sp>
        <p:nvSpPr>
          <p:cNvPr id="3" name="Zástupný symbol pro obsah 2"/>
          <p:cNvSpPr>
            <a:spLocks noGrp="1"/>
          </p:cNvSpPr>
          <p:nvPr>
            <p:ph idx="1"/>
          </p:nvPr>
        </p:nvSpPr>
        <p:spPr>
          <a:xfrm>
            <a:off x="913795" y="1732449"/>
            <a:ext cx="5562679" cy="4058751"/>
          </a:xfrm>
        </p:spPr>
        <p:txBody>
          <a:bodyPr>
            <a:normAutofit/>
          </a:bodyPr>
          <a:lstStyle/>
          <a:p>
            <a:r>
              <a:rPr lang="cs-CZ" dirty="0"/>
              <a:t>Vytváří se velké množství životně důležitých pohybových vzorců</a:t>
            </a:r>
          </a:p>
          <a:p>
            <a:r>
              <a:rPr lang="cs-CZ" dirty="0"/>
              <a:t>Spontánní aktivitu spojujeme s řízenou (učení pohybu)</a:t>
            </a:r>
          </a:p>
          <a:p>
            <a:r>
              <a:rPr lang="cs-CZ" dirty="0"/>
              <a:t>Využívat napodobovací schopnost dítěte</a:t>
            </a:r>
          </a:p>
          <a:p>
            <a:r>
              <a:rPr lang="cs-CZ" dirty="0"/>
              <a:t>Vliv nejen fyzické, ale i psychické zátěže </a:t>
            </a:r>
            <a:br>
              <a:rPr lang="cs-CZ" dirty="0"/>
            </a:br>
            <a:r>
              <a:rPr lang="cs-CZ" dirty="0"/>
              <a:t>(např. prolézání látkového pytle vyvolá nejvyšší tepovou odezvu v důsledku </a:t>
            </a:r>
            <a:br>
              <a:rPr lang="cs-CZ" dirty="0"/>
            </a:br>
            <a:r>
              <a:rPr lang="cs-CZ" dirty="0"/>
              <a:t>strachu z neznámého)</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2342" y="1930502"/>
            <a:ext cx="4992624" cy="3511296"/>
          </a:xfrm>
          <a:prstGeom prst="rect">
            <a:avLst/>
          </a:prstGeom>
        </p:spPr>
      </p:pic>
    </p:spTree>
    <p:extLst>
      <p:ext uri="{BB962C8B-B14F-4D97-AF65-F5344CB8AC3E}">
        <p14:creationId xmlns:p14="http://schemas.microsoft.com/office/powerpoint/2010/main" val="15471911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Batolecí období (1-3 let)</a:t>
            </a:r>
          </a:p>
        </p:txBody>
      </p:sp>
      <p:sp>
        <p:nvSpPr>
          <p:cNvPr id="3" name="Zástupný symbol pro obsah 2"/>
          <p:cNvSpPr>
            <a:spLocks noGrp="1"/>
          </p:cNvSpPr>
          <p:nvPr>
            <p:ph idx="1"/>
          </p:nvPr>
        </p:nvSpPr>
        <p:spPr/>
        <p:txBody>
          <a:bodyPr>
            <a:normAutofit fontScale="92500" lnSpcReduction="20000"/>
          </a:bodyPr>
          <a:lstStyle/>
          <a:p>
            <a:r>
              <a:rPr lang="cs-CZ" dirty="0"/>
              <a:t>Batolecí období končí dosažením </a:t>
            </a:r>
            <a:r>
              <a:rPr lang="cs-CZ" dirty="0" err="1"/>
              <a:t>bezdotekové</a:t>
            </a:r>
            <a:r>
              <a:rPr lang="cs-CZ" dirty="0"/>
              <a:t> lokomoce (od 3 let a 1 měsíce)</a:t>
            </a:r>
          </a:p>
          <a:p>
            <a:r>
              <a:rPr lang="cs-CZ" dirty="0"/>
              <a:t>Používá pohyb k realizaci psychických procesů</a:t>
            </a:r>
          </a:p>
          <a:p>
            <a:r>
              <a:rPr lang="cs-CZ" dirty="0"/>
              <a:t>Pohyb se používá pro diagnostiku psychických vlastností (např. mentální retardace)</a:t>
            </a:r>
          </a:p>
          <a:p>
            <a:r>
              <a:rPr lang="cs-CZ" dirty="0"/>
              <a:t>Vhodné pohybové činnosti</a:t>
            </a:r>
          </a:p>
          <a:p>
            <a:pPr lvl="1"/>
            <a:r>
              <a:rPr lang="cs-CZ" dirty="0"/>
              <a:t>obratnostní aktivity</a:t>
            </a:r>
          </a:p>
          <a:p>
            <a:pPr lvl="1"/>
            <a:r>
              <a:rPr lang="cs-CZ" dirty="0"/>
              <a:t>rychlostní pohybové aktivity</a:t>
            </a:r>
          </a:p>
          <a:p>
            <a:pPr lvl="1"/>
            <a:r>
              <a:rPr lang="cs-CZ" dirty="0"/>
              <a:t>silové aktivity (udržování polohy při pohybu těla, končetin i předmětů)</a:t>
            </a:r>
          </a:p>
          <a:p>
            <a:r>
              <a:rPr lang="cs-CZ" dirty="0"/>
              <a:t>Prostředky k vyvolání pohybové aktivity batolete</a:t>
            </a:r>
          </a:p>
          <a:p>
            <a:pPr lvl="1"/>
            <a:r>
              <a:rPr lang="cs-CZ" dirty="0"/>
              <a:t>myšlenkové pochody dítěte</a:t>
            </a:r>
          </a:p>
          <a:p>
            <a:pPr lvl="1"/>
            <a:r>
              <a:rPr lang="cs-CZ" dirty="0"/>
              <a:t>stimulace dospělým</a:t>
            </a:r>
          </a:p>
          <a:p>
            <a:pPr lvl="1"/>
            <a:r>
              <a:rPr lang="cs-CZ" dirty="0"/>
              <a:t>stimulace dalšími dětmi</a:t>
            </a:r>
          </a:p>
          <a:p>
            <a:endParaRPr lang="cs-CZ" dirty="0"/>
          </a:p>
        </p:txBody>
      </p:sp>
    </p:spTree>
    <p:extLst>
      <p:ext uri="{BB962C8B-B14F-4D97-AF65-F5344CB8AC3E}">
        <p14:creationId xmlns:p14="http://schemas.microsoft.com/office/powerpoint/2010/main" val="250763989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Předškolní období (3-6 let)</a:t>
            </a:r>
          </a:p>
        </p:txBody>
      </p:sp>
      <p:sp>
        <p:nvSpPr>
          <p:cNvPr id="3" name="Zástupný symbol pro obsah 2"/>
          <p:cNvSpPr>
            <a:spLocks noGrp="1"/>
          </p:cNvSpPr>
          <p:nvPr>
            <p:ph idx="1"/>
          </p:nvPr>
        </p:nvSpPr>
        <p:spPr>
          <a:xfrm>
            <a:off x="913795" y="1732449"/>
            <a:ext cx="10353762" cy="4477851"/>
          </a:xfrm>
        </p:spPr>
        <p:txBody>
          <a:bodyPr>
            <a:normAutofit/>
          </a:bodyPr>
          <a:lstStyle/>
          <a:p>
            <a:r>
              <a:rPr lang="cs-CZ" dirty="0"/>
              <a:t>Velká pohybová potřeba a pestrost činností</a:t>
            </a:r>
          </a:p>
          <a:p>
            <a:r>
              <a:rPr lang="cs-CZ" dirty="0"/>
              <a:t>Výrazná schopnost napodobovat starší jedince</a:t>
            </a:r>
          </a:p>
          <a:p>
            <a:r>
              <a:rPr lang="cs-CZ" dirty="0"/>
              <a:t>Velký rozsah kloubní pohyblivosti (laxnost vazivového aparátu, postupně se sníží)</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95" y="3437277"/>
            <a:ext cx="4818888" cy="235458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531" y="3428133"/>
            <a:ext cx="4777740" cy="2372868"/>
          </a:xfrm>
          <a:prstGeom prst="rect">
            <a:avLst/>
          </a:prstGeom>
        </p:spPr>
      </p:pic>
      <p:sp>
        <p:nvSpPr>
          <p:cNvPr id="6" name="TextovéPole 5"/>
          <p:cNvSpPr txBox="1"/>
          <p:nvPr/>
        </p:nvSpPr>
        <p:spPr>
          <a:xfrm>
            <a:off x="1201569" y="5993367"/>
            <a:ext cx="3974539" cy="369332"/>
          </a:xfrm>
          <a:prstGeom prst="rect">
            <a:avLst/>
          </a:prstGeom>
          <a:noFill/>
        </p:spPr>
        <p:txBody>
          <a:bodyPr wrap="square" rtlCol="0">
            <a:spAutoFit/>
          </a:bodyPr>
          <a:lstStyle/>
          <a:p>
            <a:r>
              <a:rPr lang="cs-CZ" dirty="0"/>
              <a:t>Celodenní pohybová aktivita – chlapci </a:t>
            </a:r>
          </a:p>
        </p:txBody>
      </p:sp>
      <p:sp>
        <p:nvSpPr>
          <p:cNvPr id="7" name="TextovéPole 6"/>
          <p:cNvSpPr txBox="1"/>
          <p:nvPr/>
        </p:nvSpPr>
        <p:spPr>
          <a:xfrm>
            <a:off x="6702919" y="5993367"/>
            <a:ext cx="4445876" cy="369332"/>
          </a:xfrm>
          <a:prstGeom prst="rect">
            <a:avLst/>
          </a:prstGeom>
          <a:noFill/>
        </p:spPr>
        <p:txBody>
          <a:bodyPr wrap="square" rtlCol="0">
            <a:spAutoFit/>
          </a:bodyPr>
          <a:lstStyle/>
          <a:p>
            <a:r>
              <a:rPr lang="cs-CZ" dirty="0"/>
              <a:t>Celodenní pohybová aktivita – dívky </a:t>
            </a:r>
          </a:p>
        </p:txBody>
      </p:sp>
    </p:spTree>
    <p:extLst>
      <p:ext uri="{BB962C8B-B14F-4D97-AF65-F5344CB8AC3E}">
        <p14:creationId xmlns:p14="http://schemas.microsoft.com/office/powerpoint/2010/main" val="27067993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Předškolní období (3-6 let)</a:t>
            </a:r>
          </a:p>
        </p:txBody>
      </p:sp>
      <p:sp>
        <p:nvSpPr>
          <p:cNvPr id="3" name="Zástupný symbol pro obsah 2"/>
          <p:cNvSpPr>
            <a:spLocks noGrp="1"/>
          </p:cNvSpPr>
          <p:nvPr>
            <p:ph idx="1"/>
          </p:nvPr>
        </p:nvSpPr>
        <p:spPr/>
        <p:txBody>
          <a:bodyPr/>
          <a:lstStyle/>
          <a:p>
            <a:r>
              <a:rPr lang="cs-CZ" dirty="0"/>
              <a:t>Zásady pohybových aktivit dětí předškolního věku</a:t>
            </a:r>
          </a:p>
          <a:p>
            <a:pPr lvl="1"/>
            <a:r>
              <a:rPr lang="cs-CZ" dirty="0"/>
              <a:t>Preference rychlého střídání různých forem pohybu</a:t>
            </a:r>
          </a:p>
          <a:p>
            <a:pPr lvl="1"/>
            <a:r>
              <a:rPr lang="cs-CZ" dirty="0" err="1"/>
              <a:t>Priorizace</a:t>
            </a:r>
            <a:r>
              <a:rPr lang="cs-CZ" dirty="0"/>
              <a:t> dynamických pohybových sestav před statickou zátěží</a:t>
            </a:r>
          </a:p>
          <a:p>
            <a:pPr lvl="1"/>
            <a:r>
              <a:rPr lang="cs-CZ" dirty="0"/>
              <a:t>Minimalizace trvání i vyvolávání dlouhodobých a jednotvárných činností</a:t>
            </a:r>
          </a:p>
          <a:p>
            <a:pPr lvl="1"/>
            <a:r>
              <a:rPr lang="cs-CZ" dirty="0"/>
              <a:t>Vysoká motivační úroveň všech aktivit</a:t>
            </a:r>
          </a:p>
          <a:p>
            <a:pPr lvl="1"/>
            <a:r>
              <a:rPr lang="cs-CZ" dirty="0"/>
              <a:t>Využívání propojení psychických aktivit s konkrétním pohybem</a:t>
            </a:r>
          </a:p>
          <a:p>
            <a:pPr lvl="1"/>
            <a:r>
              <a:rPr lang="cs-CZ" dirty="0"/>
              <a:t>Využívání vysoké napodobovací schopnosti</a:t>
            </a:r>
          </a:p>
          <a:p>
            <a:pPr lvl="1"/>
            <a:r>
              <a:rPr lang="cs-CZ" dirty="0"/>
              <a:t>Autorita staršího jako pozitivní/negativní faktor</a:t>
            </a:r>
          </a:p>
          <a:p>
            <a:pPr lvl="1"/>
            <a:r>
              <a:rPr lang="cs-CZ" dirty="0" err="1"/>
              <a:t>Priorizace</a:t>
            </a:r>
            <a:r>
              <a:rPr lang="cs-CZ" dirty="0"/>
              <a:t> fyzické výkonnosti v kritériích životních hodnot</a:t>
            </a:r>
          </a:p>
          <a:p>
            <a:endParaRPr lang="cs-CZ" dirty="0"/>
          </a:p>
        </p:txBody>
      </p:sp>
    </p:spTree>
    <p:extLst>
      <p:ext uri="{BB962C8B-B14F-4D97-AF65-F5344CB8AC3E}">
        <p14:creationId xmlns:p14="http://schemas.microsoft.com/office/powerpoint/2010/main" val="144886631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Předškolní období (3-6 let)</a:t>
            </a:r>
          </a:p>
        </p:txBody>
      </p:sp>
      <p:sp>
        <p:nvSpPr>
          <p:cNvPr id="3" name="Zástupný symbol pro obsah 2"/>
          <p:cNvSpPr>
            <a:spLocks noGrp="1"/>
          </p:cNvSpPr>
          <p:nvPr>
            <p:ph idx="1"/>
          </p:nvPr>
        </p:nvSpPr>
        <p:spPr/>
        <p:txBody>
          <a:bodyPr/>
          <a:lstStyle/>
          <a:p>
            <a:r>
              <a:rPr lang="cs-CZ" dirty="0"/>
              <a:t>Fixují se pohybové kvality, vytváří se vztah k pohybu </a:t>
            </a:r>
          </a:p>
          <a:p>
            <a:r>
              <a:rPr lang="cs-CZ" dirty="0"/>
              <a:t>Dítě ovládá běh, skok, soustavu skoků do dály</a:t>
            </a:r>
          </a:p>
          <a:p>
            <a:r>
              <a:rPr lang="cs-CZ" dirty="0"/>
              <a:t>Nižší schopnost skoku do výšky (zvládne na konci období – v 6 letech)</a:t>
            </a:r>
          </a:p>
          <a:p>
            <a:r>
              <a:rPr lang="cs-CZ" dirty="0"/>
              <a:t>Zdokonaluje se prostorová orientace</a:t>
            </a:r>
          </a:p>
          <a:p>
            <a:r>
              <a:rPr lang="cs-CZ" dirty="0"/>
              <a:t>Dokáže chytiti a odhodit míč</a:t>
            </a:r>
          </a:p>
          <a:p>
            <a:r>
              <a:rPr lang="cs-CZ" dirty="0" err="1"/>
              <a:t>Předtréninková</a:t>
            </a:r>
            <a:r>
              <a:rPr lang="cs-CZ" dirty="0"/>
              <a:t> příprava – hry, explorace sportovních prvků</a:t>
            </a:r>
          </a:p>
          <a:p>
            <a:r>
              <a:rPr lang="cs-CZ" dirty="0"/>
              <a:t>Pokud si dítě hraje, hraje si na něco, co pravděpodobně vidělo – pozor na vzory</a:t>
            </a:r>
          </a:p>
          <a:p>
            <a:r>
              <a:rPr lang="cs-CZ" dirty="0"/>
              <a:t>Hru je třeba spíš usměrňovat, regulovat, ne zastavovat a zakazovat</a:t>
            </a:r>
          </a:p>
          <a:p>
            <a:r>
              <a:rPr lang="cs-CZ" dirty="0"/>
              <a:t>Dítě nesmí mít pocit, že pohyb je výrazem nekázně, musí cítit jeho potřebu</a:t>
            </a:r>
          </a:p>
        </p:txBody>
      </p:sp>
    </p:spTree>
    <p:extLst>
      <p:ext uri="{BB962C8B-B14F-4D97-AF65-F5344CB8AC3E}">
        <p14:creationId xmlns:p14="http://schemas.microsoft.com/office/powerpoint/2010/main" val="197707609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Předškolní období (3-6 let)</a:t>
            </a:r>
          </a:p>
        </p:txBody>
      </p:sp>
      <p:sp>
        <p:nvSpPr>
          <p:cNvPr id="3" name="Zástupný symbol pro obsah 2"/>
          <p:cNvSpPr>
            <a:spLocks noGrp="1"/>
          </p:cNvSpPr>
          <p:nvPr>
            <p:ph idx="1"/>
          </p:nvPr>
        </p:nvSpPr>
        <p:spPr/>
        <p:txBody>
          <a:bodyPr/>
          <a:lstStyle/>
          <a:p>
            <a:r>
              <a:rPr lang="cs-CZ" dirty="0"/>
              <a:t>Zásady pro zařazování sportovních prvků u předškoláka</a:t>
            </a:r>
          </a:p>
          <a:p>
            <a:r>
              <a:rPr lang="cs-CZ" dirty="0"/>
              <a:t>Rychlé střídání rychlosti, obratnosti a dynamické síly</a:t>
            </a:r>
          </a:p>
          <a:p>
            <a:r>
              <a:rPr lang="cs-CZ" dirty="0"/>
              <a:t>Základní prvky sportovních her (házení míče v terénu i ve vodě, kopání do míče)</a:t>
            </a:r>
          </a:p>
          <a:p>
            <a:r>
              <a:rPr lang="cs-CZ" dirty="0"/>
              <a:t>Běh s motivační náplní (honičky, schovávaná aj.)</a:t>
            </a:r>
          </a:p>
          <a:p>
            <a:r>
              <a:rPr lang="cs-CZ" dirty="0"/>
              <a:t>Turistické činnosti se střídáním aktivit</a:t>
            </a:r>
          </a:p>
          <a:p>
            <a:r>
              <a:rPr lang="cs-CZ" dirty="0"/>
              <a:t>Obratnostní cviky gymnastického charakteru</a:t>
            </a:r>
          </a:p>
          <a:p>
            <a:r>
              <a:rPr lang="cs-CZ" dirty="0"/>
              <a:t>Pohyb ve vodním prostředí</a:t>
            </a:r>
          </a:p>
        </p:txBody>
      </p:sp>
    </p:spTree>
    <p:extLst>
      <p:ext uri="{BB962C8B-B14F-4D97-AF65-F5344CB8AC3E}">
        <p14:creationId xmlns:p14="http://schemas.microsoft.com/office/powerpoint/2010/main" val="2526144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Předškolní období (3-6 let)</a:t>
            </a:r>
          </a:p>
        </p:txBody>
      </p:sp>
      <p:sp>
        <p:nvSpPr>
          <p:cNvPr id="3" name="Zástupný symbol pro obsah 2"/>
          <p:cNvSpPr>
            <a:spLocks noGrp="1"/>
          </p:cNvSpPr>
          <p:nvPr>
            <p:ph idx="1"/>
          </p:nvPr>
        </p:nvSpPr>
        <p:spPr/>
        <p:txBody>
          <a:bodyPr>
            <a:normAutofit fontScale="85000" lnSpcReduction="20000"/>
          </a:bodyPr>
          <a:lstStyle/>
          <a:p>
            <a:r>
              <a:rPr lang="cs-CZ" dirty="0">
                <a:effectLst/>
              </a:rPr>
              <a:t>U dětí v předškolním a mladším školním věku volíme silová cvičení, která jsou jednoduchá, zábavná, motivující a zdravotně nezávadná.</a:t>
            </a:r>
          </a:p>
          <a:p>
            <a:r>
              <a:rPr lang="cs-CZ" dirty="0">
                <a:effectLst/>
              </a:rPr>
              <a:t>Ideální je volit cviky, které:</a:t>
            </a:r>
          </a:p>
          <a:p>
            <a:pPr lvl="1"/>
            <a:r>
              <a:rPr lang="cs-CZ" dirty="0">
                <a:effectLst/>
              </a:rPr>
              <a:t>stimulují co největší množství svalů,</a:t>
            </a:r>
          </a:p>
          <a:p>
            <a:pPr lvl="1"/>
            <a:r>
              <a:rPr lang="cs-CZ" dirty="0">
                <a:effectLst/>
              </a:rPr>
              <a:t>jsou realizovatelná v jakémkoliv prostředí (tělocvična, tráva, stadion),</a:t>
            </a:r>
          </a:p>
          <a:p>
            <a:pPr lvl="1"/>
            <a:r>
              <a:rPr lang="cs-CZ" dirty="0">
                <a:effectLst/>
              </a:rPr>
              <a:t>nekladou nároky na materiální vybavení,</a:t>
            </a:r>
          </a:p>
          <a:p>
            <a:pPr lvl="1"/>
            <a:r>
              <a:rPr lang="cs-CZ" dirty="0">
                <a:effectLst/>
              </a:rPr>
              <a:t>motivují děti k pohybu (zábavná forma),</a:t>
            </a:r>
          </a:p>
          <a:p>
            <a:pPr lvl="1"/>
            <a:r>
              <a:rPr lang="cs-CZ" dirty="0">
                <a:effectLst/>
              </a:rPr>
              <a:t>nejsou riziková z pohledu úrazovosti,</a:t>
            </a:r>
          </a:p>
          <a:p>
            <a:pPr lvl="1"/>
            <a:r>
              <a:rPr lang="cs-CZ" dirty="0">
                <a:effectLst/>
              </a:rPr>
              <a:t>jsou při správném provedení zdravotně nezávadná,</a:t>
            </a:r>
          </a:p>
          <a:p>
            <a:pPr lvl="1"/>
            <a:r>
              <a:rPr lang="cs-CZ" dirty="0">
                <a:effectLst/>
              </a:rPr>
              <a:t>jsou relativně jednoduchá,</a:t>
            </a:r>
          </a:p>
          <a:p>
            <a:pPr lvl="1"/>
            <a:r>
              <a:rPr lang="cs-CZ" dirty="0">
                <a:effectLst/>
              </a:rPr>
              <a:t>dokážeme jako trenéři předvést (názornost je velmi důležitým aspektem při učení se novým pohybovým vzorům).</a:t>
            </a:r>
          </a:p>
          <a:p>
            <a:pPr lvl="1"/>
            <a:r>
              <a:rPr lang="cs-CZ" dirty="0">
                <a:effectLst/>
              </a:rPr>
              <a:t>V konkrétní rovině se jedná o cviky, jež současně stimulují více svalových partií. Jako nejefektivnější se jeví činnosti vykonávané s oporou na všech čtyřech končetinách.</a:t>
            </a:r>
          </a:p>
          <a:p>
            <a:endParaRPr lang="cs-CZ" dirty="0"/>
          </a:p>
        </p:txBody>
      </p:sp>
    </p:spTree>
    <p:extLst>
      <p:ext uri="{BB962C8B-B14F-4D97-AF65-F5344CB8AC3E}">
        <p14:creationId xmlns:p14="http://schemas.microsoft.com/office/powerpoint/2010/main" val="198348346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Mladší školní věk (6-11 let)</a:t>
            </a:r>
          </a:p>
        </p:txBody>
      </p:sp>
      <p:sp>
        <p:nvSpPr>
          <p:cNvPr id="3" name="Zástupný symbol pro obsah 2"/>
          <p:cNvSpPr>
            <a:spLocks noGrp="1"/>
          </p:cNvSpPr>
          <p:nvPr>
            <p:ph idx="1"/>
          </p:nvPr>
        </p:nvSpPr>
        <p:spPr/>
        <p:txBody>
          <a:bodyPr/>
          <a:lstStyle/>
          <a:p>
            <a:r>
              <a:rPr lang="cs-CZ" dirty="0"/>
              <a:t>Výrazně se mění režim dítěte – v pohybové aktivitě převažují omezení nad stimulacemi</a:t>
            </a:r>
          </a:p>
          <a:p>
            <a:r>
              <a:rPr lang="cs-CZ" dirty="0"/>
              <a:t>Z hlediska vývoje a budoucí výkonnosti by tomu mělo být naopak</a:t>
            </a:r>
          </a:p>
          <a:p>
            <a:r>
              <a:rPr lang="cs-CZ" dirty="0"/>
              <a:t>Udržování polohy ve školní lavici = značná statická zátěž (svalová práce posturálního systému)</a:t>
            </a:r>
          </a:p>
          <a:p>
            <a:r>
              <a:rPr lang="cs-CZ" dirty="0"/>
              <a:t>Dítě by mělo mít tolik pohybu, jako tráví ve školní lavici</a:t>
            </a:r>
          </a:p>
          <a:p>
            <a:r>
              <a:rPr lang="cs-CZ" dirty="0"/>
              <a:t>Všechny pohybové vzorce s přiměřeným střídáním</a:t>
            </a:r>
          </a:p>
          <a:p>
            <a:r>
              <a:rPr lang="cs-CZ" dirty="0"/>
              <a:t>Převažuje hra, nejoblíbenější hračka = míč</a:t>
            </a:r>
          </a:p>
          <a:p>
            <a:r>
              <a:rPr lang="cs-CZ" dirty="0"/>
              <a:t>Ukončení mladšího školního věku – podmínky pro počátky sportovního tréninku</a:t>
            </a:r>
          </a:p>
        </p:txBody>
      </p:sp>
    </p:spTree>
    <p:extLst>
      <p:ext uri="{BB962C8B-B14F-4D97-AF65-F5344CB8AC3E}">
        <p14:creationId xmlns:p14="http://schemas.microsoft.com/office/powerpoint/2010/main" val="29553659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Mladší školní věk (6-11 let)</a:t>
            </a:r>
          </a:p>
        </p:txBody>
      </p:sp>
      <p:sp>
        <p:nvSpPr>
          <p:cNvPr id="3" name="Zástupný symbol pro obsah 2"/>
          <p:cNvSpPr>
            <a:spLocks noGrp="1"/>
          </p:cNvSpPr>
          <p:nvPr>
            <p:ph idx="1"/>
          </p:nvPr>
        </p:nvSpPr>
        <p:spPr/>
        <p:txBody>
          <a:bodyPr/>
          <a:lstStyle/>
          <a:p>
            <a:r>
              <a:rPr lang="cs-CZ" dirty="0"/>
              <a:t>Základní pohybové dovednosti</a:t>
            </a:r>
          </a:p>
          <a:p>
            <a:pPr lvl="1"/>
            <a:r>
              <a:rPr lang="cs-CZ" dirty="0"/>
              <a:t>Rychlost a rychlostní síla</a:t>
            </a:r>
          </a:p>
          <a:p>
            <a:pPr lvl="1"/>
            <a:r>
              <a:rPr lang="cs-CZ" dirty="0"/>
              <a:t>Obratnost</a:t>
            </a:r>
          </a:p>
          <a:p>
            <a:pPr lvl="1"/>
            <a:r>
              <a:rPr lang="cs-CZ" dirty="0"/>
              <a:t>Dynamická síla</a:t>
            </a:r>
          </a:p>
          <a:p>
            <a:pPr lvl="1"/>
            <a:r>
              <a:rPr lang="cs-CZ" dirty="0"/>
              <a:t>Vytrvalost a rychlostní vytrvalost</a:t>
            </a:r>
          </a:p>
          <a:p>
            <a:r>
              <a:rPr lang="cs-CZ" dirty="0"/>
              <a:t>Poměr jednotlivých cvičení v tabulce</a:t>
            </a:r>
          </a:p>
          <a:p>
            <a:r>
              <a:rPr lang="cs-CZ" dirty="0"/>
              <a:t>V 10 letech je odchylka 10 % akcelerace i retardace ve fyziologické normě</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88" y="4816183"/>
            <a:ext cx="7852578" cy="1419675"/>
          </a:xfrm>
          <a:prstGeom prst="rect">
            <a:avLst/>
          </a:prstGeom>
        </p:spPr>
      </p:pic>
    </p:spTree>
    <p:extLst>
      <p:ext uri="{BB962C8B-B14F-4D97-AF65-F5344CB8AC3E}">
        <p14:creationId xmlns:p14="http://schemas.microsoft.com/office/powerpoint/2010/main" val="146685752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Mladší školní věk (6-11 let)</a:t>
            </a:r>
          </a:p>
        </p:txBody>
      </p:sp>
      <p:sp>
        <p:nvSpPr>
          <p:cNvPr id="3" name="Zástupný symbol pro obsah 2"/>
          <p:cNvSpPr>
            <a:spLocks noGrp="1"/>
          </p:cNvSpPr>
          <p:nvPr>
            <p:ph idx="1"/>
          </p:nvPr>
        </p:nvSpPr>
        <p:spPr/>
        <p:txBody>
          <a:bodyPr>
            <a:normAutofit fontScale="85000" lnSpcReduction="10000"/>
          </a:bodyPr>
          <a:lstStyle/>
          <a:p>
            <a:r>
              <a:rPr lang="cs-CZ" dirty="0">
                <a:effectLst/>
              </a:rPr>
              <a:t>Mezi 6.–9. rokem života posilovat </a:t>
            </a:r>
          </a:p>
          <a:p>
            <a:pPr lvl="1"/>
            <a:r>
              <a:rPr lang="cs-CZ" dirty="0">
                <a:effectLst/>
              </a:rPr>
              <a:t>s lehkými vahami</a:t>
            </a:r>
          </a:p>
          <a:p>
            <a:pPr lvl="1"/>
            <a:r>
              <a:rPr lang="cs-CZ" dirty="0">
                <a:effectLst/>
              </a:rPr>
              <a:t>modifikovanými cvičeními s hmotností vlastního těla (kliky s oporou o kolena apod.). </a:t>
            </a:r>
          </a:p>
          <a:p>
            <a:pPr lvl="1"/>
            <a:r>
              <a:rPr lang="cs-CZ" dirty="0">
                <a:effectLst/>
              </a:rPr>
              <a:t>cvičit je vhodné s odpory, při kterých jsme schopni realizovat alespoň 15 opakování.</a:t>
            </a:r>
          </a:p>
          <a:p>
            <a:r>
              <a:rPr lang="cs-CZ" dirty="0">
                <a:effectLst/>
              </a:rPr>
              <a:t>Mezi 9.–12. rokem práce v rozmezí cca 10–15 opakování, s maximálně 60 % 1 RM. </a:t>
            </a:r>
          </a:p>
          <a:p>
            <a:r>
              <a:rPr lang="cs-CZ" dirty="0">
                <a:effectLst/>
              </a:rPr>
              <a:t>Doporučuje se používání volných odporů (činky, </a:t>
            </a:r>
            <a:r>
              <a:rPr lang="cs-CZ" dirty="0" err="1">
                <a:effectLst/>
              </a:rPr>
              <a:t>kettlebelly</a:t>
            </a:r>
            <a:r>
              <a:rPr lang="cs-CZ" dirty="0">
                <a:effectLst/>
              </a:rPr>
              <a:t> aj.), nebo speciálně konstruovaných strojů pro děti</a:t>
            </a:r>
          </a:p>
          <a:p>
            <a:r>
              <a:rPr lang="cs-CZ" dirty="0">
                <a:effectLst/>
              </a:rPr>
              <a:t>Cvičení s volnými odpory umožňuje efektivně manipulovat s velikostí zátěže</a:t>
            </a:r>
          </a:p>
          <a:p>
            <a:r>
              <a:rPr lang="cs-CZ" dirty="0">
                <a:effectLst/>
              </a:rPr>
              <a:t>Negativem je jednak technická náročnost správného provedení většiny cviků, jednak také často méně efektivní stimulace svalů jádra (především při cvičení v sedu nebo lehu na lavici)</a:t>
            </a:r>
          </a:p>
          <a:p>
            <a:r>
              <a:rPr lang="cs-CZ" dirty="0">
                <a:effectLst/>
              </a:rPr>
              <a:t>Samostatnou kapitolou je cvičení na strojích. Najdeme jen malé množství případů, v nichž je dávána přednost cvičení na strojích před činkami a vlastním tělem (obézní, netrénovaní jedinci)</a:t>
            </a:r>
          </a:p>
          <a:p>
            <a:endParaRPr lang="cs-CZ" dirty="0"/>
          </a:p>
        </p:txBody>
      </p:sp>
    </p:spTree>
    <p:extLst>
      <p:ext uri="{BB962C8B-B14F-4D97-AF65-F5344CB8AC3E}">
        <p14:creationId xmlns:p14="http://schemas.microsoft.com/office/powerpoint/2010/main" val="76812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Struktura přednášky</a:t>
            </a:r>
          </a:p>
        </p:txBody>
      </p:sp>
      <p:sp>
        <p:nvSpPr>
          <p:cNvPr id="3" name="Zástupný symbol pro obsah 2"/>
          <p:cNvSpPr>
            <a:spLocks noGrp="1"/>
          </p:cNvSpPr>
          <p:nvPr>
            <p:ph idx="1"/>
          </p:nvPr>
        </p:nvSpPr>
        <p:spPr/>
        <p:txBody>
          <a:bodyPr>
            <a:normAutofit fontScale="92500" lnSpcReduction="20000"/>
          </a:bodyPr>
          <a:lstStyle/>
          <a:p>
            <a:r>
              <a:rPr lang="cs-CZ" dirty="0"/>
              <a:t>Teorie sportu a úpolů</a:t>
            </a:r>
          </a:p>
          <a:p>
            <a:r>
              <a:rPr lang="cs-CZ" dirty="0"/>
              <a:t>Teorie sportovního tréninku</a:t>
            </a:r>
          </a:p>
          <a:p>
            <a:pPr lvl="1"/>
            <a:r>
              <a:rPr lang="cs-CZ" dirty="0"/>
              <a:t>Filosofie sportovního tréninku</a:t>
            </a:r>
          </a:p>
          <a:p>
            <a:pPr lvl="1"/>
            <a:r>
              <a:rPr lang="cs-CZ" dirty="0"/>
              <a:t>Didaktické zásady</a:t>
            </a:r>
          </a:p>
          <a:p>
            <a:pPr lvl="1"/>
            <a:r>
              <a:rPr lang="cs-CZ" dirty="0"/>
              <a:t>Cíle, úkoly, metody sportovního tréninku</a:t>
            </a:r>
          </a:p>
          <a:p>
            <a:pPr lvl="1"/>
            <a:r>
              <a:rPr lang="cs-CZ" dirty="0"/>
              <a:t>Kondiční příprava</a:t>
            </a:r>
          </a:p>
          <a:p>
            <a:pPr lvl="1"/>
            <a:r>
              <a:rPr lang="cs-CZ" dirty="0"/>
              <a:t>Technická příprava</a:t>
            </a:r>
          </a:p>
          <a:p>
            <a:pPr lvl="1"/>
            <a:r>
              <a:rPr lang="cs-CZ" dirty="0"/>
              <a:t>Taktická příprava</a:t>
            </a:r>
          </a:p>
          <a:p>
            <a:pPr lvl="1"/>
            <a:r>
              <a:rPr lang="cs-CZ" dirty="0"/>
              <a:t>Psychologická příprava</a:t>
            </a:r>
          </a:p>
          <a:p>
            <a:pPr lvl="1"/>
            <a:r>
              <a:rPr lang="cs-CZ" dirty="0"/>
              <a:t>Plánování a periodizace sportovního tréninku</a:t>
            </a:r>
          </a:p>
          <a:p>
            <a:pPr lvl="1"/>
            <a:r>
              <a:rPr lang="cs-CZ" dirty="0"/>
              <a:t>Sportovní příprava mládeže</a:t>
            </a:r>
          </a:p>
          <a:p>
            <a:endParaRPr lang="cs-CZ" dirty="0"/>
          </a:p>
        </p:txBody>
      </p:sp>
    </p:spTree>
    <p:extLst>
      <p:ext uri="{BB962C8B-B14F-4D97-AF65-F5344CB8AC3E}">
        <p14:creationId xmlns:p14="http://schemas.microsoft.com/office/powerpoint/2010/main" val="2394324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a:t>
            </a:r>
          </a:p>
        </p:txBody>
      </p:sp>
      <p:sp>
        <p:nvSpPr>
          <p:cNvPr id="3" name="Zástupný symbol pro obsah 2"/>
          <p:cNvSpPr>
            <a:spLocks noGrp="1"/>
          </p:cNvSpPr>
          <p:nvPr>
            <p:ph idx="1"/>
          </p:nvPr>
        </p:nvSpPr>
        <p:spPr/>
        <p:txBody>
          <a:bodyPr/>
          <a:lstStyle/>
          <a:p>
            <a:pPr marL="36900" indent="0" algn="ctr">
              <a:buNone/>
            </a:pPr>
            <a:endParaRPr lang="cs-CZ" dirty="0"/>
          </a:p>
          <a:p>
            <a:pPr marL="36900" indent="0" algn="ctr">
              <a:buNone/>
            </a:pPr>
            <a:r>
              <a:rPr lang="cs-CZ" sz="2400" dirty="0"/>
              <a:t>Jaký význam má daný </a:t>
            </a:r>
            <a:r>
              <a:rPr lang="cs-CZ" sz="2400" dirty="0" err="1"/>
              <a:t>úpolový</a:t>
            </a:r>
            <a:r>
              <a:rPr lang="cs-CZ" sz="2400" dirty="0"/>
              <a:t> sport pro vás osobně? </a:t>
            </a:r>
          </a:p>
          <a:p>
            <a:endParaRPr lang="cs-CZ" sz="2400" dirty="0"/>
          </a:p>
          <a:p>
            <a:pPr marL="450000" lvl="1" indent="0" algn="ctr">
              <a:buNone/>
            </a:pPr>
            <a:r>
              <a:rPr lang="cs-CZ" sz="2400" dirty="0"/>
              <a:t>Rozdělte procentuálně poměr vašeho vnímání daného </a:t>
            </a:r>
            <a:br>
              <a:rPr lang="cs-CZ" sz="2400" dirty="0"/>
            </a:br>
            <a:r>
              <a:rPr lang="cs-CZ" sz="2400" dirty="0" err="1"/>
              <a:t>úpolového</a:t>
            </a:r>
            <a:r>
              <a:rPr lang="cs-CZ" sz="2400" dirty="0"/>
              <a:t> sportu jako:</a:t>
            </a:r>
            <a:br>
              <a:rPr lang="cs-CZ" sz="2400" dirty="0"/>
            </a:br>
            <a:endParaRPr lang="cs-CZ" sz="2400" dirty="0"/>
          </a:p>
          <a:p>
            <a:pPr marL="810000" lvl="2" indent="0" algn="ctr">
              <a:buNone/>
            </a:pPr>
            <a:r>
              <a:rPr lang="cs-CZ" sz="2400" dirty="0" err="1"/>
              <a:t>Úpolový</a:t>
            </a:r>
            <a:r>
              <a:rPr lang="cs-CZ" sz="2400" dirty="0"/>
              <a:t> sport …% 		Bojové umění …% 	Sebeobrana …%</a:t>
            </a:r>
          </a:p>
        </p:txBody>
      </p:sp>
    </p:spTree>
    <p:extLst>
      <p:ext uri="{BB962C8B-B14F-4D97-AF65-F5344CB8AC3E}">
        <p14:creationId xmlns:p14="http://schemas.microsoft.com/office/powerpoint/2010/main" val="415586903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Mladší školní věk (6-11 let)</a:t>
            </a:r>
          </a:p>
        </p:txBody>
      </p:sp>
      <p:sp>
        <p:nvSpPr>
          <p:cNvPr id="3" name="Zástupný symbol pro obsah 2"/>
          <p:cNvSpPr>
            <a:spLocks noGrp="1"/>
          </p:cNvSpPr>
          <p:nvPr>
            <p:ph idx="1"/>
          </p:nvPr>
        </p:nvSpPr>
        <p:spPr/>
        <p:txBody>
          <a:bodyPr>
            <a:normAutofit fontScale="70000" lnSpcReduction="20000"/>
          </a:bodyPr>
          <a:lstStyle/>
          <a:p>
            <a:r>
              <a:rPr lang="cs-CZ" dirty="0">
                <a:effectLst/>
              </a:rPr>
              <a:t>Konkrétní doporučení pro rozvoj síly v dané věkové kategorii:</a:t>
            </a:r>
          </a:p>
          <a:p>
            <a:pPr lvl="1"/>
            <a:r>
              <a:rPr lang="cs-CZ" dirty="0">
                <a:effectLst/>
              </a:rPr>
              <a:t>sílu je vhodné rozvíjet s frekvencí 2–3x týdně,</a:t>
            </a:r>
          </a:p>
          <a:p>
            <a:pPr lvl="1"/>
            <a:r>
              <a:rPr lang="cs-CZ" dirty="0">
                <a:effectLst/>
              </a:rPr>
              <a:t>délka silové intervence by měla být do 20 min,</a:t>
            </a:r>
          </a:p>
          <a:p>
            <a:pPr lvl="1"/>
            <a:r>
              <a:rPr lang="cs-CZ" dirty="0">
                <a:effectLst/>
              </a:rPr>
              <a:t>cvičit je vhodné s volnými vahami a odporem vlastního těla,</a:t>
            </a:r>
          </a:p>
          <a:p>
            <a:pPr lvl="1"/>
            <a:r>
              <a:rPr lang="cs-CZ" dirty="0">
                <a:effectLst/>
              </a:rPr>
              <a:t>počet opakování v jedné sérii 10–15. </a:t>
            </a:r>
          </a:p>
          <a:p>
            <a:r>
              <a:rPr lang="cs-CZ" dirty="0">
                <a:effectLst/>
              </a:rPr>
              <a:t>V jedné tréninkové jednotce procvičíme všechny velké svalové skupiny:</a:t>
            </a:r>
          </a:p>
          <a:p>
            <a:pPr lvl="1"/>
            <a:r>
              <a:rPr lang="cs-CZ" dirty="0">
                <a:effectLst/>
              </a:rPr>
              <a:t>čtyřhlavý sval stehenní – přední strana stehen,</a:t>
            </a:r>
          </a:p>
          <a:p>
            <a:pPr lvl="1"/>
            <a:r>
              <a:rPr lang="cs-CZ" dirty="0" err="1">
                <a:effectLst/>
              </a:rPr>
              <a:t>hamstringy</a:t>
            </a:r>
            <a:r>
              <a:rPr lang="cs-CZ" dirty="0">
                <a:effectLst/>
              </a:rPr>
              <a:t> – zadní strana stehen,</a:t>
            </a:r>
          </a:p>
          <a:p>
            <a:pPr lvl="1"/>
            <a:r>
              <a:rPr lang="cs-CZ" dirty="0">
                <a:effectLst/>
              </a:rPr>
              <a:t>hýžďové svaly – zadek,</a:t>
            </a:r>
          </a:p>
          <a:p>
            <a:pPr lvl="1"/>
            <a:r>
              <a:rPr lang="cs-CZ" dirty="0">
                <a:effectLst/>
              </a:rPr>
              <a:t>vzpřimovače páteře – spodní partie zad,</a:t>
            </a:r>
          </a:p>
          <a:p>
            <a:pPr lvl="1"/>
            <a:r>
              <a:rPr lang="cs-CZ" dirty="0">
                <a:effectLst/>
              </a:rPr>
              <a:t>břišní svaly – preferujeme šikmé před přímými,</a:t>
            </a:r>
          </a:p>
          <a:p>
            <a:pPr lvl="1"/>
            <a:r>
              <a:rPr lang="cs-CZ" dirty="0">
                <a:effectLst/>
              </a:rPr>
              <a:t>deltové svaly – ramena,</a:t>
            </a:r>
          </a:p>
          <a:p>
            <a:pPr lvl="1"/>
            <a:r>
              <a:rPr lang="cs-CZ" dirty="0">
                <a:effectLst/>
              </a:rPr>
              <a:t>prsní svaly,</a:t>
            </a:r>
          </a:p>
          <a:p>
            <a:pPr lvl="1"/>
            <a:r>
              <a:rPr lang="cs-CZ" dirty="0">
                <a:effectLst/>
              </a:rPr>
              <a:t>široký sval zádový.</a:t>
            </a:r>
          </a:p>
          <a:p>
            <a:endParaRPr lang="cs-CZ" dirty="0"/>
          </a:p>
        </p:txBody>
      </p:sp>
    </p:spTree>
    <p:extLst>
      <p:ext uri="{BB962C8B-B14F-4D97-AF65-F5344CB8AC3E}">
        <p14:creationId xmlns:p14="http://schemas.microsoft.com/office/powerpoint/2010/main" val="126224809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Starší školní věk (12 let-konec školní docházky)</a:t>
            </a:r>
          </a:p>
        </p:txBody>
      </p:sp>
      <p:sp>
        <p:nvSpPr>
          <p:cNvPr id="3" name="Zástupný symbol pro obsah 2"/>
          <p:cNvSpPr>
            <a:spLocks noGrp="1"/>
          </p:cNvSpPr>
          <p:nvPr>
            <p:ph idx="1"/>
          </p:nvPr>
        </p:nvSpPr>
        <p:spPr/>
        <p:txBody>
          <a:bodyPr>
            <a:normAutofit/>
          </a:bodyPr>
          <a:lstStyle/>
          <a:p>
            <a:r>
              <a:rPr lang="cs-CZ" dirty="0"/>
              <a:t>Mění se utváření těla, vnitřní prostředí (hormonální změny), pohybová výbava a potřeba pohybu</a:t>
            </a:r>
          </a:p>
          <a:p>
            <a:endParaRPr lang="cs-CZ" dirty="0"/>
          </a:p>
          <a:p>
            <a:r>
              <a:rPr lang="cs-CZ" dirty="0"/>
              <a:t>Zvyšuje se svalová síla, ale stejným tempem se nezvyšuje šlachová a vazivová pevnost, ani se neurychluje kostní zrání (možnost přetížení pohybového aparátu)</a:t>
            </a:r>
          </a:p>
          <a:p>
            <a:endParaRPr lang="cs-CZ" dirty="0"/>
          </a:p>
          <a:p>
            <a:r>
              <a:rPr lang="cs-CZ" dirty="0"/>
              <a:t>Sportovní trénink je možné provádět jako</a:t>
            </a:r>
          </a:p>
          <a:p>
            <a:pPr lvl="1"/>
            <a:r>
              <a:rPr lang="cs-CZ" dirty="0"/>
              <a:t>přípravu na sportovní výkony</a:t>
            </a:r>
          </a:p>
          <a:p>
            <a:pPr lvl="1"/>
            <a:r>
              <a:rPr lang="cs-CZ" dirty="0"/>
              <a:t>součást denního režimu</a:t>
            </a:r>
          </a:p>
        </p:txBody>
      </p:sp>
    </p:spTree>
    <p:extLst>
      <p:ext uri="{BB962C8B-B14F-4D97-AF65-F5344CB8AC3E}">
        <p14:creationId xmlns:p14="http://schemas.microsoft.com/office/powerpoint/2010/main" val="169851968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Starší školní věk (12 let-konec školní docházky)</a:t>
            </a:r>
          </a:p>
        </p:txBody>
      </p:sp>
      <p:sp>
        <p:nvSpPr>
          <p:cNvPr id="3" name="Zástupný symbol pro obsah 2"/>
          <p:cNvSpPr>
            <a:spLocks noGrp="1"/>
          </p:cNvSpPr>
          <p:nvPr>
            <p:ph idx="1"/>
          </p:nvPr>
        </p:nvSpPr>
        <p:spPr/>
        <p:txBody>
          <a:bodyPr>
            <a:normAutofit/>
          </a:bodyPr>
          <a:lstStyle/>
          <a:p>
            <a:r>
              <a:rPr lang="cs-CZ" dirty="0"/>
              <a:t>Zátěž musí respektovat biologické předpoklady</a:t>
            </a:r>
          </a:p>
          <a:p>
            <a:pPr lvl="1"/>
            <a:r>
              <a:rPr lang="cs-CZ" dirty="0"/>
              <a:t>Vysoká potřeba pohybu</a:t>
            </a:r>
          </a:p>
          <a:p>
            <a:pPr lvl="1"/>
            <a:r>
              <a:rPr lang="cs-CZ" dirty="0"/>
              <a:t>Potřeba zapojování všech částí organismu v rovnováze, vyhnutí se jednostranné zátěži</a:t>
            </a:r>
          </a:p>
          <a:p>
            <a:pPr lvl="1"/>
            <a:r>
              <a:rPr lang="cs-CZ" dirty="0"/>
              <a:t>Potřeba střídání činností</a:t>
            </a:r>
          </a:p>
          <a:p>
            <a:pPr lvl="1"/>
            <a:r>
              <a:rPr lang="cs-CZ" dirty="0"/>
              <a:t>Podřízení pohybu mentálním procesům (např. touha předvádět se)</a:t>
            </a:r>
          </a:p>
          <a:p>
            <a:pPr lvl="1"/>
            <a:r>
              <a:rPr lang="cs-CZ" dirty="0"/>
              <a:t>Vyšší zájem o silová cvičení a soutěživost</a:t>
            </a:r>
          </a:p>
          <a:p>
            <a:pPr lvl="1"/>
            <a:r>
              <a:rPr lang="cs-CZ" dirty="0"/>
              <a:t>Aktivní odpočinek před pasivním</a:t>
            </a:r>
          </a:p>
          <a:p>
            <a:pPr lvl="1"/>
            <a:r>
              <a:rPr lang="cs-CZ" dirty="0"/>
              <a:t>Velká napodobovací schopnost vzorů současně s poklesem autority rodičů</a:t>
            </a:r>
          </a:p>
          <a:p>
            <a:pPr lvl="1"/>
            <a:r>
              <a:rPr lang="cs-CZ" dirty="0"/>
              <a:t>Zvýšený vliv kolektivu a starších vrstevníků</a:t>
            </a:r>
          </a:p>
          <a:p>
            <a:pPr lvl="1"/>
            <a:r>
              <a:rPr lang="cs-CZ" dirty="0"/>
              <a:t>Značná schopnost svalové soustavy reagovat na stimulaci</a:t>
            </a:r>
          </a:p>
        </p:txBody>
      </p:sp>
    </p:spTree>
    <p:extLst>
      <p:ext uri="{BB962C8B-B14F-4D97-AF65-F5344CB8AC3E}">
        <p14:creationId xmlns:p14="http://schemas.microsoft.com/office/powerpoint/2010/main" val="266871692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Starší školní věk (12 let-konec školní docházky)</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3211" y="2808591"/>
            <a:ext cx="8004225" cy="3302123"/>
          </a:xfrm>
        </p:spPr>
      </p:pic>
      <p:sp>
        <p:nvSpPr>
          <p:cNvPr id="5" name="TextovéPole 4"/>
          <p:cNvSpPr txBox="1"/>
          <p:nvPr/>
        </p:nvSpPr>
        <p:spPr>
          <a:xfrm>
            <a:off x="3537788" y="2110478"/>
            <a:ext cx="5015069" cy="369332"/>
          </a:xfrm>
          <a:prstGeom prst="rect">
            <a:avLst/>
          </a:prstGeom>
          <a:noFill/>
        </p:spPr>
        <p:txBody>
          <a:bodyPr wrap="square" rtlCol="0">
            <a:spAutoFit/>
          </a:bodyPr>
          <a:lstStyle/>
          <a:p>
            <a:r>
              <a:rPr lang="cs-CZ" dirty="0"/>
              <a:t>Vztah mezi všeobecnou a specializovanou zátěží</a:t>
            </a:r>
          </a:p>
        </p:txBody>
      </p:sp>
    </p:spTree>
    <p:extLst>
      <p:ext uri="{BB962C8B-B14F-4D97-AF65-F5344CB8AC3E}">
        <p14:creationId xmlns:p14="http://schemas.microsoft.com/office/powerpoint/2010/main" val="104851874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Starší školní věk (12 let-konec školní docházky)</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149" y="2775316"/>
            <a:ext cx="8745413" cy="2654327"/>
          </a:xfrm>
        </p:spPr>
      </p:pic>
      <p:sp>
        <p:nvSpPr>
          <p:cNvPr id="5" name="TextovéPole 4"/>
          <p:cNvSpPr txBox="1"/>
          <p:nvPr/>
        </p:nvSpPr>
        <p:spPr>
          <a:xfrm>
            <a:off x="2881377" y="1923649"/>
            <a:ext cx="5990897" cy="369332"/>
          </a:xfrm>
          <a:prstGeom prst="rect">
            <a:avLst/>
          </a:prstGeom>
          <a:noFill/>
        </p:spPr>
        <p:txBody>
          <a:bodyPr wrap="square" rtlCol="0">
            <a:spAutoFit/>
          </a:bodyPr>
          <a:lstStyle/>
          <a:p>
            <a:r>
              <a:rPr lang="cs-CZ" dirty="0"/>
              <a:t>Schéma dynamiky nácviku pohybových činností (v letech)</a:t>
            </a:r>
          </a:p>
        </p:txBody>
      </p:sp>
    </p:spTree>
    <p:extLst>
      <p:ext uri="{BB962C8B-B14F-4D97-AF65-F5344CB8AC3E}">
        <p14:creationId xmlns:p14="http://schemas.microsoft.com/office/powerpoint/2010/main" val="416993401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Starší školní věk (12 let-konec školní docházky)</a:t>
            </a:r>
          </a:p>
        </p:txBody>
      </p:sp>
      <p:sp>
        <p:nvSpPr>
          <p:cNvPr id="3" name="Zástupný symbol pro obsah 2"/>
          <p:cNvSpPr>
            <a:spLocks noGrp="1"/>
          </p:cNvSpPr>
          <p:nvPr>
            <p:ph idx="1"/>
          </p:nvPr>
        </p:nvSpPr>
        <p:spPr/>
        <p:txBody>
          <a:bodyPr/>
          <a:lstStyle/>
          <a:p>
            <a:r>
              <a:rPr lang="cs-CZ" dirty="0">
                <a:effectLst/>
              </a:rPr>
              <a:t>pracovat do cca 70 % maxima. </a:t>
            </a:r>
          </a:p>
          <a:p>
            <a:r>
              <a:rPr lang="cs-CZ" dirty="0">
                <a:effectLst/>
              </a:rPr>
              <a:t>I v tomto období e vhodné vyhnout se některým cvikům (mrtvý tah, trh, nadhoz apod.)</a:t>
            </a:r>
            <a:endParaRPr lang="cs-CZ" dirty="0"/>
          </a:p>
        </p:txBody>
      </p:sp>
    </p:spTree>
    <p:extLst>
      <p:ext uri="{BB962C8B-B14F-4D97-AF65-F5344CB8AC3E}">
        <p14:creationId xmlns:p14="http://schemas.microsoft.com/office/powerpoint/2010/main" val="33225496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Osifikace kostí</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8882" y="1731963"/>
            <a:ext cx="7744711" cy="4059237"/>
          </a:xfrm>
        </p:spPr>
      </p:pic>
    </p:spTree>
    <p:extLst>
      <p:ext uri="{BB962C8B-B14F-4D97-AF65-F5344CB8AC3E}">
        <p14:creationId xmlns:p14="http://schemas.microsoft.com/office/powerpoint/2010/main" val="207627187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Maximální síla a věk</a:t>
            </a:r>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1234" y="1902231"/>
            <a:ext cx="6660372" cy="4059237"/>
          </a:xfrm>
        </p:spPr>
      </p:pic>
    </p:spTree>
    <p:extLst>
      <p:ext uri="{BB962C8B-B14F-4D97-AF65-F5344CB8AC3E}">
        <p14:creationId xmlns:p14="http://schemas.microsoft.com/office/powerpoint/2010/main" val="404675413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Dorostový věk (konec 18 rokem života)</a:t>
            </a:r>
          </a:p>
        </p:txBody>
      </p:sp>
      <p:sp>
        <p:nvSpPr>
          <p:cNvPr id="3" name="Zástupný symbol pro obsah 2"/>
          <p:cNvSpPr>
            <a:spLocks noGrp="1"/>
          </p:cNvSpPr>
          <p:nvPr>
            <p:ph idx="1"/>
          </p:nvPr>
        </p:nvSpPr>
        <p:spPr/>
        <p:txBody>
          <a:bodyPr/>
          <a:lstStyle/>
          <a:p>
            <a:pPr marL="358775" indent="-344488">
              <a:tabLst>
                <a:tab pos="358775" algn="l"/>
              </a:tabLst>
            </a:pPr>
            <a:r>
              <a:rPr lang="cs-CZ" dirty="0"/>
              <a:t>Odpověď na zátěž se podobá již reakcím dospělých</a:t>
            </a:r>
          </a:p>
          <a:p>
            <a:pPr marL="358775" indent="-358775">
              <a:tabLst>
                <a:tab pos="358775" algn="l"/>
              </a:tabLst>
            </a:pPr>
            <a:r>
              <a:rPr lang="cs-CZ" dirty="0"/>
              <a:t>Všechny pohybové aktivity</a:t>
            </a:r>
          </a:p>
          <a:p>
            <a:r>
              <a:rPr lang="cs-CZ" dirty="0"/>
              <a:t>Tvorba stereotypů pro kompenzování denního zatížení</a:t>
            </a:r>
          </a:p>
          <a:p>
            <a:r>
              <a:rPr lang="cs-CZ" dirty="0"/>
              <a:t>Návyk na pohyb – součást celého procesu výchovy, zaměstnání a odpočinku</a:t>
            </a:r>
          </a:p>
          <a:p>
            <a:r>
              <a:rPr lang="cs-CZ" dirty="0"/>
              <a:t>Největší pokles pohybové aktivity u dívek (</a:t>
            </a:r>
            <a:r>
              <a:rPr lang="cs-CZ" dirty="0" err="1"/>
              <a:t>hypomobilita</a:t>
            </a:r>
            <a:r>
              <a:rPr lang="cs-CZ" dirty="0"/>
              <a:t>)</a:t>
            </a:r>
          </a:p>
          <a:p>
            <a:r>
              <a:rPr lang="cs-CZ" dirty="0"/>
              <a:t>Hledání nových atraktivních forem pohybu</a:t>
            </a:r>
          </a:p>
          <a:p>
            <a:r>
              <a:rPr lang="cs-CZ" dirty="0"/>
              <a:t>Doznívá proces růstu a vývoje</a:t>
            </a:r>
          </a:p>
          <a:p>
            <a:r>
              <a:rPr lang="cs-CZ" dirty="0"/>
              <a:t>Přetrvává potřeba stimulování celého organismu v </a:t>
            </a:r>
            <a:r>
              <a:rPr lang="cs-CZ" dirty="0" err="1"/>
              <a:t>dopělosti</a:t>
            </a:r>
            <a:endParaRPr lang="cs-CZ" dirty="0"/>
          </a:p>
        </p:txBody>
      </p:sp>
    </p:spTree>
    <p:extLst>
      <p:ext uri="{BB962C8B-B14F-4D97-AF65-F5344CB8AC3E}">
        <p14:creationId xmlns:p14="http://schemas.microsoft.com/office/powerpoint/2010/main" val="156761073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24000" y="333375"/>
            <a:ext cx="9144000" cy="863600"/>
          </a:xfrm>
        </p:spPr>
        <p:txBody>
          <a:bodyPr>
            <a:normAutofit fontScale="90000"/>
          </a:bodyPr>
          <a:lstStyle/>
          <a:p>
            <a:br>
              <a:rPr lang="cs-CZ" sz="3200" b="1" dirty="0">
                <a:solidFill>
                  <a:srgbClr val="0066FF"/>
                </a:solidFill>
                <a:effectLst>
                  <a:outerShdw blurRad="38100" dist="38100" dir="2700000" algn="tl">
                    <a:srgbClr val="000000"/>
                  </a:outerShdw>
                </a:effectLst>
                <a:latin typeface="Tahoma" pitchFamily="34" charset="0"/>
              </a:rPr>
            </a:br>
            <a:r>
              <a:rPr lang="cs-CZ" sz="3200" dirty="0">
                <a:solidFill>
                  <a:schemeClr val="tx1"/>
                </a:solidFill>
                <a:effectLst/>
              </a:rPr>
              <a:t>Sportovní trénink dětí a mládeže</a:t>
            </a:r>
            <a:br>
              <a:rPr lang="cs-CZ" b="1" dirty="0"/>
            </a:br>
            <a:endParaRPr lang="cs-CZ" b="1" dirty="0"/>
          </a:p>
        </p:txBody>
      </p:sp>
      <p:sp>
        <p:nvSpPr>
          <p:cNvPr id="101379" name="Rectangle 3"/>
          <p:cNvSpPr>
            <a:spLocks noGrp="1" noChangeArrowheads="1"/>
          </p:cNvSpPr>
          <p:nvPr>
            <p:ph type="body" idx="1"/>
          </p:nvPr>
        </p:nvSpPr>
        <p:spPr>
          <a:xfrm>
            <a:off x="1524000" y="1196976"/>
            <a:ext cx="9144000" cy="5661025"/>
          </a:xfrm>
        </p:spPr>
        <p:txBody>
          <a:bodyPr>
            <a:normAutofit fontScale="92500" lnSpcReduction="10000"/>
          </a:bodyPr>
          <a:lstStyle/>
          <a:p>
            <a:pPr lvl="2">
              <a:lnSpc>
                <a:spcPct val="90000"/>
              </a:lnSpc>
              <a:buFontTx/>
              <a:buNone/>
            </a:pPr>
            <a:r>
              <a:rPr lang="cs-CZ" sz="3200" dirty="0">
                <a:solidFill>
                  <a:schemeClr val="tx1"/>
                </a:solidFill>
                <a:effectLst/>
              </a:rPr>
              <a:t>Long-term </a:t>
            </a:r>
            <a:r>
              <a:rPr lang="cs-CZ" sz="3200" dirty="0" err="1">
                <a:solidFill>
                  <a:schemeClr val="tx1"/>
                </a:solidFill>
                <a:effectLst/>
              </a:rPr>
              <a:t>athlete</a:t>
            </a:r>
            <a:r>
              <a:rPr lang="cs-CZ" sz="3200" dirty="0">
                <a:solidFill>
                  <a:schemeClr val="tx1"/>
                </a:solidFill>
                <a:effectLst/>
              </a:rPr>
              <a:t> </a:t>
            </a:r>
            <a:r>
              <a:rPr lang="cs-CZ" sz="3200" dirty="0" err="1">
                <a:solidFill>
                  <a:schemeClr val="tx1"/>
                </a:solidFill>
                <a:effectLst/>
              </a:rPr>
              <a:t>development</a:t>
            </a:r>
            <a:r>
              <a:rPr lang="cs-CZ" sz="3200" dirty="0">
                <a:solidFill>
                  <a:schemeClr val="tx1"/>
                </a:solidFill>
                <a:effectLst/>
              </a:rPr>
              <a:t> (LTAD)</a:t>
            </a:r>
          </a:p>
          <a:p>
            <a:pPr lvl="2">
              <a:lnSpc>
                <a:spcPct val="90000"/>
              </a:lnSpc>
              <a:buFontTx/>
              <a:buNone/>
            </a:pPr>
            <a:endParaRPr lang="cs-CZ" sz="3200" dirty="0">
              <a:solidFill>
                <a:schemeClr val="tx1"/>
              </a:solidFill>
              <a:effectLst/>
            </a:endParaRPr>
          </a:p>
          <a:p>
            <a:pPr>
              <a:lnSpc>
                <a:spcPct val="90000"/>
              </a:lnSpc>
            </a:pPr>
            <a:r>
              <a:rPr lang="cs-CZ" sz="3200" dirty="0">
                <a:effectLst/>
              </a:rPr>
              <a:t> </a:t>
            </a:r>
            <a:r>
              <a:rPr lang="cs-CZ" sz="2400" dirty="0">
                <a:effectLst/>
              </a:rPr>
              <a:t>Model vývoje sportovců – dlouhodobý přístup</a:t>
            </a:r>
            <a:br>
              <a:rPr lang="cs-CZ" sz="2400" dirty="0">
                <a:effectLst/>
              </a:rPr>
            </a:br>
            <a:r>
              <a:rPr lang="cs-CZ" sz="2400" dirty="0">
                <a:effectLst/>
              </a:rPr>
              <a:t> k maximalizaci individuálního potenciálu </a:t>
            </a:r>
            <a:br>
              <a:rPr lang="cs-CZ" sz="2400" dirty="0">
                <a:effectLst/>
              </a:rPr>
            </a:br>
            <a:r>
              <a:rPr lang="cs-CZ" sz="2400" dirty="0">
                <a:effectLst/>
              </a:rPr>
              <a:t> a celoživotnímu sportování.</a:t>
            </a:r>
          </a:p>
          <a:p>
            <a:pPr>
              <a:lnSpc>
                <a:spcPct val="90000"/>
              </a:lnSpc>
            </a:pPr>
            <a:r>
              <a:rPr lang="cs-CZ" sz="2400" dirty="0">
                <a:effectLst/>
              </a:rPr>
              <a:t> Vznik v Kanadě (</a:t>
            </a:r>
            <a:r>
              <a:rPr lang="cs-CZ" sz="2400" dirty="0" err="1">
                <a:effectLst/>
              </a:rPr>
              <a:t>Istvan</a:t>
            </a:r>
            <a:r>
              <a:rPr lang="cs-CZ" sz="2400" dirty="0">
                <a:effectLst/>
              </a:rPr>
              <a:t> </a:t>
            </a:r>
            <a:r>
              <a:rPr lang="cs-CZ" sz="2400" dirty="0" err="1">
                <a:effectLst/>
              </a:rPr>
              <a:t>Balyi</a:t>
            </a:r>
            <a:r>
              <a:rPr lang="cs-CZ" sz="2400" dirty="0">
                <a:effectLst/>
              </a:rPr>
              <a:t>)</a:t>
            </a:r>
          </a:p>
          <a:p>
            <a:pPr>
              <a:lnSpc>
                <a:spcPct val="90000"/>
              </a:lnSpc>
            </a:pPr>
            <a:r>
              <a:rPr lang="cs-CZ" sz="2400" dirty="0">
                <a:effectLst/>
              </a:rPr>
              <a:t> Koordinace školní, mimoškolní a tréninkové </a:t>
            </a:r>
            <a:br>
              <a:rPr lang="cs-CZ" sz="2400" dirty="0">
                <a:effectLst/>
              </a:rPr>
            </a:br>
            <a:r>
              <a:rPr lang="cs-CZ" sz="2400" dirty="0">
                <a:effectLst/>
              </a:rPr>
              <a:t> činnosti (např. některá citlivá období již před </a:t>
            </a:r>
            <a:br>
              <a:rPr lang="cs-CZ" sz="2400" dirty="0">
                <a:effectLst/>
              </a:rPr>
            </a:br>
            <a:r>
              <a:rPr lang="cs-CZ" sz="2400" dirty="0">
                <a:effectLst/>
              </a:rPr>
              <a:t> zahájením tréninku ve sportovním oddíle.</a:t>
            </a:r>
          </a:p>
          <a:p>
            <a:pPr>
              <a:lnSpc>
                <a:spcPct val="90000"/>
              </a:lnSpc>
            </a:pPr>
            <a:r>
              <a:rPr lang="cs-CZ" sz="2400" dirty="0">
                <a:effectLst/>
              </a:rPr>
              <a:t> Nesoustřeďuje se na sporty s brzkou specializací</a:t>
            </a:r>
          </a:p>
          <a:p>
            <a:pPr lvl="2">
              <a:lnSpc>
                <a:spcPct val="90000"/>
              </a:lnSpc>
            </a:pPr>
            <a:endParaRPr lang="cs-CZ" sz="2800" dirty="0">
              <a:effectLst>
                <a:outerShdw blurRad="38100" dist="38100" dir="2700000" algn="tl">
                  <a:srgbClr val="FFFFFF"/>
                </a:outerShdw>
              </a:effectLst>
            </a:endParaRPr>
          </a:p>
          <a:p>
            <a:pPr lvl="2">
              <a:lnSpc>
                <a:spcPct val="90000"/>
              </a:lnSpc>
            </a:pPr>
            <a:endParaRPr lang="cs-CZ" sz="2800" dirty="0">
              <a:effectLst>
                <a:outerShdw blurRad="38100" dist="38100" dir="2700000" algn="tl">
                  <a:srgbClr val="FFFFFF"/>
                </a:outerShdw>
              </a:effectLst>
            </a:endParaRPr>
          </a:p>
          <a:p>
            <a:pPr lvl="2">
              <a:lnSpc>
                <a:spcPct val="90000"/>
              </a:lnSpc>
              <a:buFontTx/>
              <a:buNone/>
            </a:pPr>
            <a:r>
              <a:rPr lang="cs-CZ" sz="2800" dirty="0">
                <a:effectLst>
                  <a:outerShdw blurRad="38100" dist="38100" dir="2700000" algn="tl">
                    <a:srgbClr val="FFFFFF"/>
                  </a:outerShdw>
                </a:effectLst>
              </a:rPr>
              <a:t> </a:t>
            </a:r>
          </a:p>
        </p:txBody>
      </p:sp>
    </p:spTree>
    <p:extLst>
      <p:ext uri="{BB962C8B-B14F-4D97-AF65-F5344CB8AC3E}">
        <p14:creationId xmlns:p14="http://schemas.microsoft.com/office/powerpoint/2010/main" val="3179372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a:t>
            </a:r>
          </a:p>
        </p:txBody>
      </p:sp>
      <p:sp>
        <p:nvSpPr>
          <p:cNvPr id="3" name="Zástupný symbol pro obsah 2"/>
          <p:cNvSpPr>
            <a:spLocks noGrp="1"/>
          </p:cNvSpPr>
          <p:nvPr>
            <p:ph idx="1"/>
          </p:nvPr>
        </p:nvSpPr>
        <p:spPr/>
        <p:txBody>
          <a:bodyPr>
            <a:normAutofit lnSpcReduction="10000"/>
          </a:bodyPr>
          <a:lstStyle/>
          <a:p>
            <a:pPr marL="36900" indent="0">
              <a:buNone/>
            </a:pPr>
            <a:endParaRPr lang="cs-CZ" dirty="0"/>
          </a:p>
          <a:p>
            <a:pPr marL="36900" indent="0" algn="ctr">
              <a:buNone/>
            </a:pPr>
            <a:r>
              <a:rPr lang="cs-CZ" sz="2400" dirty="0"/>
              <a:t>Jaký význam má daný </a:t>
            </a:r>
            <a:r>
              <a:rPr lang="cs-CZ" sz="2400" dirty="0" err="1"/>
              <a:t>úpolový</a:t>
            </a:r>
            <a:r>
              <a:rPr lang="cs-CZ" sz="2400" dirty="0"/>
              <a:t> sport pro Vaše svěřence? </a:t>
            </a:r>
          </a:p>
          <a:p>
            <a:pPr marL="36900" indent="0" algn="ctr">
              <a:buNone/>
            </a:pPr>
            <a:endParaRPr lang="cs-CZ" sz="2400" dirty="0"/>
          </a:p>
          <a:p>
            <a:pPr marL="36900" indent="0" algn="ctr">
              <a:buNone/>
            </a:pPr>
            <a:r>
              <a:rPr lang="cs-CZ" sz="2400" dirty="0"/>
              <a:t>Ptali jste se jich někdy?</a:t>
            </a:r>
          </a:p>
          <a:p>
            <a:pPr marL="36900" indent="0" algn="ctr">
              <a:buNone/>
            </a:pPr>
            <a:endParaRPr lang="cs-CZ" sz="2400" dirty="0"/>
          </a:p>
          <a:p>
            <a:pPr marL="36900" indent="0" algn="ctr">
              <a:buNone/>
            </a:pPr>
            <a:r>
              <a:rPr lang="cs-CZ" sz="2400" dirty="0"/>
              <a:t>Rozdělte procentuálně poměr Vašeho pojetí tréninku daného </a:t>
            </a:r>
            <a:r>
              <a:rPr lang="cs-CZ" sz="2400" dirty="0" err="1"/>
              <a:t>úpolového</a:t>
            </a:r>
            <a:r>
              <a:rPr lang="cs-CZ" sz="2400" dirty="0"/>
              <a:t> sportu podle potřeb Vašich svěřenců:</a:t>
            </a:r>
            <a:br>
              <a:rPr lang="cs-CZ" sz="2400" dirty="0"/>
            </a:br>
            <a:endParaRPr lang="cs-CZ" sz="2400" dirty="0"/>
          </a:p>
          <a:p>
            <a:pPr marL="36900" indent="0" algn="ctr">
              <a:buNone/>
            </a:pPr>
            <a:r>
              <a:rPr lang="cs-CZ" sz="2400" dirty="0" err="1"/>
              <a:t>Úpolový</a:t>
            </a:r>
            <a:r>
              <a:rPr lang="cs-CZ" sz="2400" dirty="0"/>
              <a:t> sport …% 		Bojové umění …% 		Sebeobrana …%</a:t>
            </a:r>
          </a:p>
          <a:p>
            <a:endParaRPr lang="cs-CZ" dirty="0"/>
          </a:p>
        </p:txBody>
      </p:sp>
    </p:spTree>
    <p:extLst>
      <p:ext uri="{BB962C8B-B14F-4D97-AF65-F5344CB8AC3E}">
        <p14:creationId xmlns:p14="http://schemas.microsoft.com/office/powerpoint/2010/main" val="28384949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24000" y="333375"/>
            <a:ext cx="9144000" cy="863600"/>
          </a:xfrm>
        </p:spPr>
        <p:txBody>
          <a:bodyPr>
            <a:normAutofit/>
          </a:bodyPr>
          <a:lstStyle/>
          <a:p>
            <a:r>
              <a:rPr lang="cs-CZ" sz="3200" dirty="0">
                <a:solidFill>
                  <a:schemeClr val="tx1"/>
                </a:solidFill>
                <a:effectLst/>
                <a:latin typeface="+mn-lt"/>
              </a:rPr>
              <a:t>Sportovní trénink dětí a mládeže</a:t>
            </a:r>
            <a:endParaRPr lang="cs-CZ" dirty="0">
              <a:effectLst/>
            </a:endParaRPr>
          </a:p>
        </p:txBody>
      </p:sp>
      <p:sp>
        <p:nvSpPr>
          <p:cNvPr id="102403" name="Rectangle 3"/>
          <p:cNvSpPr>
            <a:spLocks noGrp="1" noChangeArrowheads="1"/>
          </p:cNvSpPr>
          <p:nvPr>
            <p:ph type="body" idx="1"/>
          </p:nvPr>
        </p:nvSpPr>
        <p:spPr>
          <a:xfrm>
            <a:off x="1524000" y="1196976"/>
            <a:ext cx="9144000" cy="5661025"/>
          </a:xfrm>
        </p:spPr>
        <p:txBody>
          <a:bodyPr>
            <a:normAutofit/>
          </a:bodyPr>
          <a:lstStyle/>
          <a:p>
            <a:pPr marL="271463" lvl="2" indent="0">
              <a:buFontTx/>
              <a:buNone/>
            </a:pPr>
            <a:r>
              <a:rPr lang="cs-CZ" sz="3200" dirty="0">
                <a:solidFill>
                  <a:schemeClr val="tx1"/>
                </a:solidFill>
                <a:effectLst/>
              </a:rPr>
              <a:t>Long-term </a:t>
            </a:r>
            <a:r>
              <a:rPr lang="cs-CZ" sz="3200" dirty="0" err="1">
                <a:solidFill>
                  <a:schemeClr val="tx1"/>
                </a:solidFill>
                <a:effectLst/>
              </a:rPr>
              <a:t>athlete</a:t>
            </a:r>
            <a:r>
              <a:rPr lang="cs-CZ" sz="3200" dirty="0">
                <a:solidFill>
                  <a:schemeClr val="tx1"/>
                </a:solidFill>
                <a:effectLst/>
              </a:rPr>
              <a:t> </a:t>
            </a:r>
            <a:r>
              <a:rPr lang="cs-CZ" sz="3200" dirty="0" err="1">
                <a:solidFill>
                  <a:schemeClr val="tx1"/>
                </a:solidFill>
                <a:effectLst/>
              </a:rPr>
              <a:t>development</a:t>
            </a:r>
            <a:r>
              <a:rPr lang="cs-CZ" sz="3200" dirty="0">
                <a:solidFill>
                  <a:schemeClr val="tx1"/>
                </a:solidFill>
                <a:effectLst/>
              </a:rPr>
              <a:t> (LTAD)</a:t>
            </a:r>
          </a:p>
          <a:p>
            <a:r>
              <a:rPr lang="cs-CZ" sz="3200" dirty="0">
                <a:solidFill>
                  <a:schemeClr val="tx1"/>
                </a:solidFill>
                <a:effectLst/>
              </a:rPr>
              <a:t> </a:t>
            </a:r>
            <a:r>
              <a:rPr lang="cs-CZ" sz="2200" dirty="0">
                <a:solidFill>
                  <a:schemeClr val="tx1"/>
                </a:solidFill>
                <a:effectLst/>
              </a:rPr>
              <a:t>Rozlišuje se šest stádií sportovní přípravy</a:t>
            </a:r>
          </a:p>
          <a:p>
            <a:r>
              <a:rPr lang="cs-CZ" sz="2200" dirty="0">
                <a:solidFill>
                  <a:schemeClr val="tx1"/>
                </a:solidFill>
                <a:effectLst/>
              </a:rPr>
              <a:t> Doporučuje se specializace na 1 sport až po 10. roce</a:t>
            </a:r>
            <a:br>
              <a:rPr lang="cs-CZ" sz="2200" dirty="0">
                <a:solidFill>
                  <a:schemeClr val="tx1"/>
                </a:solidFill>
                <a:effectLst/>
              </a:rPr>
            </a:br>
            <a:r>
              <a:rPr lang="cs-CZ" sz="2200" dirty="0">
                <a:solidFill>
                  <a:schemeClr val="tx1"/>
                </a:solidFill>
                <a:effectLst/>
              </a:rPr>
              <a:t> (nebezpečí vyhoření…)</a:t>
            </a:r>
          </a:p>
          <a:p>
            <a:r>
              <a:rPr lang="cs-CZ" sz="2200" dirty="0">
                <a:solidFill>
                  <a:schemeClr val="tx1"/>
                </a:solidFill>
                <a:effectLst/>
              </a:rPr>
              <a:t> Zdůrazňuje trénink podle biologického (vývojového) věku.</a:t>
            </a:r>
          </a:p>
          <a:p>
            <a:r>
              <a:rPr lang="cs-CZ" sz="2200" dirty="0">
                <a:solidFill>
                  <a:schemeClr val="tx1"/>
                </a:solidFill>
                <a:effectLst/>
              </a:rPr>
              <a:t> Růstový spurt (hoši cca 12, dívky 11 let) = východisko pro</a:t>
            </a:r>
            <a:br>
              <a:rPr lang="cs-CZ" sz="2200" dirty="0">
                <a:solidFill>
                  <a:schemeClr val="tx1"/>
                </a:solidFill>
                <a:effectLst/>
              </a:rPr>
            </a:br>
            <a:r>
              <a:rPr lang="cs-CZ" sz="2200" dirty="0">
                <a:solidFill>
                  <a:schemeClr val="tx1"/>
                </a:solidFill>
                <a:effectLst/>
              </a:rPr>
              <a:t> zaměření tréninkových programů</a:t>
            </a:r>
          </a:p>
          <a:p>
            <a:r>
              <a:rPr lang="cs-CZ" sz="2200" dirty="0"/>
              <a:t>http://www.canadiansportforlife.ca/</a:t>
            </a:r>
            <a:endParaRPr lang="cs-CZ" sz="2200" dirty="0">
              <a:effectLst>
                <a:outerShdw blurRad="38100" dist="38100" dir="2700000" algn="tl">
                  <a:srgbClr val="FFFFFF"/>
                </a:outerShdw>
              </a:effectLst>
            </a:endParaRPr>
          </a:p>
          <a:p>
            <a:pPr lvl="2"/>
            <a:endParaRPr lang="cs-CZ" sz="2200" dirty="0">
              <a:effectLst>
                <a:outerShdw blurRad="38100" dist="38100" dir="2700000" algn="tl">
                  <a:srgbClr val="FFFFFF"/>
                </a:outerShdw>
              </a:effectLst>
            </a:endParaRPr>
          </a:p>
          <a:p>
            <a:pPr lvl="2">
              <a:buFontTx/>
              <a:buNone/>
            </a:pPr>
            <a:r>
              <a:rPr lang="cs-CZ" sz="2800" dirty="0">
                <a:effectLst>
                  <a:outerShdw blurRad="38100" dist="38100" dir="2700000" algn="tl">
                    <a:srgbClr val="FFFFFF"/>
                  </a:outerShdw>
                </a:effectLst>
              </a:rPr>
              <a:t> </a:t>
            </a:r>
          </a:p>
        </p:txBody>
      </p:sp>
    </p:spTree>
    <p:extLst>
      <p:ext uri="{BB962C8B-B14F-4D97-AF65-F5344CB8AC3E}">
        <p14:creationId xmlns:p14="http://schemas.microsoft.com/office/powerpoint/2010/main" val="349695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500" fill="hold"/>
                                        <p:tgtEl>
                                          <p:spTgt spid="102402"/>
                                        </p:tgtEl>
                                        <p:attrNameLst>
                                          <p:attrName>ppt_w</p:attrName>
                                        </p:attrNameLst>
                                      </p:cBhvr>
                                      <p:tavLst>
                                        <p:tav tm="0">
                                          <p:val>
                                            <p:fltVal val="0"/>
                                          </p:val>
                                        </p:tav>
                                        <p:tav tm="100000">
                                          <p:val>
                                            <p:strVal val="#ppt_w"/>
                                          </p:val>
                                        </p:tav>
                                      </p:tavLst>
                                    </p:anim>
                                    <p:anim calcmode="lin" valueType="num">
                                      <p:cBhvr>
                                        <p:cTn id="8" dur="500" fill="hold"/>
                                        <p:tgtEl>
                                          <p:spTgt spid="10240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 calcmode="lin" valueType="num">
                                      <p:cBhvr>
                                        <p:cTn id="12" dur="500" fill="hold"/>
                                        <p:tgtEl>
                                          <p:spTgt spid="10240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2403">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02403">
                                            <p:txEl>
                                              <p:pRg st="1" end="1"/>
                                            </p:txEl>
                                          </p:spTgt>
                                        </p:tgtEl>
                                        <p:attrNameLst>
                                          <p:attrName>style.visibility</p:attrName>
                                        </p:attrNameLst>
                                      </p:cBhvr>
                                      <p:to>
                                        <p:strVal val="visible"/>
                                      </p:to>
                                    </p:set>
                                    <p:anim calcmode="lin" valueType="num">
                                      <p:cBhvr>
                                        <p:cTn id="17" dur="500" fill="hold"/>
                                        <p:tgtEl>
                                          <p:spTgt spid="10240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403">
                                            <p:txEl>
                                              <p:pRg st="1" end="1"/>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02403">
                                            <p:txEl>
                                              <p:pRg st="2" end="2"/>
                                            </p:txEl>
                                          </p:spTgt>
                                        </p:tgtEl>
                                        <p:attrNameLst>
                                          <p:attrName>style.visibility</p:attrName>
                                        </p:attrNameLst>
                                      </p:cBhvr>
                                      <p:to>
                                        <p:strVal val="visible"/>
                                      </p:to>
                                    </p:set>
                                    <p:anim calcmode="lin" valueType="num">
                                      <p:cBhvr>
                                        <p:cTn id="22" dur="500" fill="hold"/>
                                        <p:tgtEl>
                                          <p:spTgt spid="10240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02403">
                                            <p:txEl>
                                              <p:pRg st="2" end="2"/>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02403">
                                            <p:txEl>
                                              <p:pRg st="3" end="3"/>
                                            </p:txEl>
                                          </p:spTgt>
                                        </p:tgtEl>
                                        <p:attrNameLst>
                                          <p:attrName>style.visibility</p:attrName>
                                        </p:attrNameLst>
                                      </p:cBhvr>
                                      <p:to>
                                        <p:strVal val="visible"/>
                                      </p:to>
                                    </p:set>
                                    <p:anim calcmode="lin" valueType="num">
                                      <p:cBhvr>
                                        <p:cTn id="27" dur="500" fill="hold"/>
                                        <p:tgtEl>
                                          <p:spTgt spid="10240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02403">
                                            <p:txEl>
                                              <p:pRg st="3" end="3"/>
                                            </p:txEl>
                                          </p:spTgt>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102403">
                                            <p:txEl>
                                              <p:pRg st="4" end="4"/>
                                            </p:txEl>
                                          </p:spTgt>
                                        </p:tgtEl>
                                        <p:attrNameLst>
                                          <p:attrName>style.visibility</p:attrName>
                                        </p:attrNameLst>
                                      </p:cBhvr>
                                      <p:to>
                                        <p:strVal val="visible"/>
                                      </p:to>
                                    </p:set>
                                    <p:anim calcmode="lin" valueType="num">
                                      <p:cBhvr>
                                        <p:cTn id="32" dur="500" fill="hold"/>
                                        <p:tgtEl>
                                          <p:spTgt spid="10240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02403">
                                            <p:txEl>
                                              <p:pRg st="4" end="4"/>
                                            </p:txEl>
                                          </p:spTgt>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102403">
                                            <p:txEl>
                                              <p:pRg st="5" end="5"/>
                                            </p:txEl>
                                          </p:spTgt>
                                        </p:tgtEl>
                                        <p:attrNameLst>
                                          <p:attrName>style.visibility</p:attrName>
                                        </p:attrNameLst>
                                      </p:cBhvr>
                                      <p:to>
                                        <p:strVal val="visible"/>
                                      </p:to>
                                    </p:set>
                                    <p:anim calcmode="lin" valueType="num">
                                      <p:cBhvr>
                                        <p:cTn id="37" dur="500" fill="hold"/>
                                        <p:tgtEl>
                                          <p:spTgt spid="10240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02403">
                                            <p:txEl>
                                              <p:pRg st="5" end="5"/>
                                            </p:txEl>
                                          </p:spTgt>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102403">
                                            <p:txEl>
                                              <p:pRg st="7" end="7"/>
                                            </p:txEl>
                                          </p:spTgt>
                                        </p:tgtEl>
                                        <p:attrNameLst>
                                          <p:attrName>style.visibility</p:attrName>
                                        </p:attrNameLst>
                                      </p:cBhvr>
                                      <p:to>
                                        <p:strVal val="visible"/>
                                      </p:to>
                                    </p:set>
                                    <p:anim calcmode="lin" valueType="num">
                                      <p:cBhvr>
                                        <p:cTn id="42" dur="500" fill="hold"/>
                                        <p:tgtEl>
                                          <p:spTgt spid="10240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0240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build="p" bldLvl="3" autoUpdateAnimBg="0" advAuto="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LTAD</a:t>
            </a:r>
          </a:p>
        </p:txBody>
      </p:sp>
      <p:sp>
        <p:nvSpPr>
          <p:cNvPr id="3" name="Zástupný symbol pro obsah 2"/>
          <p:cNvSpPr>
            <a:spLocks noGrp="1"/>
          </p:cNvSpPr>
          <p:nvPr>
            <p:ph idx="1"/>
          </p:nvPr>
        </p:nvSpPr>
        <p:spPr/>
        <p:txBody>
          <a:bodyPr/>
          <a:lstStyle/>
          <a:p>
            <a:r>
              <a:rPr lang="cs-CZ" sz="2200" dirty="0" err="1"/>
              <a:t>Active</a:t>
            </a:r>
            <a:r>
              <a:rPr lang="cs-CZ" sz="2200" dirty="0"/>
              <a:t> start</a:t>
            </a:r>
          </a:p>
          <a:p>
            <a:r>
              <a:rPr lang="cs-CZ" sz="2200" dirty="0"/>
              <a:t>Fundamentals</a:t>
            </a:r>
          </a:p>
          <a:p>
            <a:r>
              <a:rPr lang="cs-CZ" sz="2200" dirty="0" err="1"/>
              <a:t>Learn</a:t>
            </a:r>
            <a:r>
              <a:rPr lang="cs-CZ" sz="2200" dirty="0"/>
              <a:t> to </a:t>
            </a:r>
            <a:r>
              <a:rPr lang="cs-CZ" sz="2200" dirty="0" err="1"/>
              <a:t>train</a:t>
            </a:r>
            <a:endParaRPr lang="cs-CZ" sz="2200" dirty="0"/>
          </a:p>
          <a:p>
            <a:r>
              <a:rPr lang="cs-CZ" sz="2200" dirty="0" err="1"/>
              <a:t>Train</a:t>
            </a:r>
            <a:r>
              <a:rPr lang="cs-CZ" sz="2200" dirty="0"/>
              <a:t> to </a:t>
            </a:r>
            <a:r>
              <a:rPr lang="cs-CZ" sz="2200" dirty="0" err="1"/>
              <a:t>train</a:t>
            </a:r>
            <a:endParaRPr lang="cs-CZ" sz="2200" dirty="0"/>
          </a:p>
          <a:p>
            <a:r>
              <a:rPr lang="cs-CZ" sz="2200" dirty="0" err="1"/>
              <a:t>Train</a:t>
            </a:r>
            <a:r>
              <a:rPr lang="cs-CZ" sz="2200" dirty="0"/>
              <a:t> to </a:t>
            </a:r>
            <a:r>
              <a:rPr lang="cs-CZ" sz="2200" dirty="0" err="1"/>
              <a:t>compete</a:t>
            </a:r>
            <a:endParaRPr lang="cs-CZ" sz="2200" dirty="0"/>
          </a:p>
          <a:p>
            <a:r>
              <a:rPr lang="cs-CZ" sz="2200" dirty="0" err="1"/>
              <a:t>Train</a:t>
            </a:r>
            <a:r>
              <a:rPr lang="cs-CZ" sz="2200" dirty="0"/>
              <a:t> to </a:t>
            </a:r>
            <a:r>
              <a:rPr lang="cs-CZ" sz="2200" dirty="0" err="1"/>
              <a:t>win</a:t>
            </a:r>
            <a:endParaRPr lang="cs-CZ" sz="2200" dirty="0"/>
          </a:p>
          <a:p>
            <a:endParaRPr lang="cs-CZ" dirty="0"/>
          </a:p>
        </p:txBody>
      </p:sp>
    </p:spTree>
    <p:extLst>
      <p:ext uri="{BB962C8B-B14F-4D97-AF65-F5344CB8AC3E}">
        <p14:creationId xmlns:p14="http://schemas.microsoft.com/office/powerpoint/2010/main" val="50734413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LTAD</a:t>
            </a:r>
          </a:p>
        </p:txBody>
      </p:sp>
      <p:sp>
        <p:nvSpPr>
          <p:cNvPr id="3" name="Zástupný symbol pro obsah 2"/>
          <p:cNvSpPr>
            <a:spLocks noGrp="1"/>
          </p:cNvSpPr>
          <p:nvPr>
            <p:ph idx="1"/>
          </p:nvPr>
        </p:nvSpPr>
        <p:spPr/>
        <p:txBody>
          <a:bodyPr>
            <a:normAutofit/>
          </a:bodyPr>
          <a:lstStyle/>
          <a:p>
            <a:pPr marL="36900" indent="0">
              <a:buNone/>
            </a:pPr>
            <a:r>
              <a:rPr lang="cs-CZ" sz="2200" dirty="0" err="1">
                <a:effectLst/>
              </a:rPr>
              <a:t>Active</a:t>
            </a:r>
            <a:r>
              <a:rPr lang="cs-CZ" sz="2200" dirty="0">
                <a:effectLst/>
              </a:rPr>
              <a:t> start (0-6)</a:t>
            </a:r>
          </a:p>
          <a:p>
            <a:pPr lvl="1"/>
            <a:r>
              <a:rPr lang="cs-CZ" sz="2200" dirty="0">
                <a:effectLst/>
              </a:rPr>
              <a:t>Naučit se základním pohybům</a:t>
            </a:r>
          </a:p>
          <a:p>
            <a:pPr lvl="1"/>
            <a:r>
              <a:rPr lang="cs-CZ" sz="2200" dirty="0">
                <a:effectLst/>
              </a:rPr>
              <a:t>Naučit se být aktivním</a:t>
            </a:r>
          </a:p>
          <a:p>
            <a:pPr lvl="1"/>
            <a:r>
              <a:rPr lang="cs-CZ" sz="2200" dirty="0">
                <a:effectLst/>
              </a:rPr>
              <a:t>Spojit pohyb se zábavou a hrou</a:t>
            </a:r>
          </a:p>
        </p:txBody>
      </p:sp>
    </p:spTree>
    <p:extLst>
      <p:ext uri="{BB962C8B-B14F-4D97-AF65-F5344CB8AC3E}">
        <p14:creationId xmlns:p14="http://schemas.microsoft.com/office/powerpoint/2010/main" val="325379205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LTAD</a:t>
            </a:r>
          </a:p>
        </p:txBody>
      </p:sp>
      <p:sp>
        <p:nvSpPr>
          <p:cNvPr id="3" name="Zástupný symbol pro obsah 2"/>
          <p:cNvSpPr>
            <a:spLocks noGrp="1"/>
          </p:cNvSpPr>
          <p:nvPr>
            <p:ph idx="1"/>
          </p:nvPr>
        </p:nvSpPr>
        <p:spPr/>
        <p:txBody>
          <a:bodyPr>
            <a:normAutofit/>
          </a:bodyPr>
          <a:lstStyle/>
          <a:p>
            <a:pPr marL="36900" indent="0">
              <a:buNone/>
            </a:pPr>
            <a:r>
              <a:rPr lang="cs-CZ" sz="2200" dirty="0">
                <a:effectLst/>
              </a:rPr>
              <a:t>Fundamentals (ch 6-9, d 6-8)</a:t>
            </a:r>
          </a:p>
          <a:p>
            <a:pPr lvl="1"/>
            <a:r>
              <a:rPr lang="cs-CZ" sz="2200" dirty="0">
                <a:effectLst/>
              </a:rPr>
              <a:t>Zábava (ne dril)</a:t>
            </a:r>
          </a:p>
          <a:p>
            <a:pPr lvl="1"/>
            <a:r>
              <a:rPr lang="cs-CZ" sz="2200" dirty="0">
                <a:effectLst/>
              </a:rPr>
              <a:t>Rozvoj ABC (</a:t>
            </a:r>
            <a:r>
              <a:rPr lang="cs-CZ" sz="2200" b="1" dirty="0">
                <a:effectLst/>
              </a:rPr>
              <a:t>a</a:t>
            </a:r>
            <a:r>
              <a:rPr lang="cs-CZ" sz="2200" dirty="0">
                <a:effectLst/>
              </a:rPr>
              <a:t>gility, </a:t>
            </a:r>
            <a:r>
              <a:rPr lang="cs-CZ" sz="2200" b="1" dirty="0">
                <a:effectLst/>
              </a:rPr>
              <a:t>b</a:t>
            </a:r>
            <a:r>
              <a:rPr lang="cs-CZ" sz="2200" dirty="0">
                <a:effectLst/>
              </a:rPr>
              <a:t>alance, </a:t>
            </a:r>
            <a:r>
              <a:rPr lang="cs-CZ" sz="2200" b="1" dirty="0" err="1">
                <a:effectLst/>
              </a:rPr>
              <a:t>c</a:t>
            </a:r>
            <a:r>
              <a:rPr lang="cs-CZ" sz="2200" dirty="0" err="1">
                <a:effectLst/>
              </a:rPr>
              <a:t>oordination</a:t>
            </a:r>
            <a:r>
              <a:rPr lang="cs-CZ" sz="2200" dirty="0">
                <a:effectLst/>
              </a:rPr>
              <a:t> </a:t>
            </a:r>
            <a:r>
              <a:rPr lang="cs-CZ" sz="2200" dirty="0" err="1">
                <a:effectLst/>
              </a:rPr>
              <a:t>and</a:t>
            </a:r>
            <a:r>
              <a:rPr lang="cs-CZ" sz="2200" dirty="0">
                <a:effectLst/>
              </a:rPr>
              <a:t> speed)</a:t>
            </a:r>
          </a:p>
          <a:p>
            <a:pPr lvl="1"/>
            <a:r>
              <a:rPr lang="cs-CZ" sz="2200" dirty="0">
                <a:effectLst/>
              </a:rPr>
              <a:t>Široký rozsah různých činností v různých prostředích</a:t>
            </a:r>
          </a:p>
          <a:p>
            <a:pPr lvl="1"/>
            <a:endParaRPr lang="cs-CZ" sz="2200" dirty="0"/>
          </a:p>
          <a:p>
            <a:pPr lvl="1"/>
            <a:endParaRPr lang="cs-CZ" sz="2200" dirty="0"/>
          </a:p>
        </p:txBody>
      </p:sp>
    </p:spTree>
    <p:extLst>
      <p:ext uri="{BB962C8B-B14F-4D97-AF65-F5344CB8AC3E}">
        <p14:creationId xmlns:p14="http://schemas.microsoft.com/office/powerpoint/2010/main" val="369783519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LTAD</a:t>
            </a:r>
          </a:p>
        </p:txBody>
      </p:sp>
      <p:sp>
        <p:nvSpPr>
          <p:cNvPr id="3" name="Zástupný symbol pro obsah 2"/>
          <p:cNvSpPr>
            <a:spLocks noGrp="1"/>
          </p:cNvSpPr>
          <p:nvPr>
            <p:ph idx="1"/>
          </p:nvPr>
        </p:nvSpPr>
        <p:spPr/>
        <p:txBody>
          <a:bodyPr>
            <a:normAutofit/>
          </a:bodyPr>
          <a:lstStyle/>
          <a:p>
            <a:pPr marL="36900" indent="0">
              <a:buNone/>
            </a:pPr>
            <a:r>
              <a:rPr lang="cs-CZ" sz="2200" dirty="0" err="1">
                <a:effectLst/>
              </a:rPr>
              <a:t>Learn</a:t>
            </a:r>
            <a:r>
              <a:rPr lang="cs-CZ" sz="2200" dirty="0">
                <a:effectLst/>
              </a:rPr>
              <a:t> to </a:t>
            </a:r>
            <a:r>
              <a:rPr lang="cs-CZ" sz="2200" dirty="0" err="1">
                <a:effectLst/>
              </a:rPr>
              <a:t>train</a:t>
            </a:r>
            <a:r>
              <a:rPr lang="cs-CZ" sz="2200" dirty="0">
                <a:effectLst/>
              </a:rPr>
              <a:t> (ch 9-12, d 8-11)</a:t>
            </a:r>
          </a:p>
          <a:p>
            <a:pPr lvl="1"/>
            <a:r>
              <a:rPr lang="cs-CZ" sz="2200" dirty="0">
                <a:effectLst/>
              </a:rPr>
              <a:t>Učit se různým sportovním dovednostem</a:t>
            </a:r>
          </a:p>
          <a:p>
            <a:pPr lvl="1"/>
            <a:r>
              <a:rPr lang="cs-CZ" sz="2200" dirty="0">
                <a:effectLst/>
              </a:rPr>
              <a:t>Zaměření alespoň na 2-3 různé sporty</a:t>
            </a:r>
          </a:p>
          <a:p>
            <a:pPr lvl="1"/>
            <a:r>
              <a:rPr lang="cs-CZ" sz="2200" dirty="0">
                <a:effectLst/>
              </a:rPr>
              <a:t>Účastnit se na soutěžích je dobré, ne však kvůli vítězství</a:t>
            </a:r>
          </a:p>
          <a:p>
            <a:pPr lvl="1"/>
            <a:r>
              <a:rPr lang="cs-CZ" sz="2200" dirty="0">
                <a:effectLst/>
              </a:rPr>
              <a:t>Rozvoj flexibility a vytrvalosti</a:t>
            </a:r>
          </a:p>
        </p:txBody>
      </p:sp>
    </p:spTree>
    <p:extLst>
      <p:ext uri="{BB962C8B-B14F-4D97-AF65-F5344CB8AC3E}">
        <p14:creationId xmlns:p14="http://schemas.microsoft.com/office/powerpoint/2010/main" val="198933064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LTAD</a:t>
            </a:r>
          </a:p>
        </p:txBody>
      </p:sp>
      <p:sp>
        <p:nvSpPr>
          <p:cNvPr id="3" name="Zástupný symbol pro obsah 2"/>
          <p:cNvSpPr>
            <a:spLocks noGrp="1"/>
          </p:cNvSpPr>
          <p:nvPr>
            <p:ph idx="1"/>
          </p:nvPr>
        </p:nvSpPr>
        <p:spPr/>
        <p:txBody>
          <a:bodyPr>
            <a:normAutofit/>
          </a:bodyPr>
          <a:lstStyle/>
          <a:p>
            <a:pPr marL="0" lvl="1" indent="0">
              <a:buNone/>
            </a:pPr>
            <a:r>
              <a:rPr lang="cs-CZ" sz="2200" dirty="0" err="1">
                <a:effectLst/>
              </a:rPr>
              <a:t>Train</a:t>
            </a:r>
            <a:r>
              <a:rPr lang="cs-CZ" sz="2200" dirty="0">
                <a:effectLst/>
              </a:rPr>
              <a:t> to </a:t>
            </a:r>
            <a:r>
              <a:rPr lang="cs-CZ" sz="2200" dirty="0" err="1">
                <a:effectLst/>
              </a:rPr>
              <a:t>train</a:t>
            </a:r>
            <a:r>
              <a:rPr lang="cs-CZ" sz="2200" dirty="0">
                <a:effectLst/>
              </a:rPr>
              <a:t> (ch 12-16, d 11-15)</a:t>
            </a:r>
          </a:p>
          <a:p>
            <a:pPr marL="742950" lvl="2" indent="-342900"/>
            <a:r>
              <a:rPr lang="cs-CZ" sz="2200" dirty="0">
                <a:effectLst/>
              </a:rPr>
              <a:t>Další rozvoj dovedností, síly rychlosti a flexibility</a:t>
            </a:r>
          </a:p>
          <a:p>
            <a:pPr marL="742950" lvl="2" indent="-342900"/>
            <a:r>
              <a:rPr lang="cs-CZ" sz="2200" dirty="0">
                <a:effectLst/>
              </a:rPr>
              <a:t>Rozvoj flexibility zohledňuje dynamický růst</a:t>
            </a:r>
          </a:p>
          <a:p>
            <a:pPr marL="742950" lvl="2" indent="-342900"/>
            <a:r>
              <a:rPr lang="cs-CZ" sz="2200" dirty="0">
                <a:effectLst/>
              </a:rPr>
              <a:t>Učit se vyrovnávat s tréninkovou zátěží</a:t>
            </a:r>
          </a:p>
          <a:p>
            <a:pPr marL="742950" lvl="2" indent="-342900"/>
            <a:r>
              <a:rPr lang="cs-CZ" sz="2200" dirty="0">
                <a:effectLst/>
              </a:rPr>
              <a:t>Zaměření na 2 sporty</a:t>
            </a:r>
          </a:p>
        </p:txBody>
      </p:sp>
    </p:spTree>
    <p:extLst>
      <p:ext uri="{BB962C8B-B14F-4D97-AF65-F5344CB8AC3E}">
        <p14:creationId xmlns:p14="http://schemas.microsoft.com/office/powerpoint/2010/main" val="157805774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LTAD</a:t>
            </a:r>
          </a:p>
        </p:txBody>
      </p:sp>
      <p:sp>
        <p:nvSpPr>
          <p:cNvPr id="3" name="Zástupný symbol pro obsah 2"/>
          <p:cNvSpPr>
            <a:spLocks noGrp="1"/>
          </p:cNvSpPr>
          <p:nvPr>
            <p:ph idx="1"/>
          </p:nvPr>
        </p:nvSpPr>
        <p:spPr/>
        <p:txBody>
          <a:bodyPr>
            <a:normAutofit/>
          </a:bodyPr>
          <a:lstStyle/>
          <a:p>
            <a:pPr marL="36900" indent="0">
              <a:buNone/>
            </a:pPr>
            <a:r>
              <a:rPr lang="cs-CZ" sz="2200" dirty="0" err="1"/>
              <a:t>Train</a:t>
            </a:r>
            <a:r>
              <a:rPr lang="cs-CZ" sz="2200" dirty="0"/>
              <a:t> to </a:t>
            </a:r>
            <a:r>
              <a:rPr lang="cs-CZ" sz="2200" dirty="0" err="1"/>
              <a:t>compete</a:t>
            </a:r>
            <a:r>
              <a:rPr lang="cs-CZ" sz="2200" dirty="0"/>
              <a:t> (m +-16-23, ž +-15-21)</a:t>
            </a:r>
          </a:p>
          <a:p>
            <a:pPr lvl="1"/>
            <a:r>
              <a:rPr lang="cs-CZ" sz="2200" dirty="0"/>
              <a:t>Tréninkové cykly</a:t>
            </a:r>
          </a:p>
          <a:p>
            <a:pPr lvl="1"/>
            <a:r>
              <a:rPr lang="cs-CZ" sz="2200" dirty="0"/>
              <a:t>Modelování přípravy pro soutěž</a:t>
            </a:r>
          </a:p>
          <a:p>
            <a:pPr lvl="1"/>
            <a:r>
              <a:rPr lang="cs-CZ" sz="2200" dirty="0"/>
              <a:t>Individualizace kondiční přípravy</a:t>
            </a:r>
          </a:p>
          <a:p>
            <a:pPr lvl="1"/>
            <a:r>
              <a:rPr lang="cs-CZ" sz="2200" dirty="0"/>
              <a:t>Specializace na jeden sport</a:t>
            </a:r>
          </a:p>
        </p:txBody>
      </p:sp>
    </p:spTree>
    <p:extLst>
      <p:ext uri="{BB962C8B-B14F-4D97-AF65-F5344CB8AC3E}">
        <p14:creationId xmlns:p14="http://schemas.microsoft.com/office/powerpoint/2010/main" val="303499411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LTAD</a:t>
            </a:r>
          </a:p>
        </p:txBody>
      </p:sp>
      <p:sp>
        <p:nvSpPr>
          <p:cNvPr id="3" name="Zástupný symbol pro obsah 2"/>
          <p:cNvSpPr>
            <a:spLocks noGrp="1"/>
          </p:cNvSpPr>
          <p:nvPr>
            <p:ph idx="1"/>
          </p:nvPr>
        </p:nvSpPr>
        <p:spPr/>
        <p:txBody>
          <a:bodyPr/>
          <a:lstStyle/>
          <a:p>
            <a:pPr marL="36900" indent="0">
              <a:buNone/>
            </a:pPr>
            <a:r>
              <a:rPr lang="cs-CZ" dirty="0" err="1"/>
              <a:t>Train</a:t>
            </a:r>
            <a:r>
              <a:rPr lang="cs-CZ" dirty="0"/>
              <a:t> to </a:t>
            </a:r>
            <a:r>
              <a:rPr lang="cs-CZ" dirty="0" err="1"/>
              <a:t>win</a:t>
            </a:r>
            <a:r>
              <a:rPr lang="cs-CZ" dirty="0"/>
              <a:t> (m +19, ž +18)</a:t>
            </a:r>
          </a:p>
          <a:p>
            <a:pPr lvl="1"/>
            <a:r>
              <a:rPr lang="cs-CZ" dirty="0"/>
              <a:t>Trénování pro maximalizaci výkonu</a:t>
            </a:r>
          </a:p>
          <a:p>
            <a:pPr lvl="1"/>
            <a:r>
              <a:rPr lang="cs-CZ" dirty="0"/>
              <a:t>Preventivní regenerační pauzy v tréninkových cyklech</a:t>
            </a:r>
          </a:p>
          <a:p>
            <a:pPr lvl="1"/>
            <a:r>
              <a:rPr lang="cs-CZ" dirty="0"/>
              <a:t>Specializace a individualizace celého tréninku</a:t>
            </a:r>
          </a:p>
          <a:p>
            <a:pPr lvl="1"/>
            <a:r>
              <a:rPr lang="cs-CZ" dirty="0"/>
              <a:t>Trénink zaměřen na soutěž</a:t>
            </a:r>
          </a:p>
        </p:txBody>
      </p:sp>
    </p:spTree>
    <p:extLst>
      <p:ext uri="{BB962C8B-B14F-4D97-AF65-F5344CB8AC3E}">
        <p14:creationId xmlns:p14="http://schemas.microsoft.com/office/powerpoint/2010/main" val="102381578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09800" y="332656"/>
            <a:ext cx="7772400" cy="1143000"/>
          </a:xfrm>
        </p:spPr>
        <p:txBody>
          <a:bodyPr/>
          <a:lstStyle/>
          <a:p>
            <a:r>
              <a:rPr lang="cs-CZ" dirty="0"/>
              <a:t>LTAD</a:t>
            </a:r>
          </a:p>
        </p:txBody>
      </p:sp>
      <p:sp>
        <p:nvSpPr>
          <p:cNvPr id="3" name="Zástupný symbol pro obsah 2"/>
          <p:cNvSpPr>
            <a:spLocks noGrp="1"/>
          </p:cNvSpPr>
          <p:nvPr>
            <p:ph idx="1"/>
          </p:nvPr>
        </p:nvSpPr>
        <p:spPr>
          <a:xfrm>
            <a:off x="1541342" y="1790966"/>
            <a:ext cx="8952186" cy="4114800"/>
          </a:xfrm>
        </p:spPr>
        <p:txBody>
          <a:bodyPr/>
          <a:lstStyle/>
          <a:p>
            <a:pPr marL="36900" indent="0">
              <a:buNone/>
            </a:pPr>
            <a:r>
              <a:rPr lang="cs-CZ" sz="2200" dirty="0" err="1"/>
              <a:t>Active</a:t>
            </a:r>
            <a:r>
              <a:rPr lang="cs-CZ" sz="2200" dirty="0"/>
              <a:t> </a:t>
            </a:r>
            <a:r>
              <a:rPr lang="cs-CZ" sz="2200" dirty="0" err="1"/>
              <a:t>for</a:t>
            </a:r>
            <a:r>
              <a:rPr lang="cs-CZ" sz="2200" dirty="0"/>
              <a:t> </a:t>
            </a:r>
            <a:r>
              <a:rPr lang="cs-CZ" sz="2200" dirty="0" err="1"/>
              <a:t>life</a:t>
            </a:r>
            <a:r>
              <a:rPr lang="cs-CZ" sz="2200" dirty="0"/>
              <a:t> (v každém věku)</a:t>
            </a:r>
          </a:p>
          <a:p>
            <a:pPr lvl="1"/>
            <a:r>
              <a:rPr lang="cs-CZ" sz="2200" dirty="0"/>
              <a:t>Má být podstatou všech programů</a:t>
            </a:r>
          </a:p>
          <a:p>
            <a:pPr lvl="1"/>
            <a:r>
              <a:rPr lang="cs-CZ" sz="2200" dirty="0"/>
              <a:t>Neustálé objevování různých pohybových aktivit</a:t>
            </a:r>
          </a:p>
          <a:p>
            <a:pPr lvl="1"/>
            <a:r>
              <a:rPr lang="cs-CZ" sz="2200" dirty="0"/>
              <a:t>Respektování tak kompetitivních, jako i rekreačních aktivi</a:t>
            </a:r>
            <a:r>
              <a:rPr lang="cs-CZ" dirty="0"/>
              <a:t>t</a:t>
            </a:r>
          </a:p>
        </p:txBody>
      </p:sp>
    </p:spTree>
    <p:extLst>
      <p:ext uri="{BB962C8B-B14F-4D97-AF65-F5344CB8AC3E}">
        <p14:creationId xmlns:p14="http://schemas.microsoft.com/office/powerpoint/2010/main" val="191739807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0" y="609600"/>
            <a:ext cx="9144000" cy="1143000"/>
          </a:xfrm>
        </p:spPr>
        <p:txBody>
          <a:bodyPr/>
          <a:lstStyle/>
          <a:p>
            <a:r>
              <a:rPr lang="cs-CZ" sz="3200" dirty="0">
                <a:effectLst/>
                <a:latin typeface="+mn-lt"/>
              </a:rPr>
              <a:t>Proč končí děti se sportem</a:t>
            </a:r>
            <a:endParaRPr lang="cs-CZ" dirty="0">
              <a:effectLst/>
              <a:latin typeface="+mn-lt"/>
            </a:endParaRPr>
          </a:p>
        </p:txBody>
      </p:sp>
      <p:sp>
        <p:nvSpPr>
          <p:cNvPr id="82947" name="Rectangle 3"/>
          <p:cNvSpPr>
            <a:spLocks noGrp="1" noChangeArrowheads="1"/>
          </p:cNvSpPr>
          <p:nvPr>
            <p:ph type="body" idx="1"/>
          </p:nvPr>
        </p:nvSpPr>
        <p:spPr>
          <a:xfrm>
            <a:off x="1524000" y="1844675"/>
            <a:ext cx="8675688" cy="4419600"/>
          </a:xfrm>
        </p:spPr>
        <p:txBody>
          <a:bodyPr/>
          <a:lstStyle/>
          <a:p>
            <a:pPr marL="536575" lvl="2" indent="-271463"/>
            <a:r>
              <a:rPr lang="cs-CZ" sz="2800" b="1" dirty="0">
                <a:effectLst>
                  <a:outerShdw blurRad="38100" dist="38100" dir="2700000" algn="tl">
                    <a:srgbClr val="FFFFFF"/>
                  </a:outerShdw>
                </a:effectLst>
              </a:rPr>
              <a:t> </a:t>
            </a:r>
            <a:r>
              <a:rPr lang="cs-CZ" sz="2800" dirty="0">
                <a:effectLst/>
              </a:rPr>
              <a:t>ztráta zájmu</a:t>
            </a:r>
          </a:p>
          <a:p>
            <a:pPr marL="536575" lvl="2" indent="-271463"/>
            <a:r>
              <a:rPr lang="cs-CZ" sz="2800" dirty="0">
                <a:effectLst/>
              </a:rPr>
              <a:t> absence  zábavy</a:t>
            </a:r>
          </a:p>
          <a:p>
            <a:pPr marL="536575" lvl="2" indent="-271463"/>
            <a:r>
              <a:rPr lang="cs-CZ" sz="2800" dirty="0">
                <a:effectLst/>
              </a:rPr>
              <a:t> časová náročnost</a:t>
            </a:r>
          </a:p>
          <a:p>
            <a:pPr marL="536575" lvl="2" indent="-271463"/>
            <a:r>
              <a:rPr lang="cs-CZ" sz="2800" dirty="0">
                <a:effectLst/>
              </a:rPr>
              <a:t> přílišný tlak, důraz na vítězství</a:t>
            </a:r>
          </a:p>
          <a:p>
            <a:pPr marL="536575" lvl="2" indent="-271463"/>
            <a:r>
              <a:rPr lang="cs-CZ" sz="2800" dirty="0">
                <a:effectLst/>
              </a:rPr>
              <a:t> jednostranné zaměření, nuda</a:t>
            </a:r>
          </a:p>
          <a:p>
            <a:pPr marL="536575" lvl="2" indent="-271463"/>
            <a:r>
              <a:rPr lang="cs-CZ" sz="2800" dirty="0">
                <a:effectLst/>
              </a:rPr>
              <a:t> přílišná únava</a:t>
            </a:r>
          </a:p>
          <a:p>
            <a:pPr marL="536575" lvl="2" indent="-271463"/>
            <a:r>
              <a:rPr lang="cs-CZ" sz="2800" dirty="0">
                <a:effectLst/>
              </a:rPr>
              <a:t> trenér</a:t>
            </a:r>
          </a:p>
        </p:txBody>
      </p:sp>
    </p:spTree>
    <p:extLst>
      <p:ext uri="{BB962C8B-B14F-4D97-AF65-F5344CB8AC3E}">
        <p14:creationId xmlns:p14="http://schemas.microsoft.com/office/powerpoint/2010/main" val="252326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 calcmode="lin" valueType="num">
                                      <p:cBhvr>
                                        <p:cTn id="7" dur="500" fill="hold"/>
                                        <p:tgtEl>
                                          <p:spTgt spid="829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946">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499"/>
                                          </p:stCondLst>
                                        </p:cTn>
                                        <p:tgtEl>
                                          <p:spTgt spid="82947">
                                            <p:txEl>
                                              <p:pRg st="0" end="0"/>
                                            </p:txEl>
                                          </p:spTgt>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500"/>
                                  </p:stCondLst>
                                  <p:childTnLst>
                                    <p:set>
                                      <p:cBhvr>
                                        <p:cTn id="14" dur="1" fill="hold">
                                          <p:stCondLst>
                                            <p:cond delay="499"/>
                                          </p:stCondLst>
                                        </p:cTn>
                                        <p:tgtEl>
                                          <p:spTgt spid="82947">
                                            <p:txEl>
                                              <p:pRg st="1" end="1"/>
                                            </p:txEl>
                                          </p:spTgt>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grpId="0" nodeType="afterEffect">
                                  <p:stCondLst>
                                    <p:cond delay="500"/>
                                  </p:stCondLst>
                                  <p:childTnLst>
                                    <p:set>
                                      <p:cBhvr>
                                        <p:cTn id="17" dur="1" fill="hold">
                                          <p:stCondLst>
                                            <p:cond delay="499"/>
                                          </p:stCondLst>
                                        </p:cTn>
                                        <p:tgtEl>
                                          <p:spTgt spid="82947">
                                            <p:txEl>
                                              <p:pRg st="2" end="2"/>
                                            </p:txEl>
                                          </p:spTgt>
                                        </p:tgtEl>
                                        <p:attrNameLst>
                                          <p:attrName>style.visibility</p:attrName>
                                        </p:attrNameLst>
                                      </p:cBhvr>
                                      <p:to>
                                        <p:strVal val="visible"/>
                                      </p:to>
                                    </p:set>
                                  </p:childTnLst>
                                </p:cTn>
                              </p:par>
                            </p:childTnLst>
                          </p:cTn>
                        </p:par>
                        <p:par>
                          <p:cTn id="18" fill="hold">
                            <p:stCondLst>
                              <p:cond delay="3500"/>
                            </p:stCondLst>
                            <p:childTnLst>
                              <p:par>
                                <p:cTn id="19" presetID="1" presetClass="entr" presetSubtype="0" fill="hold" grpId="0" nodeType="afterEffect">
                                  <p:stCondLst>
                                    <p:cond delay="500"/>
                                  </p:stCondLst>
                                  <p:childTnLst>
                                    <p:set>
                                      <p:cBhvr>
                                        <p:cTn id="20" dur="1" fill="hold">
                                          <p:stCondLst>
                                            <p:cond delay="499"/>
                                          </p:stCondLst>
                                        </p:cTn>
                                        <p:tgtEl>
                                          <p:spTgt spid="82947">
                                            <p:txEl>
                                              <p:pRg st="3" end="3"/>
                                            </p:txEl>
                                          </p:spTgt>
                                        </p:tgtEl>
                                        <p:attrNameLst>
                                          <p:attrName>style.visibility</p:attrName>
                                        </p:attrNameLst>
                                      </p:cBhvr>
                                      <p:to>
                                        <p:strVal val="visible"/>
                                      </p:to>
                                    </p:set>
                                  </p:childTnLst>
                                </p:cTn>
                              </p:par>
                            </p:childTnLst>
                          </p:cTn>
                        </p:par>
                        <p:par>
                          <p:cTn id="21" fill="hold">
                            <p:stCondLst>
                              <p:cond delay="4500"/>
                            </p:stCondLst>
                            <p:childTnLst>
                              <p:par>
                                <p:cTn id="22" presetID="1" presetClass="entr" presetSubtype="0" fill="hold" grpId="0" nodeType="afterEffect">
                                  <p:stCondLst>
                                    <p:cond delay="500"/>
                                  </p:stCondLst>
                                  <p:childTnLst>
                                    <p:set>
                                      <p:cBhvr>
                                        <p:cTn id="23" dur="1" fill="hold">
                                          <p:stCondLst>
                                            <p:cond delay="499"/>
                                          </p:stCondLst>
                                        </p:cTn>
                                        <p:tgtEl>
                                          <p:spTgt spid="82947">
                                            <p:txEl>
                                              <p:pRg st="4" end="4"/>
                                            </p:txEl>
                                          </p:spTgt>
                                        </p:tgtEl>
                                        <p:attrNameLst>
                                          <p:attrName>style.visibility</p:attrName>
                                        </p:attrNameLst>
                                      </p:cBhvr>
                                      <p:to>
                                        <p:strVal val="visible"/>
                                      </p:to>
                                    </p:set>
                                  </p:childTnLst>
                                </p:cTn>
                              </p:par>
                            </p:childTnLst>
                          </p:cTn>
                        </p:par>
                        <p:par>
                          <p:cTn id="24" fill="hold">
                            <p:stCondLst>
                              <p:cond delay="5500"/>
                            </p:stCondLst>
                            <p:childTnLst>
                              <p:par>
                                <p:cTn id="25" presetID="1" presetClass="entr" presetSubtype="0" fill="hold" grpId="0" nodeType="afterEffect">
                                  <p:stCondLst>
                                    <p:cond delay="500"/>
                                  </p:stCondLst>
                                  <p:childTnLst>
                                    <p:set>
                                      <p:cBhvr>
                                        <p:cTn id="26" dur="1" fill="hold">
                                          <p:stCondLst>
                                            <p:cond delay="499"/>
                                          </p:stCondLst>
                                        </p:cTn>
                                        <p:tgtEl>
                                          <p:spTgt spid="82947">
                                            <p:txEl>
                                              <p:pRg st="5" end="5"/>
                                            </p:txEl>
                                          </p:spTgt>
                                        </p:tgtEl>
                                        <p:attrNameLst>
                                          <p:attrName>style.visibility</p:attrName>
                                        </p:attrNameLst>
                                      </p:cBhvr>
                                      <p:to>
                                        <p:strVal val="visible"/>
                                      </p:to>
                                    </p:set>
                                  </p:childTnLst>
                                </p:cTn>
                              </p:par>
                            </p:childTnLst>
                          </p:cTn>
                        </p:par>
                        <p:par>
                          <p:cTn id="27" fill="hold">
                            <p:stCondLst>
                              <p:cond delay="6500"/>
                            </p:stCondLst>
                            <p:childTnLst>
                              <p:par>
                                <p:cTn id="28" presetID="1" presetClass="entr" presetSubtype="0" fill="hold" grpId="0" nodeType="afterEffect">
                                  <p:stCondLst>
                                    <p:cond delay="500"/>
                                  </p:stCondLst>
                                  <p:childTnLst>
                                    <p:set>
                                      <p:cBhvr>
                                        <p:cTn id="29" dur="1" fill="hold">
                                          <p:stCondLst>
                                            <p:cond delay="499"/>
                                          </p:stCondLst>
                                        </p:cTn>
                                        <p:tgtEl>
                                          <p:spTgt spid="82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autoUpdateAnimBg="0" advAuto="0"/>
      <p:bldP spid="82947" grpId="0" build="p" bldLvl="3" autoUpdateAnimBg="0" advAuto="5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Zařazení karate do systému sportu</a:t>
            </a:r>
          </a:p>
        </p:txBody>
      </p:sp>
      <p:sp>
        <p:nvSpPr>
          <p:cNvPr id="3" name="Zástupný symbol pro obsah 2"/>
          <p:cNvSpPr>
            <a:spLocks noGrp="1"/>
          </p:cNvSpPr>
          <p:nvPr>
            <p:ph idx="1"/>
          </p:nvPr>
        </p:nvSpPr>
        <p:spPr/>
        <p:txBody>
          <a:bodyPr>
            <a:normAutofit/>
          </a:bodyPr>
          <a:lstStyle/>
          <a:p>
            <a:r>
              <a:rPr lang="cs-CZ" sz="2800" dirty="0"/>
              <a:t>Bojové umění</a:t>
            </a:r>
          </a:p>
          <a:p>
            <a:r>
              <a:rPr lang="cs-CZ" sz="2800" dirty="0"/>
              <a:t>(Individuální) soutěžní </a:t>
            </a:r>
            <a:r>
              <a:rPr lang="cs-CZ" sz="2800" dirty="0" err="1"/>
              <a:t>úpolový</a:t>
            </a:r>
            <a:r>
              <a:rPr lang="cs-CZ" sz="2800" dirty="0"/>
              <a:t> sport</a:t>
            </a:r>
          </a:p>
          <a:p>
            <a:r>
              <a:rPr lang="cs-CZ" sz="2800" dirty="0"/>
              <a:t>Zařazení do mezinárodního sportovního hnutí</a:t>
            </a:r>
          </a:p>
          <a:p>
            <a:pPr lvl="1"/>
            <a:r>
              <a:rPr lang="cs-CZ" sz="2400" dirty="0"/>
              <a:t>Mistrovství jednotlivých stylů a federací</a:t>
            </a:r>
          </a:p>
          <a:p>
            <a:pPr lvl="1"/>
            <a:r>
              <a:rPr lang="cs-CZ" sz="2400" dirty="0">
                <a:hlinkClick r:id="rId2"/>
              </a:rPr>
              <a:t>OH </a:t>
            </a:r>
            <a:r>
              <a:rPr lang="cs-CZ" sz="2400" dirty="0" err="1">
                <a:hlinkClick r:id="rId2"/>
              </a:rPr>
              <a:t>Tokyo</a:t>
            </a:r>
            <a:r>
              <a:rPr lang="cs-CZ" sz="2400" dirty="0">
                <a:hlinkClick r:id="rId2"/>
              </a:rPr>
              <a:t> 2020</a:t>
            </a:r>
            <a:endParaRPr lang="cs-CZ" sz="2400" dirty="0"/>
          </a:p>
          <a:p>
            <a:pPr lvl="1"/>
            <a:r>
              <a:rPr lang="cs-CZ" sz="2400" dirty="0" err="1">
                <a:hlinkClick r:id="rId3"/>
              </a:rPr>
              <a:t>World</a:t>
            </a:r>
            <a:r>
              <a:rPr lang="cs-CZ" sz="2400" dirty="0">
                <a:hlinkClick r:id="rId3"/>
              </a:rPr>
              <a:t> </a:t>
            </a:r>
            <a:r>
              <a:rPr lang="cs-CZ" sz="2400" dirty="0" err="1">
                <a:hlinkClick r:id="rId3"/>
              </a:rPr>
              <a:t>Combat</a:t>
            </a:r>
            <a:r>
              <a:rPr lang="cs-CZ" sz="2400" dirty="0">
                <a:hlinkClick r:id="rId3"/>
              </a:rPr>
              <a:t> </a:t>
            </a:r>
            <a:r>
              <a:rPr lang="cs-CZ" sz="2400" dirty="0" err="1">
                <a:hlinkClick r:id="rId3"/>
              </a:rPr>
              <a:t>Games</a:t>
            </a:r>
            <a:r>
              <a:rPr lang="cs-CZ" sz="2400" dirty="0">
                <a:hlinkClick r:id="rId3"/>
              </a:rPr>
              <a:t> – </a:t>
            </a:r>
            <a:r>
              <a:rPr lang="cs-CZ" sz="2400" dirty="0" err="1">
                <a:hlinkClick r:id="rId3"/>
              </a:rPr>
              <a:t>SportAccord</a:t>
            </a:r>
            <a:endParaRPr lang="cs-CZ" sz="2400" dirty="0"/>
          </a:p>
          <a:p>
            <a:pPr lvl="1"/>
            <a:r>
              <a:rPr lang="cs-CZ" sz="2400" dirty="0">
                <a:hlinkClick r:id="rId4"/>
              </a:rPr>
              <a:t>International </a:t>
            </a:r>
            <a:r>
              <a:rPr lang="cs-CZ" sz="2400" dirty="0" err="1">
                <a:hlinkClick r:id="rId4"/>
              </a:rPr>
              <a:t>World</a:t>
            </a:r>
            <a:r>
              <a:rPr lang="cs-CZ" sz="2400" dirty="0">
                <a:hlinkClick r:id="rId4"/>
              </a:rPr>
              <a:t> </a:t>
            </a:r>
            <a:r>
              <a:rPr lang="cs-CZ" sz="2400" dirty="0" err="1">
                <a:hlinkClick r:id="rId4"/>
              </a:rPr>
              <a:t>Games</a:t>
            </a:r>
            <a:r>
              <a:rPr lang="cs-CZ" sz="2400" dirty="0">
                <a:hlinkClick r:id="rId4"/>
              </a:rPr>
              <a:t> </a:t>
            </a:r>
            <a:r>
              <a:rPr lang="cs-CZ" sz="2400" dirty="0" err="1">
                <a:hlinkClick r:id="rId4"/>
              </a:rPr>
              <a:t>Association</a:t>
            </a:r>
            <a:r>
              <a:rPr lang="cs-CZ" sz="2400" dirty="0">
                <a:hlinkClick r:id="rId4"/>
              </a:rPr>
              <a:t> – IWGA</a:t>
            </a:r>
            <a:endParaRPr lang="cs-CZ" sz="2400" dirty="0"/>
          </a:p>
        </p:txBody>
      </p:sp>
    </p:spTree>
    <p:extLst>
      <p:ext uri="{BB962C8B-B14F-4D97-AF65-F5344CB8AC3E}">
        <p14:creationId xmlns:p14="http://schemas.microsoft.com/office/powerpoint/2010/main" val="7343173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a:t>
            </a:r>
          </a:p>
        </p:txBody>
      </p:sp>
      <p:sp>
        <p:nvSpPr>
          <p:cNvPr id="3" name="Zástupný symbol pro obsah 2"/>
          <p:cNvSpPr>
            <a:spLocks noGrp="1"/>
          </p:cNvSpPr>
          <p:nvPr>
            <p:ph idx="1"/>
          </p:nvPr>
        </p:nvSpPr>
        <p:spPr/>
        <p:txBody>
          <a:bodyPr/>
          <a:lstStyle/>
          <a:p>
            <a:r>
              <a:rPr lang="cs-CZ" dirty="0"/>
              <a:t>Všestrannost</a:t>
            </a:r>
          </a:p>
          <a:p>
            <a:r>
              <a:rPr lang="cs-CZ" dirty="0"/>
              <a:t>Adaptace</a:t>
            </a:r>
          </a:p>
          <a:p>
            <a:r>
              <a:rPr lang="cs-CZ" dirty="0"/>
              <a:t>Progrese</a:t>
            </a:r>
          </a:p>
          <a:p>
            <a:r>
              <a:rPr lang="cs-CZ" dirty="0"/>
              <a:t>Síla</a:t>
            </a:r>
          </a:p>
          <a:p>
            <a:r>
              <a:rPr lang="cs-CZ" dirty="0"/>
              <a:t>Specializovanost</a:t>
            </a:r>
          </a:p>
          <a:p>
            <a:r>
              <a:rPr lang="cs-CZ" dirty="0"/>
              <a:t>Psychická a nervosvalová stabilita procesů</a:t>
            </a:r>
          </a:p>
          <a:p>
            <a:endParaRPr lang="cs-CZ" dirty="0"/>
          </a:p>
        </p:txBody>
      </p:sp>
    </p:spTree>
    <p:extLst>
      <p:ext uri="{BB962C8B-B14F-4D97-AF65-F5344CB8AC3E}">
        <p14:creationId xmlns:p14="http://schemas.microsoft.com/office/powerpoint/2010/main" val="419015633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Doporučené informační zdroje</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9701" y="1788879"/>
            <a:ext cx="3360098" cy="4599987"/>
          </a:xfr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395" y="1788879"/>
            <a:ext cx="3186096" cy="4599987"/>
          </a:xfrm>
          <a:prstGeom prst="rect">
            <a:avLst/>
          </a:prstGeom>
        </p:spPr>
      </p:pic>
    </p:spTree>
    <p:extLst>
      <p:ext uri="{BB962C8B-B14F-4D97-AF65-F5344CB8AC3E}">
        <p14:creationId xmlns:p14="http://schemas.microsoft.com/office/powerpoint/2010/main" val="281530835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Doporučené informační zdroje</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179" y="1840934"/>
            <a:ext cx="2826069" cy="3943498"/>
          </a:xfrm>
          <a:prstGeom prst="rect">
            <a:avLst/>
          </a:prstGeom>
        </p:spPr>
      </p:pic>
      <p:pic>
        <p:nvPicPr>
          <p:cNvPr id="7" name="Zástupný symbol pro obsah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8986" y="1839778"/>
            <a:ext cx="2548573" cy="3944654"/>
          </a:xfr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713" y="1839778"/>
            <a:ext cx="2735676" cy="3951531"/>
          </a:xfrm>
          <a:prstGeom prst="rect">
            <a:avLst/>
          </a:prstGeom>
        </p:spPr>
      </p:pic>
    </p:spTree>
    <p:extLst>
      <p:ext uri="{BB962C8B-B14F-4D97-AF65-F5344CB8AC3E}">
        <p14:creationId xmlns:p14="http://schemas.microsoft.com/office/powerpoint/2010/main" val="384146472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Doporučené informační zdroje</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3729" y="1791933"/>
            <a:ext cx="3340275" cy="4536884"/>
          </a:xfrm>
        </p:spPr>
      </p:pic>
      <p:pic>
        <p:nvPicPr>
          <p:cNvPr id="6"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3329" y="1791933"/>
            <a:ext cx="3197056" cy="4536884"/>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380335314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Doporučené informační zdroje</a:t>
            </a:r>
          </a:p>
        </p:txBody>
      </p:sp>
      <p:sp>
        <p:nvSpPr>
          <p:cNvPr id="3" name="Zástupný symbol pro obsah 2"/>
          <p:cNvSpPr>
            <a:spLocks noGrp="1"/>
          </p:cNvSpPr>
          <p:nvPr>
            <p:ph idx="1"/>
          </p:nvPr>
        </p:nvSpPr>
        <p:spPr>
          <a:xfrm>
            <a:off x="1243995" y="1707049"/>
            <a:ext cx="10353762" cy="4058751"/>
          </a:xfrm>
        </p:spPr>
        <p:txBody>
          <a:bodyPr>
            <a:normAutofit fontScale="92500" lnSpcReduction="20000"/>
          </a:bodyPr>
          <a:lstStyle/>
          <a:p>
            <a:pPr>
              <a:buNone/>
            </a:pPr>
            <a:r>
              <a:rPr lang="cs-CZ" sz="1900" b="1" dirty="0" err="1">
                <a:hlinkClick r:id="rId2"/>
              </a:rPr>
              <a:t>Elportál</a:t>
            </a:r>
            <a:r>
              <a:rPr lang="cs-CZ" sz="1900" b="1" dirty="0">
                <a:hlinkClick r:id="rId2"/>
              </a:rPr>
              <a:t> Masarykovy univerzity</a:t>
            </a:r>
            <a:endParaRPr lang="cs-CZ" sz="1900" b="1" dirty="0"/>
          </a:p>
          <a:p>
            <a:pPr lvl="1">
              <a:buNone/>
            </a:pPr>
            <a:r>
              <a:rPr lang="cs-CZ" sz="1900" b="1" dirty="0">
                <a:solidFill>
                  <a:schemeClr val="bg1"/>
                </a:solidFill>
                <a:hlinkClick r:id="rId3" tooltip="Základy úpolových sportů pro tělesnou výchovu"/>
              </a:rPr>
              <a:t>Základy úpolových sportů pro tělesnou výchovu</a:t>
            </a:r>
            <a:endParaRPr lang="cs-CZ" sz="1900" dirty="0">
              <a:solidFill>
                <a:schemeClr val="bg1"/>
              </a:solidFill>
            </a:endParaRPr>
          </a:p>
          <a:p>
            <a:pPr lvl="1">
              <a:buNone/>
            </a:pPr>
            <a:r>
              <a:rPr lang="cs-CZ" sz="1900" b="1" dirty="0">
                <a:solidFill>
                  <a:schemeClr val="bg1"/>
                </a:solidFill>
                <a:hlinkClick r:id="rId4" tooltip="Aplikované úpoly"/>
              </a:rPr>
              <a:t>Aplikované úpoly</a:t>
            </a:r>
            <a:endParaRPr lang="cs-CZ" sz="1900" dirty="0">
              <a:solidFill>
                <a:schemeClr val="bg1"/>
              </a:solidFill>
            </a:endParaRPr>
          </a:p>
          <a:p>
            <a:pPr lvl="1">
              <a:buNone/>
            </a:pPr>
            <a:r>
              <a:rPr lang="cs-CZ" sz="1900" b="1" dirty="0">
                <a:solidFill>
                  <a:schemeClr val="bg1"/>
                </a:solidFill>
                <a:hlinkClick r:id="rId5" tooltip="Metodika džúdó"/>
              </a:rPr>
              <a:t>Metodika </a:t>
            </a:r>
            <a:r>
              <a:rPr lang="cs-CZ" sz="1900" b="1" dirty="0" err="1">
                <a:solidFill>
                  <a:schemeClr val="bg1"/>
                </a:solidFill>
                <a:hlinkClick r:id="rId5" tooltip="Metodika džúdó"/>
              </a:rPr>
              <a:t>džúdó</a:t>
            </a:r>
            <a:endParaRPr lang="cs-CZ" sz="1900" dirty="0">
              <a:solidFill>
                <a:schemeClr val="bg1"/>
              </a:solidFill>
            </a:endParaRPr>
          </a:p>
          <a:p>
            <a:pPr lvl="1">
              <a:buNone/>
            </a:pPr>
            <a:r>
              <a:rPr lang="cs-CZ" sz="1900" b="1" dirty="0">
                <a:solidFill>
                  <a:schemeClr val="bg1"/>
                </a:solidFill>
                <a:hlinkClick r:id="rId6" tooltip="Základy osobní sebeobrany"/>
              </a:rPr>
              <a:t>Základy osobní sebeobrany</a:t>
            </a:r>
            <a:endParaRPr lang="cs-CZ" sz="1900" dirty="0">
              <a:solidFill>
                <a:schemeClr val="bg1"/>
              </a:solidFill>
            </a:endParaRPr>
          </a:p>
          <a:p>
            <a:pPr lvl="1">
              <a:buNone/>
            </a:pPr>
            <a:r>
              <a:rPr lang="cs-CZ" sz="1900" b="1" dirty="0">
                <a:solidFill>
                  <a:schemeClr val="bg1"/>
                </a:solidFill>
                <a:hlinkClick r:id="rId7"/>
              </a:rPr>
              <a:t>Teorie a didaktika úpolů</a:t>
            </a:r>
            <a:endParaRPr lang="cs-CZ" sz="1900" b="1" dirty="0">
              <a:solidFill>
                <a:schemeClr val="bg1"/>
              </a:solidFill>
            </a:endParaRPr>
          </a:p>
          <a:p>
            <a:pPr>
              <a:buNone/>
            </a:pPr>
            <a:r>
              <a:rPr lang="cs-CZ" sz="1900" b="1" dirty="0" err="1">
                <a:hlinkClick r:id="rId8"/>
              </a:rPr>
              <a:t>Epublikace</a:t>
            </a:r>
            <a:r>
              <a:rPr lang="cs-CZ" sz="1900" b="1" dirty="0">
                <a:hlinkClick r:id="rId8"/>
              </a:rPr>
              <a:t> Masarykovy univerzity</a:t>
            </a:r>
            <a:endParaRPr lang="cs-CZ" sz="1900" b="1" dirty="0"/>
          </a:p>
          <a:p>
            <a:pPr>
              <a:buNone/>
            </a:pPr>
            <a:r>
              <a:rPr lang="cs-CZ" sz="1900" b="1" dirty="0"/>
              <a:t>	</a:t>
            </a:r>
            <a:r>
              <a:rPr lang="cs-CZ" sz="1900" b="1" dirty="0">
                <a:hlinkClick r:id="rId9"/>
              </a:rPr>
              <a:t>Základy sportovního tréninku</a:t>
            </a:r>
            <a:endParaRPr lang="cs-CZ" sz="1900" b="1" dirty="0"/>
          </a:p>
          <a:p>
            <a:pPr marL="36900" indent="0">
              <a:buNone/>
            </a:pPr>
            <a:r>
              <a:rPr lang="cs-CZ" dirty="0">
                <a:hlinkClick r:id="rId10"/>
              </a:rPr>
              <a:t>http://www.fsps.muni.cz/impact/portal/</a:t>
            </a:r>
          </a:p>
          <a:p>
            <a:pPr lvl="1"/>
            <a:r>
              <a:rPr lang="cs-CZ" dirty="0">
                <a:hlinkClick r:id="rId10"/>
              </a:rPr>
              <a:t>Jméno: </a:t>
            </a:r>
            <a:r>
              <a:rPr lang="cs-CZ" dirty="0" err="1">
                <a:hlinkClick r:id="rId10"/>
              </a:rPr>
              <a:t>visitor</a:t>
            </a:r>
            <a:r>
              <a:rPr lang="cs-CZ" dirty="0">
                <a:hlinkClick r:id="rId10"/>
              </a:rPr>
              <a:t> Heslo: p1l0t</a:t>
            </a:r>
          </a:p>
          <a:p>
            <a:pPr marL="36900" indent="0">
              <a:buNone/>
            </a:pPr>
            <a:r>
              <a:rPr lang="cs-CZ" dirty="0">
                <a:hlinkClick r:id="rId11"/>
              </a:rPr>
              <a:t>http://www.fsps.muni.cz/inovace-SEBS-ASEBS/elearning/didaktika-karate/uvod</a:t>
            </a:r>
            <a:endParaRPr lang="cs-CZ" dirty="0"/>
          </a:p>
          <a:p>
            <a:pPr>
              <a:buNone/>
            </a:pPr>
            <a:endParaRPr lang="cs-CZ" sz="1900" b="1" dirty="0"/>
          </a:p>
          <a:p>
            <a:endParaRPr lang="cs-CZ" dirty="0"/>
          </a:p>
        </p:txBody>
      </p:sp>
    </p:spTree>
    <p:extLst>
      <p:ext uri="{BB962C8B-B14F-4D97-AF65-F5344CB8AC3E}">
        <p14:creationId xmlns:p14="http://schemas.microsoft.com/office/powerpoint/2010/main" val="1604114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hlinkClick r:id="rId2"/>
              </a:rPr>
              <a:t>OH </a:t>
            </a:r>
            <a:r>
              <a:rPr lang="cs-CZ" dirty="0" err="1">
                <a:hlinkClick r:id="rId2"/>
              </a:rPr>
              <a:t>Tokyo</a:t>
            </a:r>
            <a:r>
              <a:rPr lang="cs-CZ" dirty="0">
                <a:hlinkClick r:id="rId2"/>
              </a:rPr>
              <a:t> 2020</a:t>
            </a:r>
            <a:br>
              <a:rPr lang="cs-CZ" dirty="0"/>
            </a:br>
            <a:endParaRPr lang="cs-CZ" dirty="0"/>
          </a:p>
        </p:txBody>
      </p:sp>
      <p:sp>
        <p:nvSpPr>
          <p:cNvPr id="3" name="Zástupný symbol pro obsah 2"/>
          <p:cNvSpPr>
            <a:spLocks noGrp="1"/>
          </p:cNvSpPr>
          <p:nvPr>
            <p:ph idx="1"/>
          </p:nvPr>
        </p:nvSpPr>
        <p:spPr/>
        <p:txBody>
          <a:bodyPr/>
          <a:lstStyle/>
          <a:p>
            <a:r>
              <a:rPr lang="cs-CZ" dirty="0"/>
              <a:t>BOXING</a:t>
            </a:r>
          </a:p>
          <a:p>
            <a:r>
              <a:rPr lang="cs-CZ" dirty="0"/>
              <a:t>FENCING</a:t>
            </a:r>
          </a:p>
          <a:p>
            <a:r>
              <a:rPr lang="cs-CZ" dirty="0"/>
              <a:t>JUDO</a:t>
            </a:r>
          </a:p>
          <a:p>
            <a:r>
              <a:rPr lang="cs-CZ" dirty="0"/>
              <a:t>KARATE</a:t>
            </a:r>
          </a:p>
          <a:p>
            <a:r>
              <a:rPr lang="cs-CZ" dirty="0"/>
              <a:t>TAEKWONDO</a:t>
            </a:r>
          </a:p>
          <a:p>
            <a:r>
              <a:rPr lang="cs-CZ" dirty="0"/>
              <a:t>WRESTLING</a:t>
            </a:r>
          </a:p>
        </p:txBody>
      </p:sp>
    </p:spTree>
    <p:extLst>
      <p:ext uri="{BB962C8B-B14F-4D97-AF65-F5344CB8AC3E}">
        <p14:creationId xmlns:p14="http://schemas.microsoft.com/office/powerpoint/2010/main" val="3381676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hlinkClick r:id="rId2"/>
              </a:rPr>
              <a:t>World</a:t>
            </a:r>
            <a:r>
              <a:rPr lang="cs-CZ" dirty="0">
                <a:hlinkClick r:id="rId2"/>
              </a:rPr>
              <a:t> </a:t>
            </a:r>
            <a:r>
              <a:rPr lang="cs-CZ" dirty="0" err="1">
                <a:hlinkClick r:id="rId2"/>
              </a:rPr>
              <a:t>Combat</a:t>
            </a:r>
            <a:r>
              <a:rPr lang="cs-CZ" dirty="0">
                <a:hlinkClick r:id="rId2"/>
              </a:rPr>
              <a:t> </a:t>
            </a:r>
            <a:r>
              <a:rPr lang="cs-CZ" dirty="0" err="1">
                <a:hlinkClick r:id="rId2"/>
              </a:rPr>
              <a:t>Games</a:t>
            </a:r>
            <a:r>
              <a:rPr lang="cs-CZ" dirty="0">
                <a:hlinkClick r:id="rId2"/>
              </a:rPr>
              <a:t> – </a:t>
            </a:r>
            <a:r>
              <a:rPr lang="cs-CZ" dirty="0" err="1">
                <a:hlinkClick r:id="rId2"/>
              </a:rPr>
              <a:t>SportAccord</a:t>
            </a:r>
            <a:br>
              <a:rPr lang="cs-CZ" dirty="0"/>
            </a:br>
            <a:endParaRPr lang="cs-CZ" dirty="0"/>
          </a:p>
        </p:txBody>
      </p:sp>
      <p:sp>
        <p:nvSpPr>
          <p:cNvPr id="3" name="Zástupný symbol pro obsah 2"/>
          <p:cNvSpPr>
            <a:spLocks noGrp="1"/>
          </p:cNvSpPr>
          <p:nvPr>
            <p:ph idx="1"/>
          </p:nvPr>
        </p:nvSpPr>
        <p:spPr/>
        <p:txBody>
          <a:bodyPr/>
          <a:lstStyle/>
          <a:p>
            <a:r>
              <a:rPr lang="cs-CZ" b="1" dirty="0" err="1">
                <a:effectLst/>
              </a:rPr>
              <a:t>SportAccord</a:t>
            </a:r>
            <a:r>
              <a:rPr lang="cs-CZ" dirty="0">
                <a:effectLst/>
              </a:rPr>
              <a:t> je zastřešující organizací pro všechny (olympijské a neolympijské) mezinárodních sportovní federace, organizátorem </a:t>
            </a:r>
            <a:r>
              <a:rPr lang="cs-CZ" dirty="0" err="1">
                <a:effectLst/>
              </a:rPr>
              <a:t>multi</a:t>
            </a:r>
            <a:r>
              <a:rPr lang="cs-CZ" dirty="0">
                <a:effectLst/>
              </a:rPr>
              <a:t>-sportovních her a se sportem souvisejících mezinárodních asociací.</a:t>
            </a:r>
          </a:p>
          <a:p>
            <a:r>
              <a:rPr lang="cs-CZ" dirty="0">
                <a:effectLst/>
              </a:rPr>
              <a:t>92 řádných členů</a:t>
            </a:r>
          </a:p>
          <a:p>
            <a:endParaRPr lang="cs-CZ" dirty="0">
              <a:effectLst/>
            </a:endParaRPr>
          </a:p>
          <a:p>
            <a:r>
              <a:rPr lang="cs-CZ" dirty="0" err="1">
                <a:effectLst/>
              </a:rPr>
              <a:t>World</a:t>
            </a:r>
            <a:r>
              <a:rPr lang="cs-CZ" dirty="0">
                <a:effectLst/>
              </a:rPr>
              <a:t> </a:t>
            </a:r>
            <a:r>
              <a:rPr lang="cs-CZ" dirty="0" err="1">
                <a:effectLst/>
              </a:rPr>
              <a:t>Combat</a:t>
            </a:r>
            <a:r>
              <a:rPr lang="cs-CZ" dirty="0">
                <a:effectLst/>
              </a:rPr>
              <a:t> </a:t>
            </a:r>
            <a:r>
              <a:rPr lang="cs-CZ" dirty="0" err="1">
                <a:effectLst/>
              </a:rPr>
              <a:t>Games</a:t>
            </a:r>
            <a:endParaRPr lang="cs-CZ" dirty="0">
              <a:effectLst/>
            </a:endParaRPr>
          </a:p>
          <a:p>
            <a:r>
              <a:rPr lang="cs-CZ" dirty="0">
                <a:effectLst/>
              </a:rPr>
              <a:t>15 </a:t>
            </a:r>
            <a:r>
              <a:rPr lang="cs-CZ" dirty="0" err="1">
                <a:effectLst/>
                <a:hlinkClick r:id="rId3" tooltip="Olympic sports"/>
              </a:rPr>
              <a:t>Olympic</a:t>
            </a:r>
            <a:r>
              <a:rPr lang="cs-CZ" dirty="0">
                <a:effectLst/>
              </a:rPr>
              <a:t> and non-</a:t>
            </a:r>
            <a:r>
              <a:rPr lang="cs-CZ" dirty="0" err="1">
                <a:effectLst/>
              </a:rPr>
              <a:t>Olympic</a:t>
            </a:r>
            <a:r>
              <a:rPr lang="cs-CZ" dirty="0">
                <a:effectLst/>
              </a:rPr>
              <a:t> </a:t>
            </a:r>
            <a:r>
              <a:rPr lang="cs-CZ" dirty="0" err="1">
                <a:effectLst/>
              </a:rPr>
              <a:t>sports</a:t>
            </a:r>
            <a:r>
              <a:rPr lang="cs-CZ" dirty="0">
                <a:effectLst/>
              </a:rPr>
              <a:t> are </a:t>
            </a:r>
            <a:r>
              <a:rPr lang="cs-CZ" dirty="0" err="1">
                <a:effectLst/>
              </a:rPr>
              <a:t>currently</a:t>
            </a:r>
            <a:r>
              <a:rPr lang="cs-CZ" dirty="0">
                <a:effectLst/>
              </a:rPr>
              <a:t> on </a:t>
            </a:r>
            <a:r>
              <a:rPr lang="cs-CZ" dirty="0" err="1">
                <a:effectLst/>
              </a:rPr>
              <a:t>the</a:t>
            </a:r>
            <a:r>
              <a:rPr lang="cs-CZ" dirty="0">
                <a:effectLst/>
              </a:rPr>
              <a:t> </a:t>
            </a:r>
            <a:r>
              <a:rPr lang="cs-CZ" dirty="0" err="1">
                <a:effectLst/>
              </a:rPr>
              <a:t>programme</a:t>
            </a:r>
            <a:r>
              <a:rPr lang="cs-CZ" dirty="0">
                <a:effectLst/>
              </a:rPr>
              <a:t>: </a:t>
            </a:r>
            <a:r>
              <a:rPr lang="cs-CZ" dirty="0">
                <a:effectLst/>
                <a:hlinkClick r:id="rId4" tooltip="Aikido"/>
              </a:rPr>
              <a:t>aikido</a:t>
            </a:r>
            <a:r>
              <a:rPr lang="cs-CZ" dirty="0">
                <a:effectLst/>
              </a:rPr>
              <a:t>, </a:t>
            </a:r>
            <a:r>
              <a:rPr lang="cs-CZ" dirty="0">
                <a:effectLst/>
                <a:hlinkClick r:id="rId5" tooltip="Boxing"/>
              </a:rPr>
              <a:t>boxing</a:t>
            </a:r>
            <a:r>
              <a:rPr lang="cs-CZ" dirty="0">
                <a:effectLst/>
              </a:rPr>
              <a:t>, </a:t>
            </a:r>
            <a:r>
              <a:rPr lang="cs-CZ" dirty="0" err="1">
                <a:effectLst/>
                <a:hlinkClick r:id="rId6" tooltip="Fencing"/>
              </a:rPr>
              <a:t>fencing</a:t>
            </a:r>
            <a:r>
              <a:rPr lang="cs-CZ" dirty="0">
                <a:effectLst/>
              </a:rPr>
              <a:t>, </a:t>
            </a:r>
            <a:r>
              <a:rPr lang="cs-CZ" dirty="0">
                <a:effectLst/>
                <a:hlinkClick r:id="rId7" tooltip="Judo"/>
              </a:rPr>
              <a:t>judo</a:t>
            </a:r>
            <a:r>
              <a:rPr lang="cs-CZ" dirty="0">
                <a:effectLst/>
              </a:rPr>
              <a:t>, </a:t>
            </a:r>
            <a:r>
              <a:rPr lang="cs-CZ" dirty="0" err="1">
                <a:effectLst/>
                <a:hlinkClick r:id="rId8" tooltip="Jujutsu"/>
              </a:rPr>
              <a:t>ju-jitsu</a:t>
            </a:r>
            <a:r>
              <a:rPr lang="cs-CZ" dirty="0">
                <a:effectLst/>
              </a:rPr>
              <a:t>, </a:t>
            </a:r>
            <a:r>
              <a:rPr lang="cs-CZ" dirty="0">
                <a:effectLst/>
                <a:hlinkClick r:id="rId9" tooltip="Karate"/>
              </a:rPr>
              <a:t>karate</a:t>
            </a:r>
            <a:r>
              <a:rPr lang="cs-CZ" dirty="0">
                <a:effectLst/>
              </a:rPr>
              <a:t>, </a:t>
            </a:r>
            <a:r>
              <a:rPr lang="cs-CZ" dirty="0">
                <a:effectLst/>
                <a:hlinkClick r:id="rId10" tooltip="Kendo"/>
              </a:rPr>
              <a:t>kendo</a:t>
            </a:r>
            <a:r>
              <a:rPr lang="cs-CZ" dirty="0">
                <a:effectLst/>
              </a:rPr>
              <a:t>, </a:t>
            </a:r>
            <a:r>
              <a:rPr lang="cs-CZ" dirty="0" err="1">
                <a:effectLst/>
                <a:hlinkClick r:id="rId11" tooltip="Kickboxing"/>
              </a:rPr>
              <a:t>kickboxing</a:t>
            </a:r>
            <a:r>
              <a:rPr lang="cs-CZ" dirty="0">
                <a:effectLst/>
              </a:rPr>
              <a:t>, </a:t>
            </a:r>
            <a:r>
              <a:rPr lang="cs-CZ" dirty="0" err="1">
                <a:effectLst/>
                <a:hlinkClick r:id="rId12" tooltip="Muay Thai"/>
              </a:rPr>
              <a:t>Muay</a:t>
            </a:r>
            <a:r>
              <a:rPr lang="cs-CZ" dirty="0">
                <a:effectLst/>
                <a:hlinkClick r:id="rId12" tooltip="Muay Thai"/>
              </a:rPr>
              <a:t> </a:t>
            </a:r>
            <a:r>
              <a:rPr lang="cs-CZ" dirty="0" err="1">
                <a:effectLst/>
                <a:hlinkClick r:id="rId12" tooltip="Muay Thai"/>
              </a:rPr>
              <a:t>Thai</a:t>
            </a:r>
            <a:r>
              <a:rPr lang="cs-CZ" dirty="0">
                <a:effectLst/>
              </a:rPr>
              <a:t>, </a:t>
            </a:r>
            <a:r>
              <a:rPr lang="cs-CZ" dirty="0">
                <a:effectLst/>
                <a:hlinkClick r:id="rId13" tooltip="Pankration"/>
              </a:rPr>
              <a:t>Pankration</a:t>
            </a:r>
            <a:r>
              <a:rPr lang="cs-CZ" dirty="0">
                <a:effectLst/>
              </a:rPr>
              <a:t>, </a:t>
            </a:r>
            <a:r>
              <a:rPr lang="cs-CZ" dirty="0">
                <a:effectLst/>
                <a:hlinkClick r:id="rId14" tooltip="Sambo (martial art)"/>
              </a:rPr>
              <a:t>sambo</a:t>
            </a:r>
            <a:r>
              <a:rPr lang="cs-CZ" dirty="0">
                <a:effectLst/>
              </a:rPr>
              <a:t>, </a:t>
            </a:r>
            <a:r>
              <a:rPr lang="cs-CZ" dirty="0" err="1">
                <a:effectLst/>
                <a:hlinkClick r:id="rId15" tooltip="Savate"/>
              </a:rPr>
              <a:t>savate</a:t>
            </a:r>
            <a:r>
              <a:rPr lang="cs-CZ" dirty="0">
                <a:effectLst/>
              </a:rPr>
              <a:t>, </a:t>
            </a:r>
            <a:r>
              <a:rPr lang="cs-CZ" dirty="0">
                <a:effectLst/>
                <a:hlinkClick r:id="rId16" tooltip="Sumo"/>
              </a:rPr>
              <a:t>sumo</a:t>
            </a:r>
            <a:r>
              <a:rPr lang="cs-CZ" dirty="0">
                <a:effectLst/>
              </a:rPr>
              <a:t>, </a:t>
            </a:r>
            <a:r>
              <a:rPr lang="cs-CZ" dirty="0" err="1">
                <a:effectLst/>
                <a:hlinkClick r:id="rId17" tooltip="Taekwondo"/>
              </a:rPr>
              <a:t>taekwondo</a:t>
            </a:r>
            <a:r>
              <a:rPr lang="cs-CZ" dirty="0">
                <a:effectLst/>
              </a:rPr>
              <a:t>, </a:t>
            </a:r>
            <a:r>
              <a:rPr lang="cs-CZ" dirty="0">
                <a:effectLst/>
                <a:hlinkClick r:id="rId18" tooltip="Amateur wrestling"/>
              </a:rPr>
              <a:t>wrestling</a:t>
            </a:r>
            <a:r>
              <a:rPr lang="cs-CZ" dirty="0">
                <a:effectLst/>
              </a:rPr>
              <a:t> and </a:t>
            </a:r>
            <a:r>
              <a:rPr lang="cs-CZ" dirty="0" err="1">
                <a:effectLst/>
                <a:hlinkClick r:id="rId19" tooltip="Wushu (sport)"/>
              </a:rPr>
              <a:t>wushu</a:t>
            </a:r>
            <a:r>
              <a:rPr lang="cs-CZ" dirty="0">
                <a:effectLst/>
              </a:rPr>
              <a:t>.</a:t>
            </a:r>
          </a:p>
          <a:p>
            <a:endParaRPr lang="cs-CZ" dirty="0">
              <a:effectLst/>
            </a:endParaRPr>
          </a:p>
          <a:p>
            <a:endParaRPr lang="cs-CZ" dirty="0"/>
          </a:p>
        </p:txBody>
      </p:sp>
    </p:spTree>
    <p:extLst>
      <p:ext uri="{BB962C8B-B14F-4D97-AF65-F5344CB8AC3E}">
        <p14:creationId xmlns:p14="http://schemas.microsoft.com/office/powerpoint/2010/main" val="1928207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hlinkClick r:id="rId2"/>
              </a:rPr>
              <a:t>International </a:t>
            </a:r>
            <a:r>
              <a:rPr lang="cs-CZ" dirty="0" err="1">
                <a:hlinkClick r:id="rId2"/>
              </a:rPr>
              <a:t>World</a:t>
            </a:r>
            <a:r>
              <a:rPr lang="cs-CZ" dirty="0">
                <a:hlinkClick r:id="rId2"/>
              </a:rPr>
              <a:t> </a:t>
            </a:r>
            <a:r>
              <a:rPr lang="cs-CZ" dirty="0" err="1">
                <a:hlinkClick r:id="rId2"/>
              </a:rPr>
              <a:t>Games</a:t>
            </a:r>
            <a:r>
              <a:rPr lang="cs-CZ" dirty="0">
                <a:hlinkClick r:id="rId2"/>
              </a:rPr>
              <a:t> </a:t>
            </a:r>
            <a:r>
              <a:rPr lang="cs-CZ" dirty="0" err="1">
                <a:hlinkClick r:id="rId2"/>
              </a:rPr>
              <a:t>Association</a:t>
            </a:r>
            <a:r>
              <a:rPr lang="cs-CZ" dirty="0">
                <a:hlinkClick r:id="rId2"/>
              </a:rPr>
              <a:t> – IWGA</a:t>
            </a:r>
            <a:endParaRPr lang="cs-CZ" dirty="0"/>
          </a:p>
        </p:txBody>
      </p:sp>
      <p:sp>
        <p:nvSpPr>
          <p:cNvPr id="3" name="Zástupný symbol pro obsah 2"/>
          <p:cNvSpPr>
            <a:spLocks noGrp="1"/>
          </p:cNvSpPr>
          <p:nvPr>
            <p:ph idx="1"/>
          </p:nvPr>
        </p:nvSpPr>
        <p:spPr>
          <a:xfrm>
            <a:off x="913795" y="1732449"/>
            <a:ext cx="10353762" cy="4484053"/>
          </a:xfrm>
        </p:spPr>
        <p:txBody>
          <a:bodyPr/>
          <a:lstStyle/>
          <a:p>
            <a:endParaRPr lang="cs-CZ" dirty="0">
              <a:hlinkClick r:id="rId3"/>
            </a:endParaRPr>
          </a:p>
          <a:p>
            <a:endParaRPr lang="cs-CZ" dirty="0">
              <a:hlinkClick r:id="rId3"/>
            </a:endParaRPr>
          </a:p>
          <a:p>
            <a:r>
              <a:rPr lang="cs-CZ" dirty="0">
                <a:hlinkClick r:id="rId3"/>
              </a:rPr>
              <a:t>AIKIDO</a:t>
            </a:r>
            <a:endParaRPr lang="cs-CZ" dirty="0"/>
          </a:p>
          <a:p>
            <a:r>
              <a:rPr lang="cs-CZ" dirty="0">
                <a:hlinkClick r:id="rId4"/>
              </a:rPr>
              <a:t>JU-JITSU</a:t>
            </a:r>
            <a:endParaRPr lang="cs-CZ" dirty="0"/>
          </a:p>
          <a:p>
            <a:r>
              <a:rPr lang="cs-CZ" dirty="0">
                <a:hlinkClick r:id="rId5"/>
              </a:rPr>
              <a:t>KARATE</a:t>
            </a:r>
            <a:endParaRPr lang="cs-CZ" dirty="0"/>
          </a:p>
          <a:p>
            <a:r>
              <a:rPr lang="cs-CZ" dirty="0">
                <a:hlinkClick r:id="rId6"/>
              </a:rPr>
              <a:t>KICKBOXING</a:t>
            </a:r>
            <a:endParaRPr lang="cs-CZ" dirty="0"/>
          </a:p>
          <a:p>
            <a:r>
              <a:rPr lang="cs-CZ" dirty="0">
                <a:hlinkClick r:id="rId7"/>
              </a:rPr>
              <a:t>MUAYTHAI</a:t>
            </a:r>
            <a:endParaRPr lang="cs-CZ" dirty="0"/>
          </a:p>
          <a:p>
            <a:r>
              <a:rPr lang="cs-CZ" dirty="0">
                <a:hlinkClick r:id="rId8"/>
              </a:rPr>
              <a:t>SUMO</a:t>
            </a:r>
            <a:endParaRPr lang="cs-CZ" dirty="0"/>
          </a:p>
          <a:p>
            <a:r>
              <a:rPr lang="cs-CZ" dirty="0">
                <a:hlinkClick r:id="rId9"/>
              </a:rPr>
              <a:t>TUG OF WAR</a:t>
            </a:r>
            <a:endParaRPr lang="cs-CZ" dirty="0"/>
          </a:p>
        </p:txBody>
      </p:sp>
      <p:sp>
        <p:nvSpPr>
          <p:cNvPr id="5" name="Obdélník 4"/>
          <p:cNvSpPr/>
          <p:nvPr/>
        </p:nvSpPr>
        <p:spPr>
          <a:xfrm>
            <a:off x="4465673" y="1730675"/>
            <a:ext cx="6982047" cy="3785652"/>
          </a:xfrm>
          <a:prstGeom prst="rect">
            <a:avLst/>
          </a:prstGeom>
        </p:spPr>
        <p:txBody>
          <a:bodyPr wrap="square">
            <a:spAutoFit/>
          </a:bodyPr>
          <a:lstStyle/>
          <a:p>
            <a:r>
              <a:rPr lang="en-US" sz="2000" dirty="0">
                <a:latin typeface="+mj-lt"/>
              </a:rPr>
              <a:t>Founded in 1980, the International World Games Association (IWGA) is a non-governmental and non-profit-making international organization constituted under Swiss law. </a:t>
            </a:r>
            <a:endParaRPr lang="cs-CZ" sz="2000" dirty="0">
              <a:latin typeface="+mj-lt"/>
            </a:endParaRPr>
          </a:p>
          <a:p>
            <a:br>
              <a:rPr lang="en-US" sz="2000" dirty="0">
                <a:latin typeface="+mj-lt"/>
              </a:rPr>
            </a:br>
            <a:r>
              <a:rPr lang="en-US" sz="2000" dirty="0">
                <a:latin typeface="+mj-lt"/>
              </a:rPr>
              <a:t>The principal aim of the IWGA is to develop the popularity of the sports governed by its Member Federations, to improve their prominence through excellent sporting achievements, and to conserve all the traditional values of sport through The World Games.</a:t>
            </a:r>
            <a:endParaRPr lang="cs-CZ" sz="2000" dirty="0">
              <a:latin typeface="+mj-lt"/>
            </a:endParaRPr>
          </a:p>
          <a:p>
            <a:endParaRPr lang="cs-CZ" sz="2000" dirty="0">
              <a:latin typeface="+mj-lt"/>
            </a:endParaRPr>
          </a:p>
          <a:p>
            <a:r>
              <a:rPr lang="en-US" sz="2000" dirty="0">
                <a:latin typeface="+mj-lt"/>
              </a:rPr>
              <a:t>The International World Games Association is an organization recognized by the International Olympic Committee (IOC). </a:t>
            </a:r>
            <a:endParaRPr lang="cs-CZ" sz="2000" dirty="0">
              <a:latin typeface="+mj-lt"/>
            </a:endParaRPr>
          </a:p>
        </p:txBody>
      </p:sp>
      <p:pic>
        <p:nvPicPr>
          <p:cNvPr id="6" name="Obrázek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6123" y="1679287"/>
            <a:ext cx="2006600" cy="762000"/>
          </a:xfrm>
          <a:prstGeom prst="rect">
            <a:avLst/>
          </a:prstGeom>
        </p:spPr>
      </p:pic>
    </p:spTree>
    <p:extLst>
      <p:ext uri="{BB962C8B-B14F-4D97-AF65-F5344CB8AC3E}">
        <p14:creationId xmlns:p14="http://schemas.microsoft.com/office/powerpoint/2010/main" val="1704398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Teorie sportovního tréninku</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563591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Filosofie sportovního tréninku</a:t>
            </a:r>
          </a:p>
        </p:txBody>
      </p:sp>
      <p:sp>
        <p:nvSpPr>
          <p:cNvPr id="3" name="Zástupný symbol pro obsah 2"/>
          <p:cNvSpPr>
            <a:spLocks noGrp="1"/>
          </p:cNvSpPr>
          <p:nvPr>
            <p:ph idx="1"/>
          </p:nvPr>
        </p:nvSpPr>
        <p:spPr>
          <a:xfrm>
            <a:off x="913794" y="1732449"/>
            <a:ext cx="10738456" cy="4058751"/>
          </a:xfrm>
        </p:spPr>
        <p:txBody>
          <a:bodyPr>
            <a:normAutofit/>
          </a:bodyPr>
          <a:lstStyle/>
          <a:p>
            <a:r>
              <a:rPr lang="cs-CZ" sz="2400" dirty="0"/>
              <a:t>Trénovat znamená VÉST A ŘÍDIT</a:t>
            </a:r>
          </a:p>
          <a:p>
            <a:r>
              <a:rPr lang="cs-CZ" sz="2400" dirty="0"/>
              <a:t>Trenérská profese vyžaduje zodpovědnost a schopnost jít příkladem </a:t>
            </a:r>
            <a:br>
              <a:rPr lang="cs-CZ" sz="2400" dirty="0"/>
            </a:br>
            <a:r>
              <a:rPr lang="cs-CZ" sz="2400" dirty="0"/>
              <a:t>(obzvláště u dětí)</a:t>
            </a:r>
          </a:p>
          <a:p>
            <a:r>
              <a:rPr lang="cs-CZ" sz="2400" dirty="0"/>
              <a:t>Trénink musí být </a:t>
            </a:r>
            <a:r>
              <a:rPr lang="cs-CZ" sz="2400" u="sng" dirty="0"/>
              <a:t>primárně zaměřen na sportovce, sekundárně na vítězství</a:t>
            </a:r>
          </a:p>
          <a:p>
            <a:r>
              <a:rPr lang="cs-CZ" sz="2400" dirty="0"/>
              <a:t>Tréninkem musí být rozvíjeny tělesné i duševní vlastnosti sportovce</a:t>
            </a:r>
          </a:p>
          <a:p>
            <a:r>
              <a:rPr lang="cs-CZ" sz="2400" u="sng" dirty="0"/>
              <a:t>UČIT</a:t>
            </a:r>
            <a:r>
              <a:rPr lang="cs-CZ" sz="2400" dirty="0"/>
              <a:t> ostatní (být trenérem/učitelem) znamená </a:t>
            </a:r>
            <a:r>
              <a:rPr lang="cs-CZ" sz="2400" u="sng" dirty="0"/>
              <a:t>UČIT SE</a:t>
            </a:r>
          </a:p>
          <a:p>
            <a:r>
              <a:rPr lang="cs-CZ" sz="2400" dirty="0"/>
              <a:t>Trenérská profese vyžaduje celoživotní vzdělávání sledující vývoj vědeckého poznání</a:t>
            </a:r>
          </a:p>
        </p:txBody>
      </p:sp>
    </p:spTree>
    <p:extLst>
      <p:ext uri="{BB962C8B-B14F-4D97-AF65-F5344CB8AC3E}">
        <p14:creationId xmlns:p14="http://schemas.microsoft.com/office/powerpoint/2010/main" val="1448670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Celoživotní učení</a:t>
            </a:r>
          </a:p>
        </p:txBody>
      </p:sp>
      <p:sp>
        <p:nvSpPr>
          <p:cNvPr id="3" name="Zástupný symbol pro obsah 2"/>
          <p:cNvSpPr>
            <a:spLocks noGrp="1"/>
          </p:cNvSpPr>
          <p:nvPr>
            <p:ph idx="1"/>
          </p:nvPr>
        </p:nvSpPr>
        <p:spPr/>
        <p:txBody>
          <a:bodyPr>
            <a:normAutofit/>
          </a:bodyPr>
          <a:lstStyle/>
          <a:p>
            <a:r>
              <a:rPr lang="cs-CZ" sz="2400" b="1" dirty="0"/>
              <a:t>Informální učení</a:t>
            </a:r>
          </a:p>
          <a:p>
            <a:pPr lvl="1"/>
            <a:r>
              <a:rPr lang="cs-CZ" sz="2000" dirty="0"/>
              <a:t>proces získávání vědomostí, osvojování si dovedností a kompetencí </a:t>
            </a:r>
          </a:p>
          <a:p>
            <a:pPr marL="450000" lvl="1" indent="0">
              <a:buNone/>
            </a:pPr>
            <a:r>
              <a:rPr lang="cs-CZ" sz="2000" b="1" dirty="0"/>
              <a:t>    </a:t>
            </a:r>
            <a:r>
              <a:rPr lang="cs-CZ" sz="2000" b="1" u="sng" dirty="0"/>
              <a:t>z každodenních zkušeností a činností </a:t>
            </a:r>
            <a:r>
              <a:rPr lang="cs-CZ" sz="2000" dirty="0"/>
              <a:t>v práci, v rodině, ve volném čase</a:t>
            </a:r>
          </a:p>
          <a:p>
            <a:pPr lvl="1"/>
            <a:r>
              <a:rPr lang="cs-CZ" sz="2000" dirty="0"/>
              <a:t>zahrnuje sebevzdělávání, kdy učící se nemá možnost ověřit si nabyté znalosti </a:t>
            </a:r>
          </a:p>
          <a:p>
            <a:pPr marL="450000" lvl="1" indent="0">
              <a:buNone/>
            </a:pPr>
            <a:r>
              <a:rPr lang="cs-CZ" sz="2000" dirty="0"/>
              <a:t>    (např. televizní jazykové kurzy)</a:t>
            </a:r>
          </a:p>
          <a:p>
            <a:pPr lvl="1"/>
            <a:r>
              <a:rPr lang="cs-CZ" sz="2000" u="sng" dirty="0"/>
              <a:t>mnoho úspěšných trenérů se učilo </a:t>
            </a:r>
            <a:r>
              <a:rPr lang="cs-CZ" sz="2000" u="sng" dirty="0" err="1"/>
              <a:t>informálně</a:t>
            </a:r>
            <a:r>
              <a:rPr lang="cs-CZ" sz="2000" u="sng" dirty="0"/>
              <a:t>, metodou „pokus-omyl“</a:t>
            </a:r>
          </a:p>
          <a:p>
            <a:pPr lvl="1"/>
            <a:r>
              <a:rPr lang="cs-CZ" sz="2000" dirty="0"/>
              <a:t>negativní i pozitivní zkušenost je další krok v učení (viz Kolbův cyklus)</a:t>
            </a:r>
          </a:p>
          <a:p>
            <a:pPr lvl="1"/>
            <a:endParaRPr lang="cs-CZ" dirty="0"/>
          </a:p>
        </p:txBody>
      </p:sp>
    </p:spTree>
    <p:extLst>
      <p:ext uri="{BB962C8B-B14F-4D97-AF65-F5344CB8AC3E}">
        <p14:creationId xmlns:p14="http://schemas.microsoft.com/office/powerpoint/2010/main" val="68256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Kolbův cyklus</a:t>
            </a:r>
          </a:p>
        </p:txBody>
      </p:sp>
      <p:sp>
        <p:nvSpPr>
          <p:cNvPr id="3" name="Zástupný symbol pro obsah 2"/>
          <p:cNvSpPr>
            <a:spLocks noGrp="1"/>
          </p:cNvSpPr>
          <p:nvPr>
            <p:ph idx="1"/>
          </p:nvPr>
        </p:nvSpPr>
        <p:spPr>
          <a:xfrm>
            <a:off x="913795" y="1732449"/>
            <a:ext cx="5353655" cy="4077801"/>
          </a:xfrm>
        </p:spPr>
        <p:txBody>
          <a:bodyPr>
            <a:normAutofit fontScale="85000" lnSpcReduction="20000"/>
          </a:bodyPr>
          <a:lstStyle/>
          <a:p>
            <a:r>
              <a:rPr lang="cs-CZ" sz="2400" dirty="0">
                <a:effectLst/>
              </a:rPr>
              <a:t>Kolbův cyklus schematicky popisuje čtyři fáze procesu učení tak, jak se odehrávají v běžném životě:</a:t>
            </a:r>
          </a:p>
          <a:p>
            <a:endParaRPr lang="cs-CZ" sz="2400" dirty="0">
              <a:effectLst/>
            </a:endParaRPr>
          </a:p>
          <a:p>
            <a:pPr lvl="1"/>
            <a:r>
              <a:rPr lang="cs-CZ" sz="2000" dirty="0">
                <a:effectLst/>
              </a:rPr>
              <a:t>setkání s konkrétní </a:t>
            </a:r>
            <a:r>
              <a:rPr lang="cs-CZ" sz="2000" b="1" u="sng" dirty="0">
                <a:effectLst/>
              </a:rPr>
              <a:t>zkušeností</a:t>
            </a:r>
            <a:r>
              <a:rPr lang="cs-CZ" sz="2000" dirty="0">
                <a:effectLst/>
              </a:rPr>
              <a:t>, zážitek</a:t>
            </a:r>
          </a:p>
          <a:p>
            <a:pPr lvl="1"/>
            <a:r>
              <a:rPr lang="cs-CZ" sz="2000" dirty="0">
                <a:effectLst/>
              </a:rPr>
              <a:t>pozorování, přemýšlení, </a:t>
            </a:r>
            <a:r>
              <a:rPr lang="cs-CZ" sz="2000" b="1" u="sng" dirty="0">
                <a:effectLst/>
              </a:rPr>
              <a:t>reflexe zkušenosti</a:t>
            </a:r>
          </a:p>
          <a:p>
            <a:pPr lvl="1"/>
            <a:r>
              <a:rPr lang="cs-CZ" sz="2000" dirty="0">
                <a:effectLst/>
              </a:rPr>
              <a:t>vytvoření abstraktního pojmu, </a:t>
            </a:r>
            <a:r>
              <a:rPr lang="cs-CZ" sz="2000" b="1" u="sng" dirty="0">
                <a:effectLst/>
              </a:rPr>
              <a:t>představy </a:t>
            </a:r>
            <a:br>
              <a:rPr lang="cs-CZ" sz="2000" b="1" u="sng" dirty="0">
                <a:effectLst/>
              </a:rPr>
            </a:br>
            <a:r>
              <a:rPr lang="cs-CZ" sz="2000" dirty="0">
                <a:effectLst/>
              </a:rPr>
              <a:t>(„jak to je“, „jak to funguje“)</a:t>
            </a:r>
          </a:p>
          <a:p>
            <a:pPr lvl="1"/>
            <a:r>
              <a:rPr lang="cs-CZ" sz="2000" dirty="0">
                <a:effectLst/>
              </a:rPr>
              <a:t>experimentování na základě získané zkušenosti, </a:t>
            </a:r>
            <a:r>
              <a:rPr lang="cs-CZ" sz="2000" b="1" u="sng" dirty="0">
                <a:effectLst/>
              </a:rPr>
              <a:t>testování naučeného </a:t>
            </a:r>
            <a:r>
              <a:rPr lang="cs-CZ" dirty="0">
                <a:effectLst/>
              </a:rPr>
              <a:t> </a:t>
            </a:r>
          </a:p>
          <a:p>
            <a:endParaRPr lang="cs-CZ" dirty="0">
              <a:effectLst/>
            </a:endParaRPr>
          </a:p>
          <a:p>
            <a:r>
              <a:rPr lang="cs-CZ" dirty="0">
                <a:effectLst/>
              </a:rPr>
              <a:t>Vzdělávání může snížit počet „pokusů a omylů“ které musíme učinit k tomu, abychom získali cílovou kompetenci (např. být dobrým trenérem)</a:t>
            </a:r>
          </a:p>
        </p:txBody>
      </p:sp>
      <p:graphicFrame>
        <p:nvGraphicFramePr>
          <p:cNvPr id="4" name="Diagram 3"/>
          <p:cNvGraphicFramePr/>
          <p:nvPr>
            <p:extLst>
              <p:ext uri="{D42A27DB-BD31-4B8C-83A1-F6EECF244321}">
                <p14:modId xmlns:p14="http://schemas.microsoft.com/office/powerpoint/2010/main" val="2513316344"/>
              </p:ext>
            </p:extLst>
          </p:nvPr>
        </p:nvGraphicFramePr>
        <p:xfrm>
          <a:off x="6620827" y="2102802"/>
          <a:ext cx="5190173" cy="4005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843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Teorie sportu a úpolů</a:t>
            </a:r>
          </a:p>
        </p:txBody>
      </p:sp>
      <p:sp>
        <p:nvSpPr>
          <p:cNvPr id="3" name="Zástupný symbol pro text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412376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Životní zkušenosti a trenérská filozofie</a:t>
            </a:r>
          </a:p>
        </p:txBody>
      </p:sp>
      <p:sp>
        <p:nvSpPr>
          <p:cNvPr id="3" name="Zástupný symbol pro obsah 2"/>
          <p:cNvSpPr>
            <a:spLocks noGrp="1"/>
          </p:cNvSpPr>
          <p:nvPr>
            <p:ph idx="1"/>
          </p:nvPr>
        </p:nvSpPr>
        <p:spPr/>
        <p:txBody>
          <a:bodyPr/>
          <a:lstStyle/>
          <a:p>
            <a:r>
              <a:rPr lang="cs-CZ" dirty="0">
                <a:effectLst/>
              </a:rPr>
              <a:t>Je důležité umět se učit z chyb, být flexibilní a vyměnit staré postupy za nové </a:t>
            </a:r>
            <a:br>
              <a:rPr lang="cs-CZ" dirty="0">
                <a:effectLst/>
              </a:rPr>
            </a:br>
            <a:r>
              <a:rPr lang="cs-CZ" dirty="0">
                <a:effectLst/>
              </a:rPr>
              <a:t>a znovu je podrobit testování</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305" y="2531712"/>
            <a:ext cx="7648575" cy="3724275"/>
          </a:xfrm>
          <a:prstGeom prst="rect">
            <a:avLst/>
          </a:prstGeom>
        </p:spPr>
      </p:pic>
    </p:spTree>
    <p:extLst>
      <p:ext uri="{BB962C8B-B14F-4D97-AF65-F5344CB8AC3E}">
        <p14:creationId xmlns:p14="http://schemas.microsoft.com/office/powerpoint/2010/main" val="430063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Celoživotní učení</a:t>
            </a:r>
          </a:p>
        </p:txBody>
      </p:sp>
      <p:sp>
        <p:nvSpPr>
          <p:cNvPr id="3" name="Zástupný symbol pro obsah 2"/>
          <p:cNvSpPr>
            <a:spLocks noGrp="1"/>
          </p:cNvSpPr>
          <p:nvPr>
            <p:ph idx="1"/>
          </p:nvPr>
        </p:nvSpPr>
        <p:spPr/>
        <p:txBody>
          <a:bodyPr>
            <a:normAutofit/>
          </a:bodyPr>
          <a:lstStyle/>
          <a:p>
            <a:r>
              <a:rPr lang="cs-CZ" sz="2400" b="1" dirty="0"/>
              <a:t>Neformální vzdělávání </a:t>
            </a:r>
          </a:p>
          <a:p>
            <a:pPr lvl="1"/>
            <a:r>
              <a:rPr lang="cs-CZ" dirty="0"/>
              <a:t>zaměřeno na získání vědomostí, dovedností a kompetencí, které mohou respondentovi zlepšit jeho společenské i pracovní uplatnění </a:t>
            </a:r>
          </a:p>
          <a:p>
            <a:pPr lvl="1"/>
            <a:r>
              <a:rPr lang="cs-CZ" dirty="0"/>
              <a:t>vzdělávání je poskytováno v zařízeních zaměstnavatelů, soukromých vzdělávacích institucích, nestátních neziskových organizacích, ve školských zařízeních a dalších organizacích</a:t>
            </a:r>
          </a:p>
          <a:p>
            <a:pPr lvl="1"/>
            <a:r>
              <a:rPr lang="cs-CZ" dirty="0"/>
              <a:t>patří sem např. organizované volnočasové aktivity pro děti, mládež a dospělé, kurzy cizích jazyků, počítačové kurzy, rekvalifikační kurzy, ale také krátkodobá školení a přednášky. </a:t>
            </a:r>
          </a:p>
          <a:p>
            <a:pPr lvl="1"/>
            <a:r>
              <a:rPr lang="cs-CZ" dirty="0"/>
              <a:t>nutnou podmínkou pro realizaci tohoto druhu vzdělávání je účast odborného lektora, učitele či proškoleného vedoucího. Nevede k získání stupně vzdělání</a:t>
            </a:r>
          </a:p>
          <a:p>
            <a:pPr lvl="1"/>
            <a:r>
              <a:rPr lang="cs-CZ" b="1" u="sng" dirty="0"/>
              <a:t>3. a 4. trenérská třída </a:t>
            </a:r>
            <a:r>
              <a:rPr lang="cs-CZ" dirty="0"/>
              <a:t>organizovaná sportovním svazem</a:t>
            </a:r>
          </a:p>
          <a:p>
            <a:endParaRPr lang="cs-CZ" dirty="0"/>
          </a:p>
        </p:txBody>
      </p:sp>
    </p:spTree>
    <p:extLst>
      <p:ext uri="{BB962C8B-B14F-4D97-AF65-F5344CB8AC3E}">
        <p14:creationId xmlns:p14="http://schemas.microsoft.com/office/powerpoint/2010/main" val="1290793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Celoživotní učení</a:t>
            </a:r>
          </a:p>
        </p:txBody>
      </p:sp>
      <p:sp>
        <p:nvSpPr>
          <p:cNvPr id="3" name="Zástupný symbol pro obsah 2"/>
          <p:cNvSpPr>
            <a:spLocks noGrp="1"/>
          </p:cNvSpPr>
          <p:nvPr>
            <p:ph idx="1"/>
          </p:nvPr>
        </p:nvSpPr>
        <p:spPr>
          <a:xfrm>
            <a:off x="913794" y="1732449"/>
            <a:ext cx="10795606" cy="4058751"/>
          </a:xfrm>
        </p:spPr>
        <p:txBody>
          <a:bodyPr/>
          <a:lstStyle/>
          <a:p>
            <a:r>
              <a:rPr lang="cs-CZ" sz="2400" b="1" dirty="0"/>
              <a:t>Formální vzdělávání </a:t>
            </a:r>
          </a:p>
          <a:p>
            <a:pPr lvl="1"/>
            <a:r>
              <a:rPr lang="cs-CZ" sz="2000" dirty="0"/>
              <a:t>realizováno </a:t>
            </a:r>
            <a:r>
              <a:rPr lang="cs-CZ" sz="2000" b="1" u="sng" dirty="0"/>
              <a:t>ve vzdělávacích institucích </a:t>
            </a:r>
            <a:r>
              <a:rPr lang="cs-CZ" sz="2000" dirty="0"/>
              <a:t>(školách)</a:t>
            </a:r>
          </a:p>
          <a:p>
            <a:pPr lvl="1"/>
            <a:r>
              <a:rPr lang="cs-CZ" sz="2000" dirty="0"/>
              <a:t>funkce, cíle, obsahy, organizační formy a způsoby hodnocení jsou definovány a vymezeny právními předpisy</a:t>
            </a:r>
          </a:p>
          <a:p>
            <a:pPr lvl="1"/>
            <a:r>
              <a:rPr lang="cs-CZ" sz="2000" dirty="0"/>
              <a:t>zahrnuje získávání na sebe zpravidla navazujících stupňů vzdělání </a:t>
            </a:r>
          </a:p>
          <a:p>
            <a:pPr marL="450000" lvl="1" indent="0">
              <a:buNone/>
            </a:pPr>
            <a:r>
              <a:rPr lang="cs-CZ" sz="2000" dirty="0"/>
              <a:t>    (ZŠ, SŠ, VOŠ, VŠ - získání osvědčení, vysvědčení, diplomu aj.)</a:t>
            </a:r>
          </a:p>
          <a:p>
            <a:pPr lvl="1"/>
            <a:r>
              <a:rPr lang="cs-CZ" sz="2000" b="1" u="sng" dirty="0"/>
              <a:t>1. a 2. trenérská třída </a:t>
            </a:r>
            <a:r>
              <a:rPr lang="cs-CZ" sz="2000" dirty="0"/>
              <a:t>získaná v součinnosti sportovního svazu a VŠ opravňující</a:t>
            </a:r>
            <a:br>
              <a:rPr lang="cs-CZ" sz="2000" dirty="0"/>
            </a:br>
            <a:r>
              <a:rPr lang="cs-CZ" sz="2000" dirty="0"/>
              <a:t>držitele k provozování podnikatelské činnosti v oblasti tělovýchovných a sportovních služeb</a:t>
            </a:r>
          </a:p>
          <a:p>
            <a:endParaRPr lang="cs-CZ" dirty="0"/>
          </a:p>
        </p:txBody>
      </p:sp>
    </p:spTree>
    <p:extLst>
      <p:ext uri="{BB962C8B-B14F-4D97-AF65-F5344CB8AC3E}">
        <p14:creationId xmlns:p14="http://schemas.microsoft.com/office/powerpoint/2010/main" val="1789328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solidFill>
                <a:effectLst/>
              </a:rPr>
              <a:t>Cíl sportovního tréninku</a:t>
            </a:r>
          </a:p>
        </p:txBody>
      </p:sp>
      <p:sp>
        <p:nvSpPr>
          <p:cNvPr id="3" name="Zástupný symbol pro obsah 2"/>
          <p:cNvSpPr>
            <a:spLocks noGrp="1"/>
          </p:cNvSpPr>
          <p:nvPr>
            <p:ph idx="1"/>
          </p:nvPr>
        </p:nvSpPr>
        <p:spPr>
          <a:xfrm>
            <a:off x="913795" y="2667209"/>
            <a:ext cx="5129196" cy="2409845"/>
          </a:xfrm>
        </p:spPr>
        <p:txBody>
          <a:bodyPr>
            <a:normAutofit/>
          </a:bodyPr>
          <a:lstStyle/>
          <a:p>
            <a:pPr marL="36900" indent="0">
              <a:buNone/>
            </a:pPr>
            <a:r>
              <a:rPr lang="cs-CZ" sz="2800" dirty="0"/>
              <a:t>Dosažení co nejvyšší sportovní výkonnosti na základě celkového rozvoje sportovce</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429" y="2194560"/>
            <a:ext cx="3796834" cy="3355144"/>
          </a:xfrm>
          <a:prstGeom prst="rect">
            <a:avLst/>
          </a:prstGeom>
        </p:spPr>
      </p:pic>
      <p:sp>
        <p:nvSpPr>
          <p:cNvPr id="5" name="Obdélník 4"/>
          <p:cNvSpPr/>
          <p:nvPr/>
        </p:nvSpPr>
        <p:spPr>
          <a:xfrm>
            <a:off x="7231776" y="5827149"/>
            <a:ext cx="2792816" cy="369332"/>
          </a:xfrm>
          <a:prstGeom prst="rect">
            <a:avLst/>
          </a:prstGeom>
        </p:spPr>
        <p:txBody>
          <a:bodyPr wrap="none">
            <a:spAutoFit/>
          </a:bodyPr>
          <a:lstStyle/>
          <a:p>
            <a:r>
              <a:rPr lang="cs-CZ" b="1" dirty="0"/>
              <a:t>Antoine de Saint Exupéry</a:t>
            </a:r>
          </a:p>
        </p:txBody>
      </p:sp>
    </p:spTree>
    <p:extLst>
      <p:ext uri="{BB962C8B-B14F-4D97-AF65-F5344CB8AC3E}">
        <p14:creationId xmlns:p14="http://schemas.microsoft.com/office/powerpoint/2010/main" val="604548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solidFill>
                <a:effectLst/>
              </a:rPr>
              <a:t>Sportovní trénink jako edukační proces </a:t>
            </a:r>
            <a:endParaRPr lang="cs-CZ" dirty="0">
              <a:solidFill>
                <a:schemeClr val="tx1"/>
              </a:solidFill>
            </a:endParaRPr>
          </a:p>
        </p:txBody>
      </p:sp>
      <p:sp>
        <p:nvSpPr>
          <p:cNvPr id="3" name="Zástupný symbol pro obsah 2"/>
          <p:cNvSpPr>
            <a:spLocks noGrp="1"/>
          </p:cNvSpPr>
          <p:nvPr>
            <p:ph idx="1"/>
          </p:nvPr>
        </p:nvSpPr>
        <p:spPr/>
        <p:txBody>
          <a:bodyPr>
            <a:normAutofit/>
          </a:bodyPr>
          <a:lstStyle/>
          <a:p>
            <a:endParaRPr lang="cs-CZ" sz="2400" b="1" dirty="0">
              <a:effectLst/>
            </a:endParaRPr>
          </a:p>
          <a:p>
            <a:endParaRPr lang="cs-CZ" sz="2400" b="1" dirty="0">
              <a:effectLst/>
            </a:endParaRPr>
          </a:p>
          <a:p>
            <a:r>
              <a:rPr lang="cs-CZ" sz="2800" dirty="0">
                <a:effectLst/>
              </a:rPr>
              <a:t>Specifický cílevědomý řídící proces zaměřený na dosahování individuálního/kolektivního nejvyššího sportovního výkonu</a:t>
            </a:r>
          </a:p>
          <a:p>
            <a:endParaRPr lang="cs-CZ" sz="2400" dirty="0"/>
          </a:p>
        </p:txBody>
      </p:sp>
    </p:spTree>
    <p:extLst>
      <p:ext uri="{BB962C8B-B14F-4D97-AF65-F5344CB8AC3E}">
        <p14:creationId xmlns:p14="http://schemas.microsoft.com/office/powerpoint/2010/main" val="1982175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Dimenze rozvoje člověka</a:t>
            </a:r>
          </a:p>
        </p:txBody>
      </p:sp>
      <p:sp>
        <p:nvSpPr>
          <p:cNvPr id="3" name="Zástupný symbol pro obsah 2"/>
          <p:cNvSpPr>
            <a:spLocks noGrp="1"/>
          </p:cNvSpPr>
          <p:nvPr>
            <p:ph idx="1"/>
          </p:nvPr>
        </p:nvSpPr>
        <p:spPr>
          <a:xfrm>
            <a:off x="913794" y="1732449"/>
            <a:ext cx="10546685" cy="4372260"/>
          </a:xfrm>
        </p:spPr>
        <p:txBody>
          <a:bodyPr>
            <a:noAutofit/>
          </a:bodyPr>
          <a:lstStyle/>
          <a:p>
            <a:r>
              <a:rPr lang="cs-CZ" sz="2400" dirty="0"/>
              <a:t>Kognitivní</a:t>
            </a:r>
          </a:p>
          <a:p>
            <a:pPr lvl="1"/>
            <a:r>
              <a:rPr lang="cs-CZ" sz="2000" b="1" dirty="0"/>
              <a:t>vzdělávání</a:t>
            </a:r>
            <a:r>
              <a:rPr lang="cs-CZ" sz="2000" dirty="0"/>
              <a:t> – učení se znalostem</a:t>
            </a:r>
          </a:p>
          <a:p>
            <a:pPr lvl="1"/>
            <a:endParaRPr lang="cs-CZ" sz="2000" dirty="0"/>
          </a:p>
          <a:p>
            <a:r>
              <a:rPr lang="cs-CZ" sz="2400" dirty="0"/>
              <a:t>Afektivní</a:t>
            </a:r>
          </a:p>
          <a:p>
            <a:pPr lvl="1"/>
            <a:r>
              <a:rPr lang="cs-CZ" sz="2000" b="1" dirty="0"/>
              <a:t>výchova</a:t>
            </a:r>
            <a:r>
              <a:rPr lang="cs-CZ" sz="2000" dirty="0"/>
              <a:t> – učení se chování</a:t>
            </a:r>
          </a:p>
          <a:p>
            <a:endParaRPr lang="cs-CZ" sz="2400" dirty="0"/>
          </a:p>
          <a:p>
            <a:r>
              <a:rPr lang="cs-CZ" sz="2400" dirty="0"/>
              <a:t>Psychomotorická</a:t>
            </a:r>
          </a:p>
          <a:p>
            <a:pPr lvl="1"/>
            <a:r>
              <a:rPr lang="cs-CZ" sz="2000" b="1" dirty="0"/>
              <a:t>výcvik</a:t>
            </a:r>
            <a:r>
              <a:rPr lang="cs-CZ" sz="2000" dirty="0"/>
              <a:t> – učení se dovednostem</a:t>
            </a:r>
          </a:p>
        </p:txBody>
      </p:sp>
    </p:spTree>
    <p:extLst>
      <p:ext uri="{BB962C8B-B14F-4D97-AF65-F5344CB8AC3E}">
        <p14:creationId xmlns:p14="http://schemas.microsoft.com/office/powerpoint/2010/main" val="1564726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Didaktické zásady</a:t>
            </a:r>
          </a:p>
        </p:txBody>
      </p:sp>
      <p:sp>
        <p:nvSpPr>
          <p:cNvPr id="3" name="Zástupný symbol pro obsah 2"/>
          <p:cNvSpPr>
            <a:spLocks noGrp="1"/>
          </p:cNvSpPr>
          <p:nvPr>
            <p:ph idx="1"/>
          </p:nvPr>
        </p:nvSpPr>
        <p:spPr/>
        <p:txBody>
          <a:bodyPr>
            <a:noAutofit/>
          </a:bodyPr>
          <a:lstStyle/>
          <a:p>
            <a:r>
              <a:rPr lang="cs-CZ" sz="1800" dirty="0"/>
              <a:t>Zásada názornosti </a:t>
            </a:r>
          </a:p>
          <a:p>
            <a:pPr lvl="1"/>
            <a:r>
              <a:rPr lang="cs-CZ" dirty="0"/>
              <a:t>observační učení (především u dětí)</a:t>
            </a:r>
          </a:p>
          <a:p>
            <a:pPr lvl="1"/>
            <a:r>
              <a:rPr lang="cs-CZ" dirty="0"/>
              <a:t>první ukázka technicky zcela správně a s reálnou dynamikou</a:t>
            </a:r>
          </a:p>
          <a:p>
            <a:pPr lvl="1"/>
            <a:r>
              <a:rPr lang="cs-CZ" dirty="0"/>
              <a:t>smyslové vnímání – zapojit co největší počet smyslů: sluch, zrak (ukázka), pohyb, dotek</a:t>
            </a:r>
          </a:p>
          <a:p>
            <a:pPr lvl="1"/>
            <a:r>
              <a:rPr lang="cs-CZ" dirty="0"/>
              <a:t>abstraktní myšlení (pochopení techniky)</a:t>
            </a:r>
          </a:p>
          <a:p>
            <a:endParaRPr lang="cs-CZ" sz="1800" dirty="0"/>
          </a:p>
          <a:p>
            <a:r>
              <a:rPr lang="cs-CZ" sz="1800" dirty="0"/>
              <a:t>Zásada uvědomělosti</a:t>
            </a:r>
          </a:p>
          <a:p>
            <a:pPr lvl="1"/>
            <a:r>
              <a:rPr lang="cs-CZ" dirty="0"/>
              <a:t>aktivizace cvičenců</a:t>
            </a:r>
          </a:p>
          <a:p>
            <a:pPr lvl="1"/>
            <a:r>
              <a:rPr lang="cs-CZ" dirty="0"/>
              <a:t>vědomé řízení pohybu</a:t>
            </a:r>
          </a:p>
          <a:p>
            <a:pPr lvl="1"/>
            <a:r>
              <a:rPr lang="cs-CZ" dirty="0"/>
              <a:t>pozitivní přijímání učiva</a:t>
            </a:r>
          </a:p>
          <a:p>
            <a:pPr lvl="1"/>
            <a:r>
              <a:rPr lang="cs-CZ" dirty="0"/>
              <a:t>možnost vyjádřit se, zeptat se, získat zpětnou vazbu</a:t>
            </a:r>
          </a:p>
        </p:txBody>
      </p:sp>
    </p:spTree>
    <p:extLst>
      <p:ext uri="{BB962C8B-B14F-4D97-AF65-F5344CB8AC3E}">
        <p14:creationId xmlns:p14="http://schemas.microsoft.com/office/powerpoint/2010/main" val="3901632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Didaktické zásady</a:t>
            </a:r>
          </a:p>
        </p:txBody>
      </p:sp>
      <p:sp>
        <p:nvSpPr>
          <p:cNvPr id="3" name="Zástupný symbol pro obsah 2"/>
          <p:cNvSpPr>
            <a:spLocks noGrp="1"/>
          </p:cNvSpPr>
          <p:nvPr>
            <p:ph idx="1"/>
          </p:nvPr>
        </p:nvSpPr>
        <p:spPr/>
        <p:txBody>
          <a:bodyPr>
            <a:normAutofit/>
          </a:bodyPr>
          <a:lstStyle/>
          <a:p>
            <a:r>
              <a:rPr lang="cs-CZ" sz="1800" dirty="0"/>
              <a:t>Zásada soustavnosti</a:t>
            </a:r>
          </a:p>
          <a:p>
            <a:pPr lvl="1"/>
            <a:r>
              <a:rPr lang="cs-CZ" dirty="0"/>
              <a:t>uspořádanost učiva v logickou didaktickou soustavu</a:t>
            </a:r>
          </a:p>
          <a:p>
            <a:pPr lvl="1"/>
            <a:r>
              <a:rPr lang="cs-CZ" dirty="0"/>
              <a:t>soustavné dodržování systému cvičení s perspektivou rozvoje</a:t>
            </a:r>
          </a:p>
          <a:p>
            <a:endParaRPr lang="cs-CZ" sz="1800" dirty="0"/>
          </a:p>
          <a:p>
            <a:r>
              <a:rPr lang="cs-CZ" sz="1800" dirty="0"/>
              <a:t>Zásada přiměřenosti</a:t>
            </a:r>
          </a:p>
          <a:p>
            <a:pPr lvl="1"/>
            <a:r>
              <a:rPr lang="cs-CZ" dirty="0"/>
              <a:t>dodržení zákonitosti poznávací činnosti (příliš mnoho učiva </a:t>
            </a:r>
            <a:r>
              <a:rPr lang="cs-CZ" b="1" dirty="0">
                <a:effectLst>
                  <a:outerShdw blurRad="38100" dist="38100" dir="2700000" algn="tl">
                    <a:srgbClr val="000000">
                      <a:alpha val="43137"/>
                    </a:srgbClr>
                  </a:outerShdw>
                </a:effectLst>
                <a:sym typeface="Wingdings" panose="05000000000000000000" pitchFamily="2" charset="2"/>
              </a:rPr>
              <a:t></a:t>
            </a:r>
            <a:r>
              <a:rPr lang="cs-CZ" dirty="0"/>
              <a:t>, příliš abstraktní </a:t>
            </a:r>
            <a:r>
              <a:rPr lang="cs-CZ" b="1" dirty="0">
                <a:effectLst>
                  <a:outerShdw blurRad="38100" dist="38100" dir="2700000" algn="tl">
                    <a:srgbClr val="000000">
                      <a:alpha val="43137"/>
                    </a:srgbClr>
                  </a:outerShdw>
                </a:effectLst>
                <a:sym typeface="Wingdings" panose="05000000000000000000" pitchFamily="2" charset="2"/>
              </a:rPr>
              <a:t> </a:t>
            </a:r>
            <a:r>
              <a:rPr lang="cs-CZ" dirty="0"/>
              <a:t>aj.)</a:t>
            </a:r>
          </a:p>
          <a:p>
            <a:pPr lvl="1"/>
            <a:r>
              <a:rPr lang="cs-CZ" dirty="0"/>
              <a:t>stručné a jasné pokyny </a:t>
            </a:r>
            <a:r>
              <a:rPr lang="cs-CZ" dirty="0">
                <a:effectLst>
                  <a:outerShdw blurRad="38100" dist="38100" dir="2700000" algn="tl">
                    <a:srgbClr val="000000">
                      <a:alpha val="43137"/>
                    </a:srgbClr>
                  </a:outerShdw>
                </a:effectLst>
                <a:sym typeface="Wingdings" panose="05000000000000000000" pitchFamily="2" charset="2"/>
              </a:rPr>
              <a:t>, oddělení činností v jednoduché celky </a:t>
            </a:r>
          </a:p>
          <a:p>
            <a:pPr lvl="1"/>
            <a:r>
              <a:rPr lang="cs-CZ" dirty="0">
                <a:effectLst>
                  <a:outerShdw blurRad="38100" dist="38100" dir="2700000" algn="tl">
                    <a:srgbClr val="000000">
                      <a:alpha val="43137"/>
                    </a:srgbClr>
                  </a:outerShdw>
                </a:effectLst>
                <a:sym typeface="Wingdings" panose="05000000000000000000" pitchFamily="2" charset="2"/>
              </a:rPr>
              <a:t>respektovat hmotnostní rozdíly cvičenců</a:t>
            </a:r>
          </a:p>
          <a:p>
            <a:pPr lvl="1"/>
            <a:r>
              <a:rPr lang="cs-CZ" dirty="0">
                <a:effectLst>
                  <a:outerShdw blurRad="38100" dist="38100" dir="2700000" algn="tl">
                    <a:srgbClr val="000000">
                      <a:alpha val="43137"/>
                    </a:srgbClr>
                  </a:outerShdw>
                </a:effectLst>
                <a:sym typeface="Wingdings" panose="05000000000000000000" pitchFamily="2" charset="2"/>
              </a:rPr>
              <a:t>tělesné rozdíly (silnější – slabší, vyšší – nižší, těžší – lehčí, muži – ženy)</a:t>
            </a:r>
          </a:p>
          <a:p>
            <a:pPr lvl="1"/>
            <a:r>
              <a:rPr lang="cs-CZ" dirty="0">
                <a:effectLst>
                  <a:outerShdw blurRad="38100" dist="38100" dir="2700000" algn="tl">
                    <a:srgbClr val="000000">
                      <a:alpha val="43137"/>
                    </a:srgbClr>
                  </a:outerShdw>
                </a:effectLst>
                <a:sym typeface="Wingdings" panose="05000000000000000000" pitchFamily="2" charset="2"/>
              </a:rPr>
              <a:t>individuální rozdíly (pohybové nadání, temperament, disciplinovanost aj.)</a:t>
            </a:r>
            <a:endParaRPr lang="cs-CZ" dirty="0"/>
          </a:p>
        </p:txBody>
      </p:sp>
    </p:spTree>
    <p:extLst>
      <p:ext uri="{BB962C8B-B14F-4D97-AF65-F5344CB8AC3E}">
        <p14:creationId xmlns:p14="http://schemas.microsoft.com/office/powerpoint/2010/main" val="292514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Didaktické zásady</a:t>
            </a:r>
          </a:p>
        </p:txBody>
      </p:sp>
      <p:sp>
        <p:nvSpPr>
          <p:cNvPr id="3" name="Zástupný symbol pro obsah 2"/>
          <p:cNvSpPr>
            <a:spLocks noGrp="1"/>
          </p:cNvSpPr>
          <p:nvPr>
            <p:ph idx="1"/>
          </p:nvPr>
        </p:nvSpPr>
        <p:spPr/>
        <p:txBody>
          <a:bodyPr/>
          <a:lstStyle/>
          <a:p>
            <a:r>
              <a:rPr lang="cs-CZ" sz="1800" dirty="0"/>
              <a:t>Zásada trvalosti</a:t>
            </a:r>
          </a:p>
          <a:p>
            <a:pPr lvl="1"/>
            <a:r>
              <a:rPr lang="cs-CZ" dirty="0"/>
              <a:t>zapamatování učiva (retence)</a:t>
            </a:r>
          </a:p>
          <a:p>
            <a:pPr lvl="1"/>
            <a:r>
              <a:rPr lang="cs-CZ" dirty="0"/>
              <a:t>opakování a upevňování znalostí a motorických dovedností</a:t>
            </a:r>
          </a:p>
          <a:p>
            <a:pPr lvl="1"/>
            <a:r>
              <a:rPr lang="cs-CZ" dirty="0"/>
              <a:t>nejen mechanické opakování, ale i </a:t>
            </a:r>
          </a:p>
          <a:p>
            <a:pPr lvl="2"/>
            <a:r>
              <a:rPr lang="cs-CZ" sz="1800" dirty="0"/>
              <a:t>řízení procesu učení</a:t>
            </a:r>
          </a:p>
          <a:p>
            <a:pPr lvl="2"/>
            <a:r>
              <a:rPr lang="cs-CZ" sz="1800" dirty="0"/>
              <a:t>přístup ke cvičencům</a:t>
            </a:r>
          </a:p>
          <a:p>
            <a:pPr lvl="2"/>
            <a:r>
              <a:rPr lang="cs-CZ" sz="1800" dirty="0"/>
              <a:t>motivace</a:t>
            </a:r>
          </a:p>
          <a:p>
            <a:pPr lvl="2"/>
            <a:r>
              <a:rPr lang="cs-CZ" sz="1800" dirty="0"/>
              <a:t>schopnost samostudia a procvičování mimo tréninky</a:t>
            </a:r>
          </a:p>
          <a:p>
            <a:endParaRPr lang="cs-CZ" dirty="0"/>
          </a:p>
        </p:txBody>
      </p:sp>
    </p:spTree>
    <p:extLst>
      <p:ext uri="{BB962C8B-B14F-4D97-AF65-F5344CB8AC3E}">
        <p14:creationId xmlns:p14="http://schemas.microsoft.com/office/powerpoint/2010/main" val="122831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Organizační formy tréninkové jednotky</a:t>
            </a:r>
          </a:p>
        </p:txBody>
      </p:sp>
      <p:sp>
        <p:nvSpPr>
          <p:cNvPr id="3" name="Zástupný symbol pro obsah 2"/>
          <p:cNvSpPr>
            <a:spLocks noGrp="1"/>
          </p:cNvSpPr>
          <p:nvPr>
            <p:ph idx="1"/>
          </p:nvPr>
        </p:nvSpPr>
        <p:spPr/>
        <p:txBody>
          <a:bodyPr>
            <a:normAutofit/>
          </a:bodyPr>
          <a:lstStyle/>
          <a:p>
            <a:r>
              <a:rPr lang="cs-CZ" sz="2400" dirty="0"/>
              <a:t>Kolektivní </a:t>
            </a:r>
          </a:p>
          <a:p>
            <a:pPr lvl="1"/>
            <a:r>
              <a:rPr lang="cs-CZ" sz="2000" dirty="0"/>
              <a:t>skupina nebo dvojice provádí stejná cvičení</a:t>
            </a:r>
          </a:p>
          <a:p>
            <a:pPr lvl="1"/>
            <a:r>
              <a:rPr lang="cs-CZ" sz="2000" dirty="0"/>
              <a:t>v rušné a průpravné části úvodní části tréninkové jednotky (hry, rozehřátí, strečink aj.)</a:t>
            </a:r>
          </a:p>
          <a:p>
            <a:pPr lvl="1"/>
            <a:r>
              <a:rPr lang="cs-CZ" sz="2000" dirty="0"/>
              <a:t>v hlavní části – nácvik</a:t>
            </a:r>
          </a:p>
          <a:p>
            <a:pPr lvl="1"/>
            <a:r>
              <a:rPr lang="cs-CZ" sz="2000" dirty="0"/>
              <a:t>V závěrečné části – zklidnění</a:t>
            </a:r>
          </a:p>
          <a:p>
            <a:endParaRPr lang="cs-CZ" sz="2400" dirty="0"/>
          </a:p>
          <a:p>
            <a:r>
              <a:rPr lang="cs-CZ" sz="2400" dirty="0"/>
              <a:t>Individuální</a:t>
            </a:r>
          </a:p>
          <a:p>
            <a:pPr lvl="1"/>
            <a:r>
              <a:rPr lang="cs-CZ" sz="2000" dirty="0"/>
              <a:t>Zadání cvičení jednotlivcům</a:t>
            </a:r>
          </a:p>
        </p:txBody>
      </p:sp>
    </p:spTree>
    <p:extLst>
      <p:ext uri="{BB962C8B-B14F-4D97-AF65-F5344CB8AC3E}">
        <p14:creationId xmlns:p14="http://schemas.microsoft.com/office/powerpoint/2010/main" val="394701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dirty="0"/>
              <a:t>Zařazení daného </a:t>
            </a:r>
            <a:r>
              <a:rPr lang="cs-CZ" dirty="0" err="1"/>
              <a:t>úpolového</a:t>
            </a:r>
            <a:r>
              <a:rPr lang="cs-CZ" dirty="0"/>
              <a:t> sportu</a:t>
            </a:r>
            <a:br>
              <a:rPr lang="cs-CZ" dirty="0"/>
            </a:br>
            <a:r>
              <a:rPr lang="cs-CZ" dirty="0"/>
              <a:t> do systému sportu</a:t>
            </a:r>
          </a:p>
        </p:txBody>
      </p:sp>
      <p:sp>
        <p:nvSpPr>
          <p:cNvPr id="5" name="Zástupný symbol pro obsah 4"/>
          <p:cNvSpPr>
            <a:spLocks noGrp="1"/>
          </p:cNvSpPr>
          <p:nvPr>
            <p:ph idx="1"/>
          </p:nvPr>
        </p:nvSpPr>
        <p:spPr/>
        <p:txBody>
          <a:bodyPr>
            <a:normAutofit/>
          </a:bodyPr>
          <a:lstStyle/>
          <a:p>
            <a:pPr marL="36900" indent="0">
              <a:buNone/>
            </a:pPr>
            <a:endParaRPr lang="cs-CZ" sz="3600" dirty="0"/>
          </a:p>
          <a:p>
            <a:pPr marL="36900" indent="0">
              <a:buNone/>
            </a:pPr>
            <a:endParaRPr lang="cs-CZ" sz="3600" dirty="0"/>
          </a:p>
          <a:p>
            <a:pPr marL="36900" indent="0" algn="ctr">
              <a:buNone/>
            </a:pPr>
            <a:r>
              <a:rPr lang="cs-CZ" sz="3200" dirty="0"/>
              <a:t>„Kam patří daný </a:t>
            </a:r>
            <a:r>
              <a:rPr lang="cs-CZ" sz="3200" dirty="0" err="1"/>
              <a:t>úpolový</a:t>
            </a:r>
            <a:r>
              <a:rPr lang="cs-CZ" sz="3200" dirty="0"/>
              <a:t> sport v systematice sportu?“</a:t>
            </a:r>
          </a:p>
        </p:txBody>
      </p:sp>
    </p:spTree>
    <p:extLst>
      <p:ext uri="{BB962C8B-B14F-4D97-AF65-F5344CB8AC3E}">
        <p14:creationId xmlns:p14="http://schemas.microsoft.com/office/powerpoint/2010/main" val="4053741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effectLst/>
              </a:rPr>
              <a:t>Sportovní trénink jako adaptační proces</a:t>
            </a:r>
            <a:endParaRPr lang="cs-CZ" dirty="0"/>
          </a:p>
        </p:txBody>
      </p:sp>
      <p:sp>
        <p:nvSpPr>
          <p:cNvPr id="3" name="Zástupný symbol pro obsah 2"/>
          <p:cNvSpPr>
            <a:spLocks noGrp="1"/>
          </p:cNvSpPr>
          <p:nvPr>
            <p:ph idx="1"/>
          </p:nvPr>
        </p:nvSpPr>
        <p:spPr/>
        <p:txBody>
          <a:bodyPr/>
          <a:lstStyle/>
          <a:p>
            <a:r>
              <a:rPr lang="cs-CZ" sz="2400" dirty="0">
                <a:effectLst/>
              </a:rPr>
              <a:t>Proces bio-psycho-sociální adaptace na tréninkové zatížení, prostřednictvím kterého dochází k adaptaci:</a:t>
            </a:r>
          </a:p>
          <a:p>
            <a:endParaRPr lang="cs-CZ" sz="2400" b="1" dirty="0">
              <a:effectLst/>
            </a:endParaRPr>
          </a:p>
          <a:p>
            <a:pPr lvl="1"/>
            <a:r>
              <a:rPr lang="cs-CZ" dirty="0">
                <a:solidFill>
                  <a:schemeClr val="tx1"/>
                </a:solidFill>
                <a:effectLst/>
              </a:rPr>
              <a:t>morfologické a somatické (průřez svalových vláken, hustota kostí, poměr aktivní a pasivní hmoty)</a:t>
            </a:r>
          </a:p>
          <a:p>
            <a:pPr lvl="1"/>
            <a:r>
              <a:rPr lang="cs-CZ" dirty="0">
                <a:solidFill>
                  <a:schemeClr val="tx1"/>
                </a:solidFill>
                <a:effectLst/>
              </a:rPr>
              <a:t>funkční  (srdečně-cévního, oběhového, energetického systému)</a:t>
            </a:r>
          </a:p>
          <a:p>
            <a:pPr lvl="1"/>
            <a:r>
              <a:rPr lang="cs-CZ" dirty="0">
                <a:solidFill>
                  <a:schemeClr val="tx1"/>
                </a:solidFill>
                <a:effectLst/>
              </a:rPr>
              <a:t>neuro-muskulární (neuro-psycho-fyziologickému)</a:t>
            </a:r>
          </a:p>
          <a:p>
            <a:pPr lvl="1"/>
            <a:r>
              <a:rPr lang="cs-CZ" dirty="0">
                <a:solidFill>
                  <a:schemeClr val="tx1"/>
                </a:solidFill>
                <a:effectLst/>
              </a:rPr>
              <a:t>psychické, sociální (psychosociálnímu) </a:t>
            </a:r>
          </a:p>
          <a:p>
            <a:pPr lvl="1"/>
            <a:r>
              <a:rPr lang="cs-CZ" dirty="0">
                <a:solidFill>
                  <a:schemeClr val="tx1"/>
                </a:solidFill>
                <a:effectLst/>
              </a:rPr>
              <a:t>k zdokonalení regulačních mechanizmů vnitřních orgánů,  systémů a pohybového aparátu</a:t>
            </a:r>
          </a:p>
          <a:p>
            <a:endParaRPr lang="cs-CZ" dirty="0">
              <a:solidFill>
                <a:schemeClr val="tx1"/>
              </a:solidFill>
            </a:endParaRPr>
          </a:p>
        </p:txBody>
      </p:sp>
    </p:spTree>
    <p:extLst>
      <p:ext uri="{BB962C8B-B14F-4D97-AF65-F5344CB8AC3E}">
        <p14:creationId xmlns:p14="http://schemas.microsoft.com/office/powerpoint/2010/main" val="3091627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Působení pohybu na organismus</a:t>
            </a:r>
          </a:p>
        </p:txBody>
      </p:sp>
      <p:sp>
        <p:nvSpPr>
          <p:cNvPr id="3" name="Zástupný symbol pro obsah 2"/>
          <p:cNvSpPr>
            <a:spLocks noGrp="1"/>
          </p:cNvSpPr>
          <p:nvPr>
            <p:ph idx="1"/>
          </p:nvPr>
        </p:nvSpPr>
        <p:spPr/>
        <p:txBody>
          <a:bodyPr/>
          <a:lstStyle/>
          <a:p>
            <a:r>
              <a:rPr lang="cs-CZ" dirty="0"/>
              <a:t>Zvyšuje svalovou sílu, rozsah a koordinaci pohybu</a:t>
            </a:r>
          </a:p>
          <a:p>
            <a:r>
              <a:rPr lang="cs-CZ" dirty="0"/>
              <a:t>Posiluje kardiovaskulární systém</a:t>
            </a:r>
          </a:p>
          <a:p>
            <a:r>
              <a:rPr lang="cs-CZ" dirty="0"/>
              <a:t>Přispívá k ekonomice hospodaření s energií</a:t>
            </a:r>
          </a:p>
          <a:p>
            <a:r>
              <a:rPr lang="cs-CZ" dirty="0"/>
              <a:t>Působí jako prostředek regulace napětí a stresu</a:t>
            </a:r>
          </a:p>
          <a:p>
            <a:r>
              <a:rPr lang="cs-CZ" dirty="0"/>
              <a:t>Udržuje optimální tělesnou hmotnost a snižuje podíl tělesného tuku</a:t>
            </a:r>
          </a:p>
          <a:p>
            <a:r>
              <a:rPr lang="cs-CZ" dirty="0"/>
              <a:t>Snižuje riziko vzniku </a:t>
            </a:r>
            <a:r>
              <a:rPr lang="cs-CZ" dirty="0" err="1"/>
              <a:t>vertebrogenních</a:t>
            </a:r>
            <a:r>
              <a:rPr lang="cs-CZ" dirty="0"/>
              <a:t> syndromů a komplikací aterosklerózy </a:t>
            </a:r>
            <a:br>
              <a:rPr lang="cs-CZ" dirty="0"/>
            </a:br>
            <a:r>
              <a:rPr lang="cs-CZ" dirty="0"/>
              <a:t>(kornatění tepen)</a:t>
            </a:r>
          </a:p>
          <a:p>
            <a:r>
              <a:rPr lang="cs-CZ" dirty="0"/>
              <a:t>Omezuje odvápnění kostí a snižuje riziko zlomenin (zvyšuje hustotu minerálu kostí BMD)</a:t>
            </a:r>
          </a:p>
          <a:p>
            <a:endParaRPr lang="cs-CZ" dirty="0"/>
          </a:p>
        </p:txBody>
      </p:sp>
    </p:spTree>
    <p:extLst>
      <p:ext uri="{BB962C8B-B14F-4D97-AF65-F5344CB8AC3E}">
        <p14:creationId xmlns:p14="http://schemas.microsoft.com/office/powerpoint/2010/main" val="1828254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solidFill>
              </a:rPr>
              <a:t>Úkoly sportovního tréninku</a:t>
            </a:r>
          </a:p>
        </p:txBody>
      </p:sp>
      <p:sp>
        <p:nvSpPr>
          <p:cNvPr id="3" name="Zástupný symbol pro obsah 2"/>
          <p:cNvSpPr>
            <a:spLocks noGrp="1"/>
          </p:cNvSpPr>
          <p:nvPr>
            <p:ph idx="1"/>
          </p:nvPr>
        </p:nvSpPr>
        <p:spPr/>
        <p:txBody>
          <a:bodyPr>
            <a:normAutofit/>
          </a:bodyPr>
          <a:lstStyle/>
          <a:p>
            <a:r>
              <a:rPr lang="cs-CZ" sz="2400" dirty="0">
                <a:effectLst/>
              </a:rPr>
              <a:t>Rozvoj tělesný</a:t>
            </a:r>
          </a:p>
          <a:p>
            <a:pPr lvl="1"/>
            <a:r>
              <a:rPr lang="cs-CZ" sz="2400" dirty="0">
                <a:effectLst/>
              </a:rPr>
              <a:t>rozvíjení kondice</a:t>
            </a:r>
          </a:p>
          <a:p>
            <a:pPr lvl="1"/>
            <a:r>
              <a:rPr lang="cs-CZ" sz="2400" dirty="0">
                <a:effectLst/>
              </a:rPr>
              <a:t>osvojování sportovních dovedností</a:t>
            </a:r>
          </a:p>
          <a:p>
            <a:endParaRPr lang="cs-CZ" sz="2400" dirty="0">
              <a:effectLst/>
            </a:endParaRPr>
          </a:p>
          <a:p>
            <a:r>
              <a:rPr lang="cs-CZ" sz="2400" dirty="0">
                <a:effectLst/>
              </a:rPr>
              <a:t>Rozvoj osobnosti sportovce</a:t>
            </a:r>
          </a:p>
          <a:p>
            <a:pPr lvl="1"/>
            <a:r>
              <a:rPr lang="cs-CZ" sz="2400" dirty="0">
                <a:effectLst/>
              </a:rPr>
              <a:t>psychický </a:t>
            </a:r>
          </a:p>
          <a:p>
            <a:pPr lvl="1"/>
            <a:r>
              <a:rPr lang="cs-CZ" sz="2400" dirty="0">
                <a:effectLst/>
              </a:rPr>
              <a:t>sociální </a:t>
            </a:r>
          </a:p>
          <a:p>
            <a:endParaRPr lang="cs-CZ" b="1" dirty="0"/>
          </a:p>
          <a:p>
            <a:endParaRPr lang="cs-CZ" dirty="0"/>
          </a:p>
        </p:txBody>
      </p:sp>
    </p:spTree>
    <p:extLst>
      <p:ext uri="{BB962C8B-B14F-4D97-AF65-F5344CB8AC3E}">
        <p14:creationId xmlns:p14="http://schemas.microsoft.com/office/powerpoint/2010/main" val="1184197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effectLst/>
              </a:rPr>
              <a:t>Sportovní tréninkové působení</a:t>
            </a:r>
            <a:endParaRPr lang="cs-CZ" dirty="0"/>
          </a:p>
        </p:txBody>
      </p:sp>
      <p:sp>
        <p:nvSpPr>
          <p:cNvPr id="3" name="Zástupný symbol pro obsah 2"/>
          <p:cNvSpPr>
            <a:spLocks noGrp="1"/>
          </p:cNvSpPr>
          <p:nvPr>
            <p:ph idx="1"/>
          </p:nvPr>
        </p:nvSpPr>
        <p:spPr/>
        <p:txBody>
          <a:bodyPr>
            <a:normAutofit/>
          </a:bodyPr>
          <a:lstStyle/>
          <a:p>
            <a:pPr marL="494100" indent="-457200">
              <a:buFont typeface="+mj-lt"/>
              <a:buAutoNum type="arabicPeriod"/>
            </a:pPr>
            <a:r>
              <a:rPr lang="cs-CZ" dirty="0"/>
              <a:t>Obsah </a:t>
            </a:r>
            <a:br>
              <a:rPr lang="cs-CZ" dirty="0"/>
            </a:br>
            <a:r>
              <a:rPr lang="cs-CZ" dirty="0"/>
              <a:t>(kondiční, technickou, taktickou, psychickou a teoretickou přípravu)</a:t>
            </a:r>
          </a:p>
          <a:p>
            <a:pPr marL="494100" indent="-457200">
              <a:buFont typeface="+mj-lt"/>
              <a:buAutoNum type="arabicPeriod"/>
            </a:pPr>
            <a:r>
              <a:rPr lang="cs-CZ" dirty="0"/>
              <a:t>Prostředky sportovního tréninku </a:t>
            </a:r>
            <a:br>
              <a:rPr lang="cs-CZ" dirty="0"/>
            </a:br>
            <a:r>
              <a:rPr lang="cs-CZ" dirty="0"/>
              <a:t>(tělesné cvičení, soutěžní, regenerační, kompenzační a kontroly trénovanosti)</a:t>
            </a:r>
          </a:p>
          <a:p>
            <a:pPr marL="494100" indent="-457200">
              <a:buFont typeface="+mj-lt"/>
              <a:buAutoNum type="arabicPeriod"/>
            </a:pPr>
            <a:r>
              <a:rPr lang="cs-CZ" dirty="0"/>
              <a:t>Metody rozvoje pohybových schopností, dovedností a výchovného působení</a:t>
            </a:r>
          </a:p>
          <a:p>
            <a:pPr marL="494100" indent="-457200">
              <a:buFont typeface="+mj-lt"/>
              <a:buAutoNum type="arabicPeriod"/>
            </a:pPr>
            <a:r>
              <a:rPr lang="cs-CZ" dirty="0"/>
              <a:t>Složky tréninkového zatížení </a:t>
            </a:r>
            <a:br>
              <a:rPr lang="cs-CZ" dirty="0"/>
            </a:br>
            <a:r>
              <a:rPr lang="cs-CZ" dirty="0"/>
              <a:t>(objem, intenzitu, koordinační složitost a psychickou náročnost)</a:t>
            </a:r>
          </a:p>
          <a:p>
            <a:pPr marL="494100" indent="-457200">
              <a:buFont typeface="+mj-lt"/>
              <a:buAutoNum type="arabicPeriod"/>
            </a:pPr>
            <a:r>
              <a:rPr lang="cs-CZ" dirty="0"/>
              <a:t>Druhy tréninkového zatížení (vnitřní, vnější, podle velikosti-malé, střední, velké, jednorázové a </a:t>
            </a:r>
            <a:r>
              <a:rPr lang="cs-CZ" dirty="0" err="1"/>
              <a:t>opakované-kumulativní</a:t>
            </a:r>
            <a:r>
              <a:rPr lang="cs-CZ" dirty="0"/>
              <a:t>)</a:t>
            </a:r>
          </a:p>
          <a:p>
            <a:endParaRPr lang="cs-CZ" dirty="0"/>
          </a:p>
        </p:txBody>
      </p:sp>
    </p:spTree>
    <p:extLst>
      <p:ext uri="{BB962C8B-B14F-4D97-AF65-F5344CB8AC3E}">
        <p14:creationId xmlns:p14="http://schemas.microsoft.com/office/powerpoint/2010/main" val="1791127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(Funkční) zdatnost</a:t>
            </a:r>
          </a:p>
        </p:txBody>
      </p:sp>
      <p:sp>
        <p:nvSpPr>
          <p:cNvPr id="3" name="Zástupný symbol pro obsah 2"/>
          <p:cNvSpPr>
            <a:spLocks noGrp="1"/>
          </p:cNvSpPr>
          <p:nvPr>
            <p:ph idx="1"/>
          </p:nvPr>
        </p:nvSpPr>
        <p:spPr/>
        <p:txBody>
          <a:bodyPr/>
          <a:lstStyle/>
          <a:p>
            <a:r>
              <a:rPr lang="cs-CZ" sz="2400" dirty="0"/>
              <a:t>Zdatnost </a:t>
            </a:r>
          </a:p>
          <a:p>
            <a:pPr lvl="1"/>
            <a:r>
              <a:rPr lang="cs-CZ" sz="2000" dirty="0"/>
              <a:t>schopnost organismu optimálně reagovat na podněty z vnějšího prostředí</a:t>
            </a:r>
          </a:p>
          <a:p>
            <a:pPr lvl="1"/>
            <a:r>
              <a:rPr lang="cs-CZ" sz="2000" dirty="0"/>
              <a:t>není vázána na specifický výkon</a:t>
            </a:r>
          </a:p>
          <a:p>
            <a:endParaRPr lang="cs-CZ" sz="2400" dirty="0"/>
          </a:p>
          <a:p>
            <a:r>
              <a:rPr lang="cs-CZ" sz="2400" dirty="0"/>
              <a:t>Funkční zdatnost </a:t>
            </a:r>
          </a:p>
          <a:p>
            <a:pPr lvl="1"/>
            <a:r>
              <a:rPr lang="cs-CZ" sz="2000" dirty="0"/>
              <a:t>schopnost reagovat na specifické podněty v různých činnostech</a:t>
            </a:r>
          </a:p>
          <a:p>
            <a:pPr lvl="1"/>
            <a:r>
              <a:rPr lang="cs-CZ" sz="2000" dirty="0"/>
              <a:t>porovnej např. sportovní zdatnost a sebeobrannou zdatnost karatisty </a:t>
            </a:r>
          </a:p>
          <a:p>
            <a:pPr marL="36900" indent="0">
              <a:buNone/>
            </a:pPr>
            <a:endParaRPr lang="cs-CZ" dirty="0"/>
          </a:p>
        </p:txBody>
      </p:sp>
    </p:spTree>
    <p:extLst>
      <p:ext uri="{BB962C8B-B14F-4D97-AF65-F5344CB8AC3E}">
        <p14:creationId xmlns:p14="http://schemas.microsoft.com/office/powerpoint/2010/main" val="51302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Sportovní výkon a výkonnost</a:t>
            </a:r>
          </a:p>
        </p:txBody>
      </p:sp>
      <p:sp>
        <p:nvSpPr>
          <p:cNvPr id="3" name="Zástupný symbol pro obsah 2"/>
          <p:cNvSpPr>
            <a:spLocks noGrp="1"/>
          </p:cNvSpPr>
          <p:nvPr>
            <p:ph idx="1"/>
          </p:nvPr>
        </p:nvSpPr>
        <p:spPr/>
        <p:txBody>
          <a:bodyPr/>
          <a:lstStyle/>
          <a:p>
            <a:r>
              <a:rPr lang="cs-CZ" sz="2400" dirty="0"/>
              <a:t>Sportovní výkon</a:t>
            </a:r>
          </a:p>
          <a:p>
            <a:pPr lvl="1"/>
            <a:r>
              <a:rPr lang="cs-CZ" sz="2200" dirty="0"/>
              <a:t>aktuální projev specializovaných schopností (individuální nebo týmový) </a:t>
            </a:r>
            <a:br>
              <a:rPr lang="cs-CZ" sz="2200" dirty="0"/>
            </a:br>
            <a:r>
              <a:rPr lang="cs-CZ" sz="2200" dirty="0"/>
              <a:t>v konkrétní sportovní činnosti podle pravidel</a:t>
            </a:r>
          </a:p>
          <a:p>
            <a:pPr marL="36900" indent="0">
              <a:buNone/>
            </a:pPr>
            <a:endParaRPr lang="cs-CZ" sz="2400" dirty="0"/>
          </a:p>
          <a:p>
            <a:r>
              <a:rPr lang="cs-CZ" sz="2400" dirty="0"/>
              <a:t>Sportovní výkonnost </a:t>
            </a:r>
          </a:p>
          <a:p>
            <a:pPr lvl="1"/>
            <a:r>
              <a:rPr lang="cs-CZ" sz="2200" dirty="0"/>
              <a:t>schopnost podávat sportovní výkon opakovaně na poměrně stabilní úrovni</a:t>
            </a:r>
          </a:p>
          <a:p>
            <a:pPr lvl="1"/>
            <a:r>
              <a:rPr lang="cs-CZ" sz="2200" dirty="0"/>
              <a:t>výsledkem dlouhodobé adaptace na tréninkové zatížení</a:t>
            </a:r>
          </a:p>
          <a:p>
            <a:endParaRPr lang="cs-CZ" sz="2400" dirty="0"/>
          </a:p>
          <a:p>
            <a:endParaRPr lang="cs-CZ" dirty="0"/>
          </a:p>
        </p:txBody>
      </p:sp>
    </p:spTree>
    <p:extLst>
      <p:ext uri="{BB962C8B-B14F-4D97-AF65-F5344CB8AC3E}">
        <p14:creationId xmlns:p14="http://schemas.microsoft.com/office/powerpoint/2010/main" val="193328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solidFill>
                <a:effectLst/>
              </a:rPr>
              <a:t>Výsledek sportovního tréninku</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sz="2400" dirty="0">
                <a:solidFill>
                  <a:schemeClr val="tx1"/>
                </a:solidFill>
              </a:rPr>
              <a:t>pohybových schopností (kondičních a koordinačních)</a:t>
            </a:r>
          </a:p>
          <a:p>
            <a:r>
              <a:rPr lang="cs-CZ" sz="2400" dirty="0">
                <a:solidFill>
                  <a:schemeClr val="tx1"/>
                </a:solidFill>
              </a:rPr>
              <a:t>osvojování a zdokonalování pohybových dovedností speciální sportovní techniky</a:t>
            </a:r>
          </a:p>
          <a:p>
            <a:r>
              <a:rPr lang="cs-CZ" sz="2400" dirty="0">
                <a:solidFill>
                  <a:schemeClr val="tx1"/>
                </a:solidFill>
              </a:rPr>
              <a:t>rozvoj sportovního taktického </a:t>
            </a:r>
            <a:r>
              <a:rPr lang="cs-CZ" sz="2400" dirty="0" err="1">
                <a:solidFill>
                  <a:schemeClr val="tx1"/>
                </a:solidFill>
              </a:rPr>
              <a:t>jednání-vedení</a:t>
            </a:r>
            <a:r>
              <a:rPr lang="cs-CZ" sz="2400" dirty="0">
                <a:solidFill>
                  <a:schemeClr val="tx1"/>
                </a:solidFill>
              </a:rPr>
              <a:t> sportovního boje</a:t>
            </a:r>
          </a:p>
          <a:p>
            <a:r>
              <a:rPr lang="cs-CZ" sz="2400" dirty="0">
                <a:solidFill>
                  <a:schemeClr val="tx1"/>
                </a:solidFill>
              </a:rPr>
              <a:t>osvojování si sportovních vědomostí</a:t>
            </a:r>
          </a:p>
          <a:p>
            <a:r>
              <a:rPr lang="cs-CZ" sz="2400" dirty="0">
                <a:solidFill>
                  <a:schemeClr val="tx1"/>
                </a:solidFill>
              </a:rPr>
              <a:t>formování osobnostních vlastností a schopností soutěžit</a:t>
            </a:r>
          </a:p>
          <a:p>
            <a:r>
              <a:rPr lang="cs-CZ" sz="2400" dirty="0">
                <a:solidFill>
                  <a:schemeClr val="tx1"/>
                </a:solidFill>
              </a:rPr>
              <a:t>rozvoj sociálního chování – interpersonálních vztahů</a:t>
            </a:r>
          </a:p>
          <a:p>
            <a:r>
              <a:rPr lang="cs-CZ" sz="2400" dirty="0">
                <a:solidFill>
                  <a:schemeClr val="tx1"/>
                </a:solidFill>
              </a:rPr>
              <a:t>sportovní výkon</a:t>
            </a:r>
          </a:p>
        </p:txBody>
      </p:sp>
    </p:spTree>
    <p:extLst>
      <p:ext uri="{BB962C8B-B14F-4D97-AF65-F5344CB8AC3E}">
        <p14:creationId xmlns:p14="http://schemas.microsoft.com/office/powerpoint/2010/main" val="4046969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effectLst/>
              </a:rPr>
              <a:t>Struktura sportovního výkonu</a:t>
            </a:r>
          </a:p>
        </p:txBody>
      </p:sp>
      <p:sp>
        <p:nvSpPr>
          <p:cNvPr id="3" name="Zástupný symbol pro obsah 2"/>
          <p:cNvSpPr>
            <a:spLocks noGrp="1"/>
          </p:cNvSpPr>
          <p:nvPr>
            <p:ph idx="1"/>
          </p:nvPr>
        </p:nvSpPr>
        <p:spPr/>
        <p:txBody>
          <a:bodyPr>
            <a:normAutofit/>
          </a:bodyPr>
          <a:lstStyle/>
          <a:p>
            <a:pPr>
              <a:lnSpc>
                <a:spcPct val="80000"/>
              </a:lnSpc>
              <a:buFont typeface="Wingdings" pitchFamily="2" charset="2"/>
              <a:buNone/>
            </a:pPr>
            <a:endParaRPr lang="cs-CZ" sz="2800" b="1" dirty="0">
              <a:solidFill>
                <a:srgbClr val="FFFFCC"/>
              </a:solidFill>
            </a:endParaRPr>
          </a:p>
          <a:p>
            <a:pPr>
              <a:lnSpc>
                <a:spcPct val="80000"/>
              </a:lnSpc>
            </a:pPr>
            <a:r>
              <a:rPr lang="cs-CZ" sz="2200" dirty="0">
                <a:effectLst/>
              </a:rPr>
              <a:t>Komponenty (faktory) sportovního výkonu</a:t>
            </a:r>
            <a:endParaRPr lang="cs-CZ" sz="2200" dirty="0">
              <a:solidFill>
                <a:srgbClr val="FFFFCC"/>
              </a:solidFill>
              <a:effectLst/>
            </a:endParaRPr>
          </a:p>
          <a:p>
            <a:pPr lvl="1">
              <a:lnSpc>
                <a:spcPct val="80000"/>
              </a:lnSpc>
            </a:pPr>
            <a:r>
              <a:rPr lang="cs-CZ" sz="2200" dirty="0">
                <a:effectLst/>
              </a:rPr>
              <a:t>somatické (tělesná konstituce)</a:t>
            </a:r>
          </a:p>
          <a:p>
            <a:pPr lvl="1">
              <a:lnSpc>
                <a:spcPct val="80000"/>
              </a:lnSpc>
            </a:pPr>
            <a:r>
              <a:rPr lang="cs-CZ" sz="2200" dirty="0">
                <a:solidFill>
                  <a:schemeClr val="tx1"/>
                </a:solidFill>
                <a:effectLst/>
              </a:rPr>
              <a:t>kondiční (pohybové schopnosti)</a:t>
            </a:r>
          </a:p>
          <a:p>
            <a:pPr lvl="1">
              <a:lnSpc>
                <a:spcPct val="80000"/>
              </a:lnSpc>
            </a:pPr>
            <a:r>
              <a:rPr lang="cs-CZ" sz="2200" dirty="0">
                <a:effectLst/>
              </a:rPr>
              <a:t>technické </a:t>
            </a:r>
            <a:r>
              <a:rPr lang="cs-CZ" sz="2200" dirty="0">
                <a:solidFill>
                  <a:schemeClr val="tx1"/>
                </a:solidFill>
                <a:effectLst/>
              </a:rPr>
              <a:t>(pohybové dovednosti)</a:t>
            </a:r>
            <a:endParaRPr lang="cs-CZ" sz="2200" dirty="0">
              <a:effectLst/>
            </a:endParaRPr>
          </a:p>
          <a:p>
            <a:pPr lvl="1">
              <a:lnSpc>
                <a:spcPct val="80000"/>
              </a:lnSpc>
            </a:pPr>
            <a:r>
              <a:rPr lang="cs-CZ" sz="2200" dirty="0">
                <a:effectLst/>
              </a:rPr>
              <a:t>taktické (myšlení a tvořivé jednání)</a:t>
            </a:r>
          </a:p>
          <a:p>
            <a:pPr lvl="1">
              <a:lnSpc>
                <a:spcPct val="80000"/>
              </a:lnSpc>
            </a:pPr>
            <a:r>
              <a:rPr lang="cs-CZ" sz="2200" dirty="0">
                <a:effectLst/>
              </a:rPr>
              <a:t>psychické (kognitivní, emoční, motivační, řídící procesy)</a:t>
            </a:r>
          </a:p>
        </p:txBody>
      </p:sp>
    </p:spTree>
    <p:extLst>
      <p:ext uri="{BB962C8B-B14F-4D97-AF65-F5344CB8AC3E}">
        <p14:creationId xmlns:p14="http://schemas.microsoft.com/office/powerpoint/2010/main" val="3757153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Struktura sportovního výkon</a:t>
            </a:r>
            <a:r>
              <a:rPr lang="cs-CZ" b="1" dirty="0">
                <a:effectLst/>
              </a:rPr>
              <a:t>u</a:t>
            </a:r>
            <a:endParaRPr lang="cs-CZ" dirty="0">
              <a:effectLst/>
            </a:endParaRPr>
          </a:p>
        </p:txBody>
      </p:sp>
      <p:sp>
        <p:nvSpPr>
          <p:cNvPr id="3" name="Zástupný symbol pro obsah 2"/>
          <p:cNvSpPr>
            <a:spLocks noGrp="1"/>
          </p:cNvSpPr>
          <p:nvPr>
            <p:ph idx="1"/>
          </p:nvPr>
        </p:nvSpPr>
        <p:spPr>
          <a:xfrm>
            <a:off x="913795" y="1732449"/>
            <a:ext cx="4011353" cy="4058751"/>
          </a:xfrm>
        </p:spPr>
        <p:txBody>
          <a:bodyPr>
            <a:normAutofit fontScale="92500"/>
          </a:bodyPr>
          <a:lstStyle/>
          <a:p>
            <a:r>
              <a:rPr lang="cs-CZ" sz="2400" dirty="0">
                <a:effectLst/>
              </a:rPr>
              <a:t>Každý sportovní výkon </a:t>
            </a:r>
            <a:br>
              <a:rPr lang="cs-CZ" sz="2400" dirty="0">
                <a:effectLst/>
              </a:rPr>
            </a:br>
            <a:r>
              <a:rPr lang="cs-CZ" sz="2400" dirty="0">
                <a:effectLst/>
              </a:rPr>
              <a:t>(z hlediska struktury) </a:t>
            </a:r>
            <a:br>
              <a:rPr lang="cs-CZ" sz="2400" dirty="0">
                <a:effectLst/>
              </a:rPr>
            </a:br>
            <a:r>
              <a:rPr lang="cs-CZ" sz="2400" dirty="0">
                <a:effectLst/>
              </a:rPr>
              <a:t>charakterizuje počet </a:t>
            </a:r>
            <a:br>
              <a:rPr lang="cs-CZ" sz="2400" dirty="0">
                <a:effectLst/>
              </a:rPr>
            </a:br>
            <a:r>
              <a:rPr lang="cs-CZ" sz="2400" dirty="0">
                <a:effectLst/>
              </a:rPr>
              <a:t>a uspořádání faktorů</a:t>
            </a:r>
          </a:p>
          <a:p>
            <a:r>
              <a:rPr lang="cs-CZ" sz="2400" dirty="0">
                <a:effectLst/>
              </a:rPr>
              <a:t>V některých výkonech dominuje převážně jeden faktor (</a:t>
            </a:r>
            <a:r>
              <a:rPr lang="cs-CZ" sz="2400" dirty="0" err="1">
                <a:effectLst/>
              </a:rPr>
              <a:t>monofaktorální</a:t>
            </a:r>
            <a:r>
              <a:rPr lang="cs-CZ" sz="2400" dirty="0">
                <a:effectLst/>
              </a:rPr>
              <a:t>)</a:t>
            </a:r>
          </a:p>
          <a:p>
            <a:r>
              <a:rPr lang="cs-CZ" sz="2400" dirty="0">
                <a:effectLst/>
              </a:rPr>
              <a:t>Jiné jsou postaveny na existenci většího zastoupení faktorů (multifaktoriální)</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629" y="1860329"/>
            <a:ext cx="5557028" cy="3698842"/>
          </a:xfrm>
          <a:prstGeom prst="rect">
            <a:avLst/>
          </a:prstGeom>
        </p:spPr>
      </p:pic>
    </p:spTree>
    <p:extLst>
      <p:ext uri="{BB962C8B-B14F-4D97-AF65-F5344CB8AC3E}">
        <p14:creationId xmlns:p14="http://schemas.microsoft.com/office/powerpoint/2010/main" val="3766117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274638"/>
            <a:ext cx="8229600" cy="633412"/>
          </a:xfrm>
        </p:spPr>
        <p:txBody>
          <a:bodyPr/>
          <a:lstStyle/>
          <a:p>
            <a:r>
              <a:rPr lang="cs-CZ" altLang="cs-CZ" sz="2800" dirty="0">
                <a:effectLst/>
              </a:rPr>
              <a:t>Geneze sportovního výkonu</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0444" y="1212850"/>
            <a:ext cx="6009215" cy="5302249"/>
          </a:xfrm>
        </p:spPr>
      </p:pic>
    </p:spTree>
    <p:extLst>
      <p:ext uri="{BB962C8B-B14F-4D97-AF65-F5344CB8AC3E}">
        <p14:creationId xmlns:p14="http://schemas.microsoft.com/office/powerpoint/2010/main" val="166116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Původ sportu</a:t>
            </a:r>
          </a:p>
        </p:txBody>
      </p:sp>
      <p:sp>
        <p:nvSpPr>
          <p:cNvPr id="3" name="Zástupný symbol pro obsah 2"/>
          <p:cNvSpPr>
            <a:spLocks noGrp="1"/>
          </p:cNvSpPr>
          <p:nvPr>
            <p:ph idx="1"/>
          </p:nvPr>
        </p:nvSpPr>
        <p:spPr>
          <a:xfrm>
            <a:off x="913795" y="1330071"/>
            <a:ext cx="6007705" cy="4801700"/>
          </a:xfrm>
        </p:spPr>
        <p:txBody>
          <a:bodyPr>
            <a:normAutofit fontScale="85000" lnSpcReduction="20000"/>
          </a:bodyPr>
          <a:lstStyle/>
          <a:p>
            <a:pPr lvl="1"/>
            <a:endParaRPr lang="sk-SK" dirty="0"/>
          </a:p>
          <a:p>
            <a:pPr lvl="1"/>
            <a:r>
              <a:rPr lang="sk-SK" sz="2100" b="1" dirty="0"/>
              <a:t>Pohybové aktivity – </a:t>
            </a:r>
            <a:r>
              <a:rPr lang="sk-SK" sz="2100" b="1" dirty="0" err="1"/>
              <a:t>součástí</a:t>
            </a:r>
            <a:r>
              <a:rPr lang="sk-SK" sz="2100" b="1" dirty="0"/>
              <a:t> </a:t>
            </a:r>
            <a:r>
              <a:rPr lang="sk-SK" sz="2100" b="1" dirty="0" err="1"/>
              <a:t>fylogeneze</a:t>
            </a:r>
            <a:endParaRPr lang="sk-SK" sz="2100" b="1" dirty="0"/>
          </a:p>
          <a:p>
            <a:pPr lvl="2"/>
            <a:r>
              <a:rPr lang="sk-SK" sz="1800" dirty="0" err="1"/>
              <a:t>utilitární</a:t>
            </a:r>
            <a:r>
              <a:rPr lang="sk-SK" sz="1800" dirty="0"/>
              <a:t> charakter</a:t>
            </a:r>
          </a:p>
          <a:p>
            <a:pPr lvl="3"/>
            <a:r>
              <a:rPr lang="sk-SK" sz="1500" dirty="0"/>
              <a:t>lov</a:t>
            </a:r>
          </a:p>
          <a:p>
            <a:pPr lvl="3"/>
            <a:r>
              <a:rPr lang="sk-SK" sz="1500" dirty="0"/>
              <a:t>boj</a:t>
            </a:r>
          </a:p>
          <a:p>
            <a:pPr lvl="2"/>
            <a:r>
              <a:rPr lang="sk-SK" sz="1800" dirty="0"/>
              <a:t>zábavný charakter</a:t>
            </a:r>
          </a:p>
          <a:p>
            <a:pPr lvl="3"/>
            <a:r>
              <a:rPr lang="sk-SK" sz="1500" dirty="0"/>
              <a:t>hra</a:t>
            </a:r>
          </a:p>
          <a:p>
            <a:pPr lvl="3"/>
            <a:r>
              <a:rPr lang="sk-SK" sz="1500" dirty="0"/>
              <a:t>tanec</a:t>
            </a:r>
          </a:p>
          <a:p>
            <a:pPr marL="1170000" lvl="3" indent="0">
              <a:buNone/>
            </a:pPr>
            <a:endParaRPr lang="sk-SK" sz="1500" dirty="0"/>
          </a:p>
          <a:p>
            <a:pPr lvl="1"/>
            <a:r>
              <a:rPr lang="sk-SK" sz="2100" b="1" dirty="0" err="1"/>
              <a:t>Původ</a:t>
            </a:r>
            <a:r>
              <a:rPr lang="sk-SK" sz="2100" b="1" dirty="0"/>
              <a:t> slova „</a:t>
            </a:r>
            <a:r>
              <a:rPr lang="sk-SK" sz="2100" b="1" dirty="0" err="1"/>
              <a:t>sport</a:t>
            </a:r>
            <a:r>
              <a:rPr lang="sk-SK" sz="2100" b="1" dirty="0"/>
              <a:t>“</a:t>
            </a:r>
          </a:p>
          <a:p>
            <a:pPr lvl="2"/>
            <a:r>
              <a:rPr lang="sk-SK" sz="1800" dirty="0"/>
              <a:t>z lat. „</a:t>
            </a:r>
            <a:r>
              <a:rPr lang="sk-SK" sz="1800" dirty="0" err="1"/>
              <a:t>deportare</a:t>
            </a:r>
            <a:r>
              <a:rPr lang="sk-SK" sz="1800" dirty="0"/>
              <a:t>“ („de“=„od“, „</a:t>
            </a:r>
            <a:r>
              <a:rPr lang="sk-SK" sz="1800" dirty="0" err="1"/>
              <a:t>portare</a:t>
            </a:r>
            <a:r>
              <a:rPr lang="sk-SK" sz="1800" dirty="0"/>
              <a:t>“=„</a:t>
            </a:r>
            <a:r>
              <a:rPr lang="sk-SK" sz="1800" dirty="0" err="1"/>
              <a:t>nosit</a:t>
            </a:r>
            <a:r>
              <a:rPr lang="sk-SK" sz="1800" dirty="0"/>
              <a:t>“, </a:t>
            </a:r>
            <a:r>
              <a:rPr lang="sk-SK" sz="1800" dirty="0" err="1"/>
              <a:t>později</a:t>
            </a:r>
            <a:r>
              <a:rPr lang="sk-SK" sz="1800" dirty="0"/>
              <a:t> = </a:t>
            </a:r>
            <a:r>
              <a:rPr lang="sk-SK" sz="1800" dirty="0" err="1"/>
              <a:t>bavit</a:t>
            </a:r>
            <a:r>
              <a:rPr lang="sk-SK" sz="1800" dirty="0"/>
              <a:t> </a:t>
            </a:r>
            <a:r>
              <a:rPr lang="sk-SK" sz="1800" dirty="0" err="1"/>
              <a:t>se</a:t>
            </a:r>
            <a:r>
              <a:rPr lang="sk-SK" sz="1800" dirty="0"/>
              <a:t>, </a:t>
            </a:r>
            <a:r>
              <a:rPr lang="sk-SK" sz="1800" dirty="0" err="1"/>
              <a:t>rozptylovat</a:t>
            </a:r>
            <a:r>
              <a:rPr lang="sk-SK" sz="1800" dirty="0"/>
              <a:t> </a:t>
            </a:r>
            <a:r>
              <a:rPr lang="sk-SK" sz="1800" dirty="0" err="1"/>
              <a:t>se</a:t>
            </a:r>
            <a:r>
              <a:rPr lang="sk-SK" sz="1800" dirty="0"/>
              <a:t>)</a:t>
            </a:r>
          </a:p>
          <a:p>
            <a:pPr lvl="2"/>
            <a:r>
              <a:rPr lang="sk-SK" sz="1800" dirty="0"/>
              <a:t>14. st. „</a:t>
            </a:r>
            <a:r>
              <a:rPr lang="sk-SK" sz="1800" dirty="0" err="1"/>
              <a:t>disport</a:t>
            </a:r>
            <a:r>
              <a:rPr lang="sk-SK" sz="1800" dirty="0"/>
              <a:t>“(sloveso) </a:t>
            </a:r>
            <a:r>
              <a:rPr lang="sk-SK" sz="1800" dirty="0" err="1"/>
              <a:t>anglo-francouzsky</a:t>
            </a:r>
            <a:r>
              <a:rPr lang="sk-SK" sz="1800" dirty="0"/>
              <a:t> = „</a:t>
            </a:r>
            <a:r>
              <a:rPr lang="sk-SK" sz="1800" dirty="0" err="1"/>
              <a:t>bavit</a:t>
            </a:r>
            <a:r>
              <a:rPr lang="sk-SK" sz="1800" dirty="0"/>
              <a:t> </a:t>
            </a:r>
            <a:r>
              <a:rPr lang="sk-SK" sz="1800" dirty="0" err="1"/>
              <a:t>se</a:t>
            </a:r>
            <a:r>
              <a:rPr lang="sk-SK" sz="1800" dirty="0"/>
              <a:t>“</a:t>
            </a:r>
          </a:p>
          <a:p>
            <a:pPr lvl="2"/>
            <a:r>
              <a:rPr lang="sk-SK" sz="1800" dirty="0"/>
              <a:t>15. st. „</a:t>
            </a:r>
            <a:r>
              <a:rPr lang="sk-SK" sz="1800" dirty="0" err="1"/>
              <a:t>sport</a:t>
            </a:r>
            <a:r>
              <a:rPr lang="sk-SK" sz="1800" dirty="0"/>
              <a:t>“ (podstatné </a:t>
            </a:r>
            <a:r>
              <a:rPr lang="sk-SK" sz="1800" dirty="0" err="1"/>
              <a:t>jméno</a:t>
            </a:r>
            <a:r>
              <a:rPr lang="sk-SK" sz="1800" dirty="0"/>
              <a:t>) anglicky = </a:t>
            </a:r>
            <a:r>
              <a:rPr lang="sk-SK" sz="1800" dirty="0" err="1"/>
              <a:t>vyražení</a:t>
            </a:r>
            <a:r>
              <a:rPr lang="sk-SK" sz="1800" dirty="0"/>
              <a:t>, </a:t>
            </a:r>
            <a:r>
              <a:rPr lang="sk-SK" sz="1800" dirty="0" err="1"/>
              <a:t>venkovská</a:t>
            </a:r>
            <a:r>
              <a:rPr lang="sk-SK" sz="1800" dirty="0"/>
              <a:t> zábava</a:t>
            </a:r>
          </a:p>
          <a:p>
            <a:pPr lvl="2"/>
            <a:r>
              <a:rPr lang="cs-CZ" sz="1800" dirty="0"/>
              <a:t>20. st. „sport“ (podstatné jméno), Ottův slovník naučný, svazek 23., 1905 </a:t>
            </a:r>
            <a:r>
              <a:rPr lang="cs-CZ" sz="1800" dirty="0">
                <a:latin typeface="Calibri" panose="020F0502020204030204" pitchFamily="34" charset="0"/>
              </a:rPr>
              <a:t>→</a:t>
            </a:r>
            <a:endParaRPr lang="cs-CZ" sz="1800" dirty="0"/>
          </a:p>
        </p:txBody>
      </p:sp>
      <p:sp>
        <p:nvSpPr>
          <p:cNvPr id="5" name="TextovéPole 4"/>
          <p:cNvSpPr txBox="1"/>
          <p:nvPr/>
        </p:nvSpPr>
        <p:spPr>
          <a:xfrm>
            <a:off x="7597487" y="2372433"/>
            <a:ext cx="3457863" cy="3693319"/>
          </a:xfrm>
          <a:prstGeom prst="rect">
            <a:avLst/>
          </a:prstGeom>
          <a:noFill/>
        </p:spPr>
        <p:txBody>
          <a:bodyPr wrap="square" rtlCol="0">
            <a:spAutoFit/>
          </a:bodyPr>
          <a:lstStyle/>
          <a:p>
            <a:r>
              <a:rPr lang="cs-CZ" i="1" dirty="0"/>
              <a:t>„angl., </a:t>
            </a:r>
            <a:r>
              <a:rPr lang="cs-CZ" b="1" i="1" u="sng" dirty="0"/>
              <a:t>hra, zábava</a:t>
            </a:r>
            <a:r>
              <a:rPr lang="cs-CZ" i="1" dirty="0"/>
              <a:t>, značí po výtce nezištnou zábavu spojenou s vynikajícím nějakým cvikem tělesným a provozovanou většinou pod širým nebem, jako jsou jízda na koni a na kole, automobilismus, lov a různé jeho druhy, plování, veslování, </a:t>
            </a:r>
            <a:r>
              <a:rPr lang="cs-CZ" i="1" dirty="0" err="1"/>
              <a:t>yachting</a:t>
            </a:r>
            <a:r>
              <a:rPr lang="cs-CZ" i="1" dirty="0"/>
              <a:t>, tělocvik v širším slova smysle (</a:t>
            </a:r>
            <a:r>
              <a:rPr lang="cs-CZ" i="1" dirty="0" err="1"/>
              <a:t>athletika</a:t>
            </a:r>
            <a:r>
              <a:rPr lang="cs-CZ" i="1" dirty="0"/>
              <a:t> lehká i těžká), šermířství, bruslení, jízda na lyžích a na sáňkách, hry míčem, střelba, turistika horská a pod. (...)“ </a:t>
            </a:r>
            <a:endParaRPr lang="sk-SK" i="1" dirty="0"/>
          </a:p>
          <a:p>
            <a:endParaRPr lang="cs-CZ" dirty="0"/>
          </a:p>
        </p:txBody>
      </p:sp>
    </p:spTree>
    <p:extLst>
      <p:ext uri="{BB962C8B-B14F-4D97-AF65-F5344CB8AC3E}">
        <p14:creationId xmlns:p14="http://schemas.microsoft.com/office/powerpoint/2010/main" val="387879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800" dirty="0">
                <a:effectLst/>
              </a:rPr>
              <a:t>Analýza sportovního výkonu (performance </a:t>
            </a:r>
            <a:r>
              <a:rPr lang="cs-CZ" sz="3800" dirty="0" err="1">
                <a:effectLst/>
              </a:rPr>
              <a:t>analysis</a:t>
            </a:r>
            <a:r>
              <a:rPr lang="cs-CZ" sz="3800" dirty="0">
                <a:effectLst/>
              </a:rPr>
              <a:t>)</a:t>
            </a:r>
          </a:p>
        </p:txBody>
      </p:sp>
      <p:sp>
        <p:nvSpPr>
          <p:cNvPr id="3" name="Zástupný symbol pro obsah 2"/>
          <p:cNvSpPr>
            <a:spLocks noGrp="1"/>
          </p:cNvSpPr>
          <p:nvPr>
            <p:ph idx="1"/>
          </p:nvPr>
        </p:nvSpPr>
        <p:spPr>
          <a:xfrm>
            <a:off x="913795" y="1732449"/>
            <a:ext cx="10353762" cy="4464420"/>
          </a:xfrm>
        </p:spPr>
        <p:txBody>
          <a:bodyPr>
            <a:normAutofit fontScale="62500" lnSpcReduction="20000"/>
          </a:bodyPr>
          <a:lstStyle/>
          <a:p>
            <a:pPr marL="36900" indent="0">
              <a:buNone/>
            </a:pPr>
            <a:r>
              <a:rPr lang="cs-CZ" sz="2900" dirty="0">
                <a:solidFill>
                  <a:schemeClr val="tx1"/>
                </a:solidFill>
                <a:effectLst/>
              </a:rPr>
              <a:t>Hlubší poznání obsahu sportovních výkonů má zásadní význam pro tréninkovou praxi</a:t>
            </a:r>
          </a:p>
          <a:p>
            <a:pPr marL="36900" indent="0">
              <a:buNone/>
            </a:pPr>
            <a:r>
              <a:rPr lang="cs-CZ" sz="2900" dirty="0">
                <a:solidFill>
                  <a:schemeClr val="tx1"/>
                </a:solidFill>
                <a:effectLst/>
              </a:rPr>
              <a:t>Analyzujeme</a:t>
            </a:r>
          </a:p>
          <a:p>
            <a:r>
              <a:rPr lang="cs-CZ" sz="2900" dirty="0">
                <a:solidFill>
                  <a:schemeClr val="tx1"/>
                </a:solidFill>
                <a:effectLst/>
              </a:rPr>
              <a:t>Průběh činnosti (analýza má význam pro pochopení sportovního výkonu)</a:t>
            </a:r>
          </a:p>
          <a:p>
            <a:r>
              <a:rPr lang="cs-CZ" sz="2900" dirty="0">
                <a:solidFill>
                  <a:schemeClr val="tx1"/>
                </a:solidFill>
                <a:effectLst/>
              </a:rPr>
              <a:t>Výsledek činnosti (jako kritérium úspěšnosti – m, sek, kg, branky, koše)</a:t>
            </a:r>
          </a:p>
          <a:p>
            <a:pPr>
              <a:lnSpc>
                <a:spcPct val="80000"/>
              </a:lnSpc>
              <a:buFont typeface="Wingdings" pitchFamily="2" charset="2"/>
              <a:buNone/>
            </a:pPr>
            <a:endParaRPr lang="cs-CZ" sz="2900" dirty="0">
              <a:solidFill>
                <a:schemeClr val="tx1"/>
              </a:solidFill>
              <a:effectLst/>
            </a:endParaRPr>
          </a:p>
          <a:p>
            <a:pPr>
              <a:lnSpc>
                <a:spcPct val="80000"/>
              </a:lnSpc>
              <a:buFont typeface="Wingdings" pitchFamily="2" charset="2"/>
              <a:buNone/>
            </a:pPr>
            <a:r>
              <a:rPr lang="cs-CZ" sz="2900" dirty="0">
                <a:solidFill>
                  <a:schemeClr val="tx1"/>
                </a:solidFill>
                <a:effectLst/>
              </a:rPr>
              <a:t>Na základě analýzy můžeme</a:t>
            </a:r>
          </a:p>
          <a:p>
            <a:pPr>
              <a:lnSpc>
                <a:spcPct val="80000"/>
              </a:lnSpc>
            </a:pPr>
            <a:r>
              <a:rPr lang="cs-CZ" sz="2900" dirty="0">
                <a:solidFill>
                  <a:schemeClr val="tx1"/>
                </a:solidFill>
                <a:effectLst/>
              </a:rPr>
              <a:t>efektivněji volit cvičení a metody</a:t>
            </a:r>
          </a:p>
          <a:p>
            <a:pPr>
              <a:lnSpc>
                <a:spcPct val="80000"/>
              </a:lnSpc>
            </a:pPr>
            <a:r>
              <a:rPr lang="cs-CZ" sz="2900" dirty="0">
                <a:solidFill>
                  <a:schemeClr val="tx1"/>
                </a:solidFill>
                <a:effectLst/>
              </a:rPr>
              <a:t>výběr talentů (požadavky – perspektiva)</a:t>
            </a:r>
          </a:p>
          <a:p>
            <a:pPr>
              <a:lnSpc>
                <a:spcPct val="80000"/>
              </a:lnSpc>
            </a:pPr>
            <a:r>
              <a:rPr lang="cs-CZ" sz="2900" dirty="0">
                <a:solidFill>
                  <a:schemeClr val="tx1"/>
                </a:solidFill>
                <a:effectLst/>
              </a:rPr>
              <a:t>kontrola trénovanosti (diagnostika)</a:t>
            </a:r>
          </a:p>
          <a:p>
            <a:pPr>
              <a:lnSpc>
                <a:spcPct val="80000"/>
              </a:lnSpc>
            </a:pPr>
            <a:r>
              <a:rPr lang="cs-CZ" sz="2900" dirty="0">
                <a:solidFill>
                  <a:schemeClr val="tx1"/>
                </a:solidFill>
                <a:effectLst/>
              </a:rPr>
              <a:t>získat potřebné znalosti – vyhledávat a shromažďovat (empirické a vědecké) informace,</a:t>
            </a:r>
          </a:p>
          <a:p>
            <a:pPr>
              <a:lnSpc>
                <a:spcPct val="80000"/>
              </a:lnSpc>
            </a:pPr>
            <a:r>
              <a:rPr lang="cs-CZ" sz="2900" dirty="0">
                <a:solidFill>
                  <a:schemeClr val="tx1"/>
                </a:solidFill>
                <a:effectLst/>
              </a:rPr>
              <a:t>integrovat a transformovat informace do roviny didaktické tj.:</a:t>
            </a:r>
          </a:p>
          <a:p>
            <a:pPr lvl="1">
              <a:lnSpc>
                <a:spcPct val="80000"/>
              </a:lnSpc>
            </a:pPr>
            <a:r>
              <a:rPr lang="cs-CZ" sz="2700" dirty="0">
                <a:solidFill>
                  <a:schemeClr val="tx1"/>
                </a:solidFill>
                <a:effectLst/>
              </a:rPr>
              <a:t>zkoumat co je podstatou výkonu</a:t>
            </a:r>
          </a:p>
          <a:p>
            <a:pPr lvl="1">
              <a:lnSpc>
                <a:spcPct val="80000"/>
              </a:lnSpc>
            </a:pPr>
            <a:r>
              <a:rPr lang="cs-CZ" sz="2700" dirty="0">
                <a:solidFill>
                  <a:schemeClr val="tx1"/>
                </a:solidFill>
                <a:effectLst/>
              </a:rPr>
              <a:t>proč dochází k jeho změnám</a:t>
            </a:r>
          </a:p>
          <a:p>
            <a:pPr lvl="1">
              <a:lnSpc>
                <a:spcPct val="80000"/>
              </a:lnSpc>
            </a:pPr>
            <a:r>
              <a:rPr lang="cs-CZ" sz="2700" dirty="0">
                <a:solidFill>
                  <a:schemeClr val="tx1"/>
                </a:solidFill>
                <a:effectLst/>
              </a:rPr>
              <a:t>co má být obsahem tréninku a jak postupovat</a:t>
            </a:r>
          </a:p>
          <a:p>
            <a:pPr>
              <a:lnSpc>
                <a:spcPct val="80000"/>
              </a:lnSpc>
              <a:buFont typeface="Wingdings" pitchFamily="2" charset="2"/>
              <a:buNone/>
            </a:pPr>
            <a:endParaRPr lang="cs-CZ" sz="2900" b="1" dirty="0">
              <a:solidFill>
                <a:schemeClr val="tx1"/>
              </a:solidFill>
            </a:endParaRPr>
          </a:p>
          <a:p>
            <a:pPr>
              <a:lnSpc>
                <a:spcPct val="80000"/>
              </a:lnSpc>
              <a:buFont typeface="Wingdings" pitchFamily="2" charset="2"/>
              <a:buNone/>
            </a:pPr>
            <a:endParaRPr lang="cs-CZ" sz="2900" b="1" dirty="0">
              <a:solidFill>
                <a:schemeClr val="tx1"/>
              </a:solidFill>
            </a:endParaRPr>
          </a:p>
          <a:p>
            <a:endParaRPr lang="cs-CZ" dirty="0"/>
          </a:p>
        </p:txBody>
      </p:sp>
    </p:spTree>
    <p:extLst>
      <p:ext uri="{BB962C8B-B14F-4D97-AF65-F5344CB8AC3E}">
        <p14:creationId xmlns:p14="http://schemas.microsoft.com/office/powerpoint/2010/main" val="3812709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Sportovní výkon v karate</a:t>
            </a:r>
          </a:p>
        </p:txBody>
      </p:sp>
      <p:sp>
        <p:nvSpPr>
          <p:cNvPr id="3" name="Zástupný symbol pro obsah 2"/>
          <p:cNvSpPr>
            <a:spLocks noGrp="1"/>
          </p:cNvSpPr>
          <p:nvPr>
            <p:ph idx="1"/>
          </p:nvPr>
        </p:nvSpPr>
        <p:spPr/>
        <p:txBody>
          <a:bodyPr>
            <a:normAutofit fontScale="92500" lnSpcReduction="10000"/>
          </a:bodyPr>
          <a:lstStyle/>
          <a:p>
            <a:r>
              <a:rPr lang="cs-CZ" sz="2400" dirty="0"/>
              <a:t>Individuální </a:t>
            </a:r>
            <a:r>
              <a:rPr lang="cs-CZ" sz="2400" dirty="0" err="1"/>
              <a:t>úpolový</a:t>
            </a:r>
            <a:r>
              <a:rPr lang="cs-CZ" sz="2400" dirty="0"/>
              <a:t> sport</a:t>
            </a:r>
          </a:p>
          <a:p>
            <a:r>
              <a:rPr lang="cs-CZ" sz="2400" dirty="0"/>
              <a:t>Úkolem je překonání soupeře tělesnou, technickou a taktickou převahou</a:t>
            </a:r>
          </a:p>
          <a:p>
            <a:r>
              <a:rPr lang="cs-CZ" sz="2400" dirty="0"/>
              <a:t>Druhý výkonu</a:t>
            </a:r>
          </a:p>
          <a:p>
            <a:pPr lvl="1"/>
            <a:r>
              <a:rPr lang="cs-CZ" sz="2200" dirty="0" err="1"/>
              <a:t>Kihon</a:t>
            </a:r>
            <a:r>
              <a:rPr lang="cs-CZ" sz="2200" dirty="0"/>
              <a:t> – výkon projevený nácvikem</a:t>
            </a:r>
          </a:p>
          <a:p>
            <a:pPr lvl="1"/>
            <a:r>
              <a:rPr lang="cs-CZ" sz="2200" dirty="0"/>
              <a:t>Kata – výkon projevený nácvikem a soutěží</a:t>
            </a:r>
          </a:p>
          <a:p>
            <a:pPr lvl="1"/>
            <a:r>
              <a:rPr lang="cs-CZ" sz="2200" dirty="0" err="1"/>
              <a:t>Kumite</a:t>
            </a:r>
            <a:r>
              <a:rPr lang="cs-CZ" sz="2200" dirty="0"/>
              <a:t> – výkon projevený nácvikem a soutěží</a:t>
            </a:r>
          </a:p>
          <a:p>
            <a:r>
              <a:rPr lang="cs-CZ" sz="2400" dirty="0"/>
              <a:t>Energetický výkon do 2000% BM</a:t>
            </a:r>
          </a:p>
          <a:p>
            <a:r>
              <a:rPr lang="cs-CZ" sz="2400" dirty="0"/>
              <a:t>Aerobní zátěž střední intenzity</a:t>
            </a:r>
          </a:p>
          <a:p>
            <a:r>
              <a:rPr lang="cs-CZ" sz="2400" dirty="0"/>
              <a:t>Anaerobní zátěž vysoké intenzity</a:t>
            </a:r>
          </a:p>
        </p:txBody>
      </p:sp>
    </p:spTree>
    <p:extLst>
      <p:ext uri="{BB962C8B-B14F-4D97-AF65-F5344CB8AC3E}">
        <p14:creationId xmlns:p14="http://schemas.microsoft.com/office/powerpoint/2010/main" val="3553529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Sportovní výkon v karate</a:t>
            </a:r>
          </a:p>
        </p:txBody>
      </p:sp>
      <p:sp>
        <p:nvSpPr>
          <p:cNvPr id="3" name="Zástupný symbol pro obsah 2"/>
          <p:cNvSpPr>
            <a:spLocks noGrp="1"/>
          </p:cNvSpPr>
          <p:nvPr>
            <p:ph idx="1"/>
          </p:nvPr>
        </p:nvSpPr>
        <p:spPr/>
        <p:txBody>
          <a:bodyPr>
            <a:normAutofit/>
          </a:bodyPr>
          <a:lstStyle/>
          <a:p>
            <a:pPr fontAlgn="base"/>
            <a:r>
              <a:rPr lang="cs-CZ" dirty="0">
                <a:effectLst/>
              </a:rPr>
              <a:t>Pro výkon v karate je důležité délka reakční doby, která ovlivňuje výsledek v rychlosti provedení pohybu. </a:t>
            </a:r>
          </a:p>
          <a:p>
            <a:pPr fontAlgn="base"/>
            <a:r>
              <a:rPr lang="cs-CZ" dirty="0">
                <a:effectLst/>
              </a:rPr>
              <a:t>Tréninkem je možné její zkrácení maximálně o 10 – 15 %. </a:t>
            </a:r>
          </a:p>
          <a:p>
            <a:pPr fontAlgn="base"/>
            <a:r>
              <a:rPr lang="cs-CZ" dirty="0">
                <a:effectLst/>
              </a:rPr>
              <a:t>Dochází ke zlepšení zrakového rozsahu a zvýšení citlivosti vnímání oka. Karatista je schopen vnímat větší prostor, přesněji odhadovat rychlost, vzdálenost apod.</a:t>
            </a:r>
          </a:p>
          <a:p>
            <a:endParaRPr lang="cs-CZ" dirty="0"/>
          </a:p>
        </p:txBody>
      </p:sp>
    </p:spTree>
    <p:extLst>
      <p:ext uri="{BB962C8B-B14F-4D97-AF65-F5344CB8AC3E}">
        <p14:creationId xmlns:p14="http://schemas.microsoft.com/office/powerpoint/2010/main" val="2181572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solidFill>
                <a:effectLst/>
              </a:rPr>
              <a:t>Zatížení a adaptace</a:t>
            </a:r>
          </a:p>
        </p:txBody>
      </p:sp>
      <p:sp>
        <p:nvSpPr>
          <p:cNvPr id="32771" name="Rectangle 3"/>
          <p:cNvSpPr>
            <a:spLocks noGrp="1" noRot="1" noChangeArrowheads="1"/>
          </p:cNvSpPr>
          <p:nvPr>
            <p:ph idx="1"/>
          </p:nvPr>
        </p:nvSpPr>
        <p:spPr/>
        <p:txBody>
          <a:bodyPr>
            <a:normAutofit/>
          </a:bodyPr>
          <a:lstStyle/>
          <a:p>
            <a:pPr>
              <a:lnSpc>
                <a:spcPct val="80000"/>
              </a:lnSpc>
            </a:pPr>
            <a:r>
              <a:rPr lang="cs-CZ" sz="1900" dirty="0">
                <a:solidFill>
                  <a:schemeClr val="tx1"/>
                </a:solidFill>
                <a:effectLst/>
              </a:rPr>
              <a:t>Zvýšení výkonnosti je dosaženo opakovaným zatížením a adaptací</a:t>
            </a:r>
          </a:p>
          <a:p>
            <a:pPr>
              <a:lnSpc>
                <a:spcPct val="80000"/>
              </a:lnSpc>
            </a:pPr>
            <a:r>
              <a:rPr lang="cs-CZ" sz="1900" dirty="0">
                <a:solidFill>
                  <a:schemeClr val="tx1"/>
                </a:solidFill>
                <a:effectLst/>
              </a:rPr>
              <a:t>Řízené zatěžování</a:t>
            </a:r>
          </a:p>
          <a:p>
            <a:pPr lvl="1">
              <a:lnSpc>
                <a:spcPct val="80000"/>
              </a:lnSpc>
            </a:pPr>
            <a:r>
              <a:rPr lang="cs-CZ" sz="1900" dirty="0">
                <a:solidFill>
                  <a:schemeClr val="tx1"/>
                </a:solidFill>
                <a:effectLst/>
              </a:rPr>
              <a:t>má rozhodující roli jako adaptační podnět</a:t>
            </a:r>
          </a:p>
          <a:p>
            <a:pPr lvl="1">
              <a:lnSpc>
                <a:spcPct val="80000"/>
              </a:lnSpc>
            </a:pPr>
            <a:r>
              <a:rPr lang="cs-CZ" sz="1900" dirty="0">
                <a:solidFill>
                  <a:schemeClr val="tx1"/>
                </a:solidFill>
                <a:effectLst/>
              </a:rPr>
              <a:t>při  vhodné aplikaci se dá očekávat kumulativní tréninkový efekt</a:t>
            </a:r>
          </a:p>
          <a:p>
            <a:pPr>
              <a:lnSpc>
                <a:spcPct val="90000"/>
              </a:lnSpc>
            </a:pPr>
            <a:r>
              <a:rPr lang="cs-CZ" sz="1900" dirty="0">
                <a:solidFill>
                  <a:schemeClr val="tx1"/>
                </a:solidFill>
              </a:rPr>
              <a:t>Adaptační podněty</a:t>
            </a:r>
            <a:r>
              <a:rPr lang="cs-CZ" sz="1900" dirty="0">
                <a:solidFill>
                  <a:schemeClr val="tx1"/>
                </a:solidFill>
                <a:effectLst/>
              </a:rPr>
              <a:t> – povahu (převážně) pohybových činností</a:t>
            </a:r>
          </a:p>
          <a:p>
            <a:pPr>
              <a:lnSpc>
                <a:spcPct val="90000"/>
              </a:lnSpc>
            </a:pPr>
            <a:r>
              <a:rPr lang="cs-CZ" sz="1800" dirty="0">
                <a:solidFill>
                  <a:schemeClr val="tx1"/>
                </a:solidFill>
              </a:rPr>
              <a:t>Adaptace – </a:t>
            </a:r>
            <a:r>
              <a:rPr lang="cs-CZ" sz="1800" dirty="0">
                <a:solidFill>
                  <a:schemeClr val="tx1"/>
                </a:solidFill>
                <a:effectLst/>
              </a:rPr>
              <a:t>přizpůsobení se požadavkům vnějšího prostředí – pohybové činnosti</a:t>
            </a:r>
          </a:p>
          <a:p>
            <a:pPr>
              <a:lnSpc>
                <a:spcPct val="90000"/>
              </a:lnSpc>
            </a:pPr>
            <a:r>
              <a:rPr lang="cs-CZ" sz="1900" dirty="0">
                <a:solidFill>
                  <a:schemeClr val="tx1"/>
                </a:solidFill>
                <a:effectLst/>
              </a:rPr>
              <a:t>Pohybová činnost musí vyvolat žádoucí změnu funkční aktivity člověka (musí být </a:t>
            </a:r>
            <a:r>
              <a:rPr lang="cs-CZ" sz="1900" dirty="0" err="1">
                <a:solidFill>
                  <a:schemeClr val="tx1"/>
                </a:solidFill>
                <a:effectLst/>
              </a:rPr>
              <a:t>nadprahová</a:t>
            </a:r>
            <a:r>
              <a:rPr lang="cs-CZ" sz="1900" dirty="0">
                <a:solidFill>
                  <a:schemeClr val="tx1"/>
                </a:solidFill>
                <a:effectLst/>
              </a:rPr>
              <a:t>)</a:t>
            </a:r>
          </a:p>
          <a:p>
            <a:pPr>
              <a:lnSpc>
                <a:spcPct val="90000"/>
              </a:lnSpc>
            </a:pPr>
            <a:r>
              <a:rPr lang="cs-CZ" sz="1900" dirty="0">
                <a:solidFill>
                  <a:schemeClr val="tx1"/>
                </a:solidFill>
                <a:effectLst/>
              </a:rPr>
              <a:t>Růst sportovní výkonnosti je procesem adaptace – tkáně a orgány se přizpůsobují danému sportovnímu výkonu (posilování, techniky karate aj.)</a:t>
            </a:r>
          </a:p>
          <a:p>
            <a:pPr>
              <a:lnSpc>
                <a:spcPct val="90000"/>
              </a:lnSpc>
            </a:pPr>
            <a:r>
              <a:rPr lang="cs-CZ" sz="1900" dirty="0">
                <a:solidFill>
                  <a:schemeClr val="tx1"/>
                </a:solidFill>
                <a:effectLst/>
              </a:rPr>
              <a:t>Opakovaní určité úrovně zatížení s cílem vyvolat příslušné změny nazýváme zatěžování</a:t>
            </a:r>
          </a:p>
        </p:txBody>
      </p:sp>
    </p:spTree>
    <p:extLst>
      <p:ext uri="{BB962C8B-B14F-4D97-AF65-F5344CB8AC3E}">
        <p14:creationId xmlns:p14="http://schemas.microsoft.com/office/powerpoint/2010/main" val="2757632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Zatěžování vnější a vnitřní</a:t>
            </a:r>
          </a:p>
        </p:txBody>
      </p:sp>
      <p:sp>
        <p:nvSpPr>
          <p:cNvPr id="3" name="Zástupný symbol pro obsah 2"/>
          <p:cNvSpPr>
            <a:spLocks noGrp="1"/>
          </p:cNvSpPr>
          <p:nvPr>
            <p:ph idx="1"/>
          </p:nvPr>
        </p:nvSpPr>
        <p:spPr/>
        <p:txBody>
          <a:bodyPr/>
          <a:lstStyle/>
          <a:p>
            <a:r>
              <a:rPr lang="cs-CZ" dirty="0"/>
              <a:t>Vnější zatěžování</a:t>
            </a:r>
          </a:p>
          <a:p>
            <a:pPr lvl="1"/>
            <a:r>
              <a:rPr lang="cs-CZ" dirty="0"/>
              <a:t>vztahuje se k pohybové činnosti a rozvoji pohybových schopností</a:t>
            </a:r>
          </a:p>
          <a:p>
            <a:pPr lvl="1"/>
            <a:r>
              <a:rPr lang="cs-CZ" dirty="0"/>
              <a:t>např. odporový trénink vede k nárůstu svalové hmoty</a:t>
            </a:r>
          </a:p>
          <a:p>
            <a:endParaRPr lang="cs-CZ" dirty="0"/>
          </a:p>
          <a:p>
            <a:r>
              <a:rPr lang="cs-CZ" dirty="0"/>
              <a:t>Vnitřní zatěžování</a:t>
            </a:r>
          </a:p>
          <a:p>
            <a:pPr lvl="1"/>
            <a:r>
              <a:rPr lang="cs-CZ" dirty="0"/>
              <a:t>vyvoláno reakcí organismu na tělesné cvičení</a:t>
            </a:r>
          </a:p>
          <a:p>
            <a:pPr lvl="1"/>
            <a:r>
              <a:rPr lang="cs-CZ" dirty="0"/>
              <a:t>fyziologické a biochemické procesy (zvýšení tepové a dechové frekvence, změna </a:t>
            </a:r>
            <a:r>
              <a:rPr lang="cs-CZ" dirty="0" err="1"/>
              <a:t>Ph</a:t>
            </a:r>
            <a:r>
              <a:rPr lang="cs-CZ" dirty="0"/>
              <a:t>, energetický výdej, zvýšení kyslíkové potřeba</a:t>
            </a:r>
          </a:p>
          <a:p>
            <a:pPr lvl="1"/>
            <a:r>
              <a:rPr lang="cs-CZ" dirty="0"/>
              <a:t>psychická odezva </a:t>
            </a:r>
          </a:p>
        </p:txBody>
      </p:sp>
    </p:spTree>
    <p:extLst>
      <p:ext uri="{BB962C8B-B14F-4D97-AF65-F5344CB8AC3E}">
        <p14:creationId xmlns:p14="http://schemas.microsoft.com/office/powerpoint/2010/main" val="2519389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Funkce zatížení</a:t>
            </a:r>
          </a:p>
        </p:txBody>
      </p:sp>
      <p:sp>
        <p:nvSpPr>
          <p:cNvPr id="52227" name="Rectangle 3"/>
          <p:cNvSpPr>
            <a:spLocks noGrp="1" noRot="1" noChangeArrowheads="1"/>
          </p:cNvSpPr>
          <p:nvPr>
            <p:ph idx="1"/>
          </p:nvPr>
        </p:nvSpPr>
        <p:spPr/>
        <p:txBody>
          <a:bodyPr>
            <a:normAutofit/>
          </a:bodyPr>
          <a:lstStyle/>
          <a:p>
            <a:pPr>
              <a:lnSpc>
                <a:spcPct val="80000"/>
              </a:lnSpc>
            </a:pPr>
            <a:r>
              <a:rPr lang="cs-CZ" sz="2400" dirty="0">
                <a:effectLst/>
              </a:rPr>
              <a:t>Závisí na očekávaném tréninkovém efektu</a:t>
            </a:r>
          </a:p>
          <a:p>
            <a:pPr>
              <a:lnSpc>
                <a:spcPct val="80000"/>
              </a:lnSpc>
            </a:pPr>
            <a:endParaRPr lang="cs-CZ" sz="2400" dirty="0">
              <a:effectLst/>
            </a:endParaRPr>
          </a:p>
          <a:p>
            <a:pPr lvl="1">
              <a:lnSpc>
                <a:spcPct val="80000"/>
              </a:lnSpc>
            </a:pPr>
            <a:r>
              <a:rPr lang="cs-CZ" sz="2200" dirty="0"/>
              <a:t>Rozvoj</a:t>
            </a:r>
            <a:r>
              <a:rPr lang="cs-CZ" sz="2200" dirty="0">
                <a:effectLst/>
              </a:rPr>
              <a:t> – progresivní zlepšení sportovního výkonu nebo jeho dílčích faktorů až do případného maxima</a:t>
            </a:r>
            <a:br>
              <a:rPr lang="cs-CZ" sz="2200" dirty="0">
                <a:effectLst/>
              </a:rPr>
            </a:br>
            <a:endParaRPr lang="cs-CZ" sz="2200" dirty="0">
              <a:effectLst/>
            </a:endParaRPr>
          </a:p>
          <a:p>
            <a:pPr lvl="1">
              <a:lnSpc>
                <a:spcPct val="80000"/>
              </a:lnSpc>
            </a:pPr>
            <a:r>
              <a:rPr lang="cs-CZ" sz="2200" dirty="0"/>
              <a:t>Stabilizace – </a:t>
            </a:r>
            <a:r>
              <a:rPr lang="cs-CZ" sz="2200" dirty="0">
                <a:effectLst/>
              </a:rPr>
              <a:t>udržení dosaženého stavu trénovanosti a výkonnosti</a:t>
            </a:r>
            <a:br>
              <a:rPr lang="cs-CZ" sz="2200" dirty="0">
                <a:effectLst/>
              </a:rPr>
            </a:br>
            <a:endParaRPr lang="cs-CZ" sz="2200" dirty="0">
              <a:effectLst/>
            </a:endParaRPr>
          </a:p>
          <a:p>
            <a:pPr lvl="1">
              <a:lnSpc>
                <a:spcPct val="80000"/>
              </a:lnSpc>
            </a:pPr>
            <a:r>
              <a:rPr lang="cs-CZ" sz="2200" dirty="0"/>
              <a:t>Renovace – </a:t>
            </a:r>
            <a:r>
              <a:rPr lang="cs-CZ" sz="2200" dirty="0">
                <a:effectLst/>
              </a:rPr>
              <a:t>tendence obnovit trénovanost nebo výkonnost z různých příčin ztracenou či sníženou</a:t>
            </a:r>
          </a:p>
          <a:p>
            <a:pPr>
              <a:lnSpc>
                <a:spcPct val="80000"/>
              </a:lnSpc>
              <a:buFont typeface="Wingdings" pitchFamily="2" charset="2"/>
              <a:buNone/>
            </a:pPr>
            <a:endParaRPr lang="cs-CZ" sz="2400" dirty="0">
              <a:effectLst/>
            </a:endParaRPr>
          </a:p>
        </p:txBody>
      </p:sp>
    </p:spTree>
    <p:extLst>
      <p:ext uri="{BB962C8B-B14F-4D97-AF65-F5344CB8AC3E}">
        <p14:creationId xmlns:p14="http://schemas.microsoft.com/office/powerpoint/2010/main" val="3110258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effectLst/>
              </a:rPr>
              <a:t>Charakteristika zatížení</a:t>
            </a:r>
            <a:endParaRPr lang="cs-CZ" dirty="0">
              <a:effectLst/>
            </a:endParaRPr>
          </a:p>
        </p:txBody>
      </p:sp>
      <p:sp>
        <p:nvSpPr>
          <p:cNvPr id="35843" name="Rectangle 3"/>
          <p:cNvSpPr>
            <a:spLocks noGrp="1" noRot="1" noChangeArrowheads="1"/>
          </p:cNvSpPr>
          <p:nvPr>
            <p:ph idx="1"/>
          </p:nvPr>
        </p:nvSpPr>
        <p:spPr/>
        <p:txBody>
          <a:bodyPr>
            <a:normAutofit/>
          </a:bodyPr>
          <a:lstStyle/>
          <a:p>
            <a:pPr>
              <a:buFont typeface="Wingdings" pitchFamily="2" charset="2"/>
              <a:buNone/>
            </a:pPr>
            <a:endParaRPr lang="cs-CZ" dirty="0">
              <a:effectLst/>
            </a:endParaRPr>
          </a:p>
          <a:p>
            <a:r>
              <a:rPr lang="cs-CZ" sz="2400" dirty="0">
                <a:solidFill>
                  <a:schemeClr val="tx1"/>
                </a:solidFill>
                <a:effectLst/>
              </a:rPr>
              <a:t>Při volbě </a:t>
            </a:r>
            <a:r>
              <a:rPr lang="cs-CZ" sz="2400" dirty="0">
                <a:effectLst/>
              </a:rPr>
              <a:t>zatížení </a:t>
            </a:r>
            <a:r>
              <a:rPr lang="cs-CZ" sz="2400" dirty="0">
                <a:solidFill>
                  <a:schemeClr val="tx1"/>
                </a:solidFill>
                <a:effectLst/>
              </a:rPr>
              <a:t>jako adaptačních podnětů sledujeme</a:t>
            </a:r>
          </a:p>
          <a:p>
            <a:pPr lvl="1"/>
            <a:r>
              <a:rPr lang="cs-CZ" sz="2000" dirty="0">
                <a:effectLst/>
              </a:rPr>
              <a:t>druh zatížení (všeobecně rozvíjející, speciální, závodní)</a:t>
            </a:r>
          </a:p>
          <a:p>
            <a:pPr lvl="1"/>
            <a:r>
              <a:rPr lang="cs-CZ" sz="2000" dirty="0">
                <a:effectLst/>
              </a:rPr>
              <a:t>intenzita (síla) zatížení (slabý podnět nevyvolává žádné změny, silný podnět nežádoucí změny)</a:t>
            </a:r>
          </a:p>
          <a:p>
            <a:pPr lvl="1"/>
            <a:r>
              <a:rPr lang="cs-CZ" sz="2000" dirty="0">
                <a:effectLst/>
              </a:rPr>
              <a:t>objem zatížení (dobu působení podnětu měřitelná časem nebo počtem opakování)</a:t>
            </a:r>
          </a:p>
          <a:p>
            <a:pPr lvl="1"/>
            <a:r>
              <a:rPr lang="cs-CZ" sz="2000" dirty="0">
                <a:effectLst/>
              </a:rPr>
              <a:t>frekvenci opakování zatížení (správná periodicita zatěžování, vhodné načasování)</a:t>
            </a:r>
            <a:endParaRPr lang="cs-CZ" dirty="0">
              <a:effectLst/>
            </a:endParaRPr>
          </a:p>
        </p:txBody>
      </p:sp>
    </p:spTree>
    <p:extLst>
      <p:ext uri="{BB962C8B-B14F-4D97-AF65-F5344CB8AC3E}">
        <p14:creationId xmlns:p14="http://schemas.microsoft.com/office/powerpoint/2010/main" val="25306221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lumMod val="65000"/>
                    <a:lumOff val="35000"/>
                  </a:schemeClr>
                </a:solidFill>
              </a:rPr>
              <a:t>Cvičení všeobecně rozvíjející</a:t>
            </a:r>
            <a:endParaRPr lang="cs-CZ" dirty="0"/>
          </a:p>
        </p:txBody>
      </p:sp>
      <p:sp>
        <p:nvSpPr>
          <p:cNvPr id="41987" name="Rectangle 3"/>
          <p:cNvSpPr>
            <a:spLocks noGrp="1" noRot="1" noChangeArrowheads="1"/>
          </p:cNvSpPr>
          <p:nvPr>
            <p:ph idx="1"/>
          </p:nvPr>
        </p:nvSpPr>
        <p:spPr/>
        <p:txBody>
          <a:bodyPr>
            <a:normAutofit/>
          </a:bodyPr>
          <a:lstStyle/>
          <a:p>
            <a:r>
              <a:rPr lang="cs-CZ" dirty="0">
                <a:effectLst/>
              </a:rPr>
              <a:t>nespecifické prostředky (rozdílný obsah i struktura od specializace)</a:t>
            </a:r>
          </a:p>
          <a:p>
            <a:r>
              <a:rPr lang="cs-CZ" dirty="0">
                <a:effectLst/>
              </a:rPr>
              <a:t>napomáhají celkovému rozvoji sportovce</a:t>
            </a:r>
          </a:p>
          <a:p>
            <a:r>
              <a:rPr lang="cs-CZ" dirty="0">
                <a:effectLst/>
              </a:rPr>
              <a:t>činitel všestrannosti</a:t>
            </a:r>
          </a:p>
          <a:p>
            <a:r>
              <a:rPr lang="cs-CZ" dirty="0">
                <a:effectLst/>
              </a:rPr>
              <a:t>roli zdravotní a kompenzační </a:t>
            </a:r>
          </a:p>
        </p:txBody>
      </p:sp>
    </p:spTree>
    <p:extLst>
      <p:ext uri="{BB962C8B-B14F-4D97-AF65-F5344CB8AC3E}">
        <p14:creationId xmlns:p14="http://schemas.microsoft.com/office/powerpoint/2010/main" val="33728204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Speciální a závodní cvičení</a:t>
            </a:r>
          </a:p>
        </p:txBody>
      </p:sp>
      <p:sp>
        <p:nvSpPr>
          <p:cNvPr id="37891" name="Rectangle 3"/>
          <p:cNvSpPr>
            <a:spLocks noGrp="1" noRot="1" noChangeArrowheads="1"/>
          </p:cNvSpPr>
          <p:nvPr>
            <p:ph idx="1"/>
          </p:nvPr>
        </p:nvSpPr>
        <p:spPr/>
        <p:txBody>
          <a:bodyPr>
            <a:normAutofit/>
          </a:bodyPr>
          <a:lstStyle/>
          <a:p>
            <a:pPr>
              <a:lnSpc>
                <a:spcPct val="90000"/>
              </a:lnSpc>
              <a:buFont typeface="Wingdings" pitchFamily="2" charset="2"/>
              <a:buNone/>
            </a:pPr>
            <a:r>
              <a:rPr lang="cs-CZ" sz="2200" dirty="0">
                <a:solidFill>
                  <a:schemeClr val="tx1"/>
                </a:solidFill>
                <a:effectLst/>
              </a:rPr>
              <a:t>Speciální cvičení</a:t>
            </a:r>
          </a:p>
          <a:p>
            <a:pPr lvl="1">
              <a:lnSpc>
                <a:spcPct val="90000"/>
              </a:lnSpc>
            </a:pPr>
            <a:r>
              <a:rPr lang="cs-CZ" dirty="0">
                <a:effectLst/>
              </a:rPr>
              <a:t>vyšší až vysoký stupeň shody</a:t>
            </a:r>
          </a:p>
          <a:p>
            <a:pPr lvl="1">
              <a:lnSpc>
                <a:spcPct val="90000"/>
              </a:lnSpc>
            </a:pPr>
            <a:r>
              <a:rPr lang="cs-CZ" dirty="0">
                <a:effectLst/>
              </a:rPr>
              <a:t>části a varianty finálního provedení</a:t>
            </a:r>
          </a:p>
          <a:p>
            <a:pPr lvl="1">
              <a:lnSpc>
                <a:spcPct val="90000"/>
              </a:lnSpc>
            </a:pPr>
            <a:r>
              <a:rPr lang="cs-CZ" dirty="0">
                <a:effectLst/>
              </a:rPr>
              <a:t>výrazně analytický charakter tzn. že cíleně a výběrově ovlivňují jednotlivé faktory</a:t>
            </a:r>
          </a:p>
          <a:p>
            <a:pPr lvl="1">
              <a:lnSpc>
                <a:spcPct val="90000"/>
              </a:lnSpc>
            </a:pPr>
            <a:r>
              <a:rPr lang="cs-CZ" dirty="0">
                <a:effectLst/>
              </a:rPr>
              <a:t>používáme např. pro zdokonalení techniky</a:t>
            </a:r>
          </a:p>
          <a:p>
            <a:pPr>
              <a:lnSpc>
                <a:spcPct val="90000"/>
              </a:lnSpc>
            </a:pPr>
            <a:endParaRPr lang="cs-CZ" dirty="0">
              <a:solidFill>
                <a:schemeClr val="tx1">
                  <a:lumMod val="65000"/>
                  <a:lumOff val="35000"/>
                </a:schemeClr>
              </a:solidFill>
            </a:endParaRPr>
          </a:p>
          <a:p>
            <a:pPr marL="36900" indent="0">
              <a:lnSpc>
                <a:spcPct val="90000"/>
              </a:lnSpc>
              <a:buNone/>
            </a:pPr>
            <a:r>
              <a:rPr lang="cs-CZ" dirty="0">
                <a:solidFill>
                  <a:schemeClr val="tx1">
                    <a:lumMod val="65000"/>
                    <a:lumOff val="35000"/>
                  </a:schemeClr>
                </a:solidFill>
              </a:rPr>
              <a:t>Závodní cvičení</a:t>
            </a:r>
            <a:endParaRPr lang="cs-CZ" dirty="0">
              <a:effectLst/>
            </a:endParaRPr>
          </a:p>
          <a:p>
            <a:pPr lvl="1">
              <a:lnSpc>
                <a:spcPct val="90000"/>
              </a:lnSpc>
            </a:pPr>
            <a:r>
              <a:rPr lang="cs-CZ" dirty="0">
                <a:effectLst/>
              </a:rPr>
              <a:t>shoduje s provedením soutěžním</a:t>
            </a:r>
          </a:p>
          <a:p>
            <a:pPr lvl="1">
              <a:lnSpc>
                <a:spcPct val="90000"/>
              </a:lnSpc>
            </a:pPr>
            <a:r>
              <a:rPr lang="cs-CZ" dirty="0">
                <a:effectLst/>
              </a:rPr>
              <a:t>pohybový projev je zachován jako celek</a:t>
            </a:r>
          </a:p>
          <a:p>
            <a:pPr lvl="1">
              <a:lnSpc>
                <a:spcPct val="90000"/>
              </a:lnSpc>
            </a:pPr>
            <a:r>
              <a:rPr lang="cs-CZ" dirty="0">
                <a:effectLst/>
              </a:rPr>
              <a:t>smysl – kompletování všech faktorů výkonu = cvičení komplexní povahy, slouží také k ověření</a:t>
            </a:r>
          </a:p>
          <a:p>
            <a:pPr>
              <a:lnSpc>
                <a:spcPct val="90000"/>
              </a:lnSpc>
            </a:pPr>
            <a:endParaRPr lang="cs-CZ" sz="2400" dirty="0">
              <a:effectLst/>
            </a:endParaRPr>
          </a:p>
          <a:p>
            <a:pPr>
              <a:lnSpc>
                <a:spcPct val="90000"/>
              </a:lnSpc>
            </a:pPr>
            <a:endParaRPr lang="cs-CZ" sz="2400" dirty="0">
              <a:effectLst/>
            </a:endParaRPr>
          </a:p>
          <a:p>
            <a:pPr>
              <a:lnSpc>
                <a:spcPct val="90000"/>
              </a:lnSpc>
            </a:pPr>
            <a:endParaRPr lang="cs-CZ" sz="2400" dirty="0">
              <a:effectLst/>
            </a:endParaRPr>
          </a:p>
        </p:txBody>
      </p:sp>
    </p:spTree>
    <p:extLst>
      <p:ext uri="{BB962C8B-B14F-4D97-AF65-F5344CB8AC3E}">
        <p14:creationId xmlns:p14="http://schemas.microsoft.com/office/powerpoint/2010/main" val="104167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effectLst/>
              </a:rPr>
              <a:t>Intenzita cvičení</a:t>
            </a:r>
          </a:p>
        </p:txBody>
      </p:sp>
      <p:sp>
        <p:nvSpPr>
          <p:cNvPr id="45059" name="Rectangle 3"/>
          <p:cNvSpPr>
            <a:spLocks noGrp="1" noRot="1" noChangeArrowheads="1"/>
          </p:cNvSpPr>
          <p:nvPr>
            <p:ph idx="1"/>
          </p:nvPr>
        </p:nvSpPr>
        <p:spPr/>
        <p:txBody>
          <a:bodyPr>
            <a:normAutofit/>
          </a:bodyPr>
          <a:lstStyle/>
          <a:p>
            <a:pPr>
              <a:lnSpc>
                <a:spcPct val="80000"/>
              </a:lnSpc>
            </a:pPr>
            <a:r>
              <a:rPr lang="cs-CZ" dirty="0">
                <a:effectLst/>
              </a:rPr>
              <a:t>Intenzita = stupeň úsilí při provádění cvičení</a:t>
            </a:r>
          </a:p>
          <a:p>
            <a:pPr>
              <a:lnSpc>
                <a:spcPct val="80000"/>
              </a:lnSpc>
            </a:pPr>
            <a:r>
              <a:rPr lang="cs-CZ" dirty="0">
                <a:effectLst/>
              </a:rPr>
              <a:t>Je vyjádřena pomocí</a:t>
            </a:r>
          </a:p>
          <a:p>
            <a:pPr lvl="1">
              <a:lnSpc>
                <a:spcPct val="80000"/>
              </a:lnSpc>
            </a:pPr>
            <a:r>
              <a:rPr lang="cs-CZ" dirty="0">
                <a:effectLst/>
              </a:rPr>
              <a:t>vzrůstající TF</a:t>
            </a:r>
          </a:p>
          <a:p>
            <a:pPr lvl="1">
              <a:lnSpc>
                <a:spcPct val="80000"/>
              </a:lnSpc>
            </a:pPr>
            <a:r>
              <a:rPr lang="cs-CZ" dirty="0">
                <a:effectLst/>
              </a:rPr>
              <a:t>spotřeba kyslíku</a:t>
            </a:r>
          </a:p>
          <a:p>
            <a:pPr lvl="1">
              <a:lnSpc>
                <a:spcPct val="80000"/>
              </a:lnSpc>
            </a:pPr>
            <a:r>
              <a:rPr lang="cs-CZ" dirty="0">
                <a:effectLst/>
              </a:rPr>
              <a:t>koncentrace LA v krvi</a:t>
            </a:r>
          </a:p>
          <a:p>
            <a:pPr lvl="1">
              <a:lnSpc>
                <a:spcPct val="80000"/>
              </a:lnSpc>
            </a:pPr>
            <a:r>
              <a:rPr lang="cs-CZ" dirty="0">
                <a:effectLst/>
              </a:rPr>
              <a:t>běh: m/sec</a:t>
            </a:r>
          </a:p>
          <a:p>
            <a:pPr lvl="1">
              <a:lnSpc>
                <a:spcPct val="80000"/>
              </a:lnSpc>
            </a:pPr>
            <a:r>
              <a:rPr lang="cs-CZ" dirty="0">
                <a:effectLst/>
              </a:rPr>
              <a:t>odporový trénink: % OM (osobního maxima = maximálního výkonu)</a:t>
            </a:r>
          </a:p>
          <a:p>
            <a:pPr lvl="1">
              <a:lnSpc>
                <a:spcPct val="80000"/>
              </a:lnSpc>
            </a:pPr>
            <a:r>
              <a:rPr lang="cs-CZ" dirty="0">
                <a:effectLst/>
              </a:rPr>
              <a:t>posilování s vlastní hmotností: rychlost provedení</a:t>
            </a:r>
          </a:p>
          <a:p>
            <a:pPr lvl="1">
              <a:lnSpc>
                <a:spcPct val="80000"/>
              </a:lnSpc>
            </a:pPr>
            <a:endParaRPr lang="cs-CZ" dirty="0">
              <a:effectLst/>
            </a:endParaRPr>
          </a:p>
          <a:p>
            <a:pPr>
              <a:lnSpc>
                <a:spcPct val="80000"/>
              </a:lnSpc>
            </a:pPr>
            <a:r>
              <a:rPr lang="cs-CZ" dirty="0">
                <a:effectLst/>
              </a:rPr>
              <a:t>Fyziologicky intenzita souvisí s </a:t>
            </a:r>
            <a:r>
              <a:rPr lang="cs-CZ" dirty="0"/>
              <a:t>energetickým krytím (výdejem)</a:t>
            </a:r>
            <a:endParaRPr lang="cs-CZ" dirty="0">
              <a:effectLst/>
            </a:endParaRPr>
          </a:p>
        </p:txBody>
      </p:sp>
    </p:spTree>
    <p:extLst>
      <p:ext uri="{BB962C8B-B14F-4D97-AF65-F5344CB8AC3E}">
        <p14:creationId xmlns:p14="http://schemas.microsoft.com/office/powerpoint/2010/main" val="188357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Různá</a:t>
            </a:r>
            <a:r>
              <a:rPr lang="sk-SK" dirty="0"/>
              <a:t> </a:t>
            </a:r>
            <a:r>
              <a:rPr lang="sk-SK" dirty="0" err="1"/>
              <a:t>pojetí</a:t>
            </a:r>
            <a:r>
              <a:rPr lang="sk-SK" dirty="0"/>
              <a:t> </a:t>
            </a:r>
            <a:r>
              <a:rPr lang="sk-SK" dirty="0" err="1"/>
              <a:t>sportu</a:t>
            </a:r>
            <a:r>
              <a:rPr lang="sk-SK" dirty="0"/>
              <a:t> – </a:t>
            </a:r>
            <a:r>
              <a:rPr lang="sk-SK" dirty="0" err="1"/>
              <a:t>soutěžní</a:t>
            </a:r>
            <a:r>
              <a:rPr lang="sk-SK" dirty="0"/>
              <a:t> </a:t>
            </a:r>
            <a:r>
              <a:rPr lang="sk-SK" dirty="0" err="1"/>
              <a:t>činnost</a:t>
            </a:r>
            <a:endParaRPr lang="cs-CZ" dirty="0"/>
          </a:p>
        </p:txBody>
      </p:sp>
      <p:sp>
        <p:nvSpPr>
          <p:cNvPr id="3" name="Zástupný symbol pro obsah 2"/>
          <p:cNvSpPr>
            <a:spLocks noGrp="1"/>
          </p:cNvSpPr>
          <p:nvPr>
            <p:ph idx="1"/>
          </p:nvPr>
        </p:nvSpPr>
        <p:spPr>
          <a:xfrm>
            <a:off x="913794" y="1732449"/>
            <a:ext cx="10417593" cy="4626516"/>
          </a:xfrm>
        </p:spPr>
        <p:txBody>
          <a:bodyPr>
            <a:normAutofit fontScale="70000" lnSpcReduction="20000"/>
          </a:bodyPr>
          <a:lstStyle/>
          <a:p>
            <a:pPr lvl="1"/>
            <a:r>
              <a:rPr lang="sk-SK" sz="2600" dirty="0" err="1"/>
              <a:t>Sport</a:t>
            </a:r>
            <a:r>
              <a:rPr lang="sk-SK" sz="2600" dirty="0"/>
              <a:t> </a:t>
            </a:r>
            <a:r>
              <a:rPr lang="sk-SK" sz="2600" dirty="0" err="1"/>
              <a:t>jako</a:t>
            </a:r>
            <a:r>
              <a:rPr lang="sk-SK" sz="2600" dirty="0"/>
              <a:t> </a:t>
            </a:r>
            <a:r>
              <a:rPr lang="sk-SK" sz="2600" dirty="0" err="1"/>
              <a:t>činnost</a:t>
            </a:r>
            <a:r>
              <a:rPr lang="sk-SK" sz="2600" dirty="0"/>
              <a:t> </a:t>
            </a:r>
            <a:r>
              <a:rPr lang="sk-SK" sz="2600" dirty="0" err="1"/>
              <a:t>zaměřená</a:t>
            </a:r>
            <a:r>
              <a:rPr lang="sk-SK" sz="2600" dirty="0"/>
              <a:t> na vrcholný výkon prezentovaný v </a:t>
            </a:r>
            <a:r>
              <a:rPr lang="sk-SK" sz="2600" dirty="0" err="1"/>
              <a:t>soutěži</a:t>
            </a:r>
            <a:endParaRPr lang="sk-SK" sz="2600" dirty="0"/>
          </a:p>
          <a:p>
            <a:pPr lvl="2"/>
            <a:r>
              <a:rPr lang="cs-CZ" sz="2300" dirty="0"/>
              <a:t>systém sportu je tvořen třemi subsystémy </a:t>
            </a:r>
          </a:p>
          <a:p>
            <a:pPr lvl="2"/>
            <a:r>
              <a:rPr lang="cs-CZ" sz="2300" dirty="0"/>
              <a:t>systémem výběru mládeže </a:t>
            </a:r>
          </a:p>
          <a:p>
            <a:pPr lvl="2"/>
            <a:r>
              <a:rPr lang="cs-CZ" sz="2300" dirty="0"/>
              <a:t>systémem sportovního tréninku </a:t>
            </a:r>
          </a:p>
          <a:p>
            <a:pPr lvl="2"/>
            <a:r>
              <a:rPr lang="cs-CZ" sz="2300" dirty="0"/>
              <a:t>systémem soutěží</a:t>
            </a:r>
            <a:endParaRPr lang="sk-SK" sz="2300" dirty="0"/>
          </a:p>
          <a:p>
            <a:pPr lvl="1"/>
            <a:endParaRPr lang="cs-CZ" sz="2600" dirty="0"/>
          </a:p>
          <a:p>
            <a:pPr lvl="1"/>
            <a:r>
              <a:rPr lang="cs-CZ" sz="2600" dirty="0"/>
              <a:t>Charakter moderního sportu </a:t>
            </a:r>
          </a:p>
          <a:p>
            <a:pPr lvl="2"/>
            <a:r>
              <a:rPr lang="cs-CZ" sz="2300" dirty="0"/>
              <a:t>výběr talentů</a:t>
            </a:r>
          </a:p>
          <a:p>
            <a:pPr lvl="2"/>
            <a:r>
              <a:rPr lang="cs-CZ" sz="2300" dirty="0"/>
              <a:t>specifický, výchovně-vzdělávací tělovýchovný proces</a:t>
            </a:r>
          </a:p>
          <a:p>
            <a:pPr lvl="2"/>
            <a:r>
              <a:rPr lang="cs-CZ" sz="2300" dirty="0"/>
              <a:t>vysoká úroveň výkonnosti s cílem vítězství nad soupeřem</a:t>
            </a:r>
          </a:p>
          <a:p>
            <a:pPr lvl="2"/>
            <a:r>
              <a:rPr lang="cs-CZ" sz="2300" dirty="0"/>
              <a:t>systém soutěží</a:t>
            </a:r>
          </a:p>
          <a:p>
            <a:pPr lvl="2"/>
            <a:r>
              <a:rPr lang="cs-CZ" sz="2300" dirty="0"/>
              <a:t>diváctví</a:t>
            </a:r>
          </a:p>
          <a:p>
            <a:pPr lvl="2"/>
            <a:r>
              <a:rPr lang="cs-CZ" sz="2300" dirty="0"/>
              <a:t>organizace a řízení</a:t>
            </a:r>
          </a:p>
          <a:p>
            <a:pPr lvl="2"/>
            <a:r>
              <a:rPr lang="cs-CZ" sz="2300" dirty="0"/>
              <a:t>průnik profesionalizace a komercionalizace do sportu</a:t>
            </a:r>
            <a:endParaRPr lang="en-US" sz="2300" dirty="0"/>
          </a:p>
          <a:p>
            <a:endParaRPr lang="cs-CZ" dirty="0"/>
          </a:p>
        </p:txBody>
      </p:sp>
    </p:spTree>
    <p:extLst>
      <p:ext uri="{BB962C8B-B14F-4D97-AF65-F5344CB8AC3E}">
        <p14:creationId xmlns:p14="http://schemas.microsoft.com/office/powerpoint/2010/main" val="1360288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Energetické systémy</a:t>
            </a:r>
          </a:p>
        </p:txBody>
      </p:sp>
      <p:sp>
        <p:nvSpPr>
          <p:cNvPr id="3" name="Zástupný symbol pro obsah 2"/>
          <p:cNvSpPr>
            <a:spLocks noGrp="1"/>
          </p:cNvSpPr>
          <p:nvPr>
            <p:ph idx="1"/>
          </p:nvPr>
        </p:nvSpPr>
        <p:spPr/>
        <p:txBody>
          <a:bodyPr/>
          <a:lstStyle/>
          <a:p>
            <a:pPr>
              <a:lnSpc>
                <a:spcPct val="80000"/>
              </a:lnSpc>
            </a:pPr>
            <a:r>
              <a:rPr lang="cs-CZ" dirty="0">
                <a:effectLst/>
              </a:rPr>
              <a:t>Rozlišujeme 3 energetické systémy</a:t>
            </a:r>
          </a:p>
          <a:p>
            <a:pPr lvl="1">
              <a:lnSpc>
                <a:spcPct val="80000"/>
              </a:lnSpc>
            </a:pPr>
            <a:r>
              <a:rPr lang="cs-CZ" dirty="0">
                <a:effectLst/>
              </a:rPr>
              <a:t>ATP-CP systém 		(</a:t>
            </a:r>
            <a:r>
              <a:rPr lang="cs-CZ" dirty="0" err="1">
                <a:effectLst/>
              </a:rPr>
              <a:t>alaktátová</a:t>
            </a:r>
            <a:r>
              <a:rPr lang="cs-CZ" dirty="0">
                <a:effectLst/>
              </a:rPr>
              <a:t> zóna)</a:t>
            </a:r>
          </a:p>
          <a:p>
            <a:pPr lvl="1">
              <a:lnSpc>
                <a:spcPct val="80000"/>
              </a:lnSpc>
            </a:pPr>
            <a:r>
              <a:rPr lang="cs-CZ" dirty="0">
                <a:effectLst/>
              </a:rPr>
              <a:t>LA systém 				(laktátová zóna) </a:t>
            </a:r>
          </a:p>
          <a:p>
            <a:pPr lvl="1">
              <a:lnSpc>
                <a:spcPct val="80000"/>
              </a:lnSpc>
            </a:pPr>
            <a:r>
              <a:rPr lang="cs-CZ" dirty="0">
                <a:effectLst/>
              </a:rPr>
              <a:t>O2 systému 			(aerobní zóna)</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843" y="3321650"/>
            <a:ext cx="6837471" cy="3159553"/>
          </a:xfrm>
          <a:prstGeom prst="rect">
            <a:avLst/>
          </a:prstGeom>
        </p:spPr>
      </p:pic>
    </p:spTree>
    <p:extLst>
      <p:ext uri="{BB962C8B-B14F-4D97-AF65-F5344CB8AC3E}">
        <p14:creationId xmlns:p14="http://schemas.microsoft.com/office/powerpoint/2010/main" val="2841568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Intenzita cvičení a metabolismu</a:t>
            </a:r>
          </a:p>
        </p:txBody>
      </p:sp>
      <p:sp>
        <p:nvSpPr>
          <p:cNvPr id="47107" name="Rectangle 3"/>
          <p:cNvSpPr>
            <a:spLocks noGrp="1" noRot="1" noChangeArrowheads="1"/>
          </p:cNvSpPr>
          <p:nvPr>
            <p:ph idx="1"/>
          </p:nvPr>
        </p:nvSpPr>
        <p:spPr/>
        <p:txBody>
          <a:bodyPr>
            <a:normAutofit/>
          </a:bodyPr>
          <a:lstStyle/>
          <a:p>
            <a:pPr>
              <a:lnSpc>
                <a:spcPct val="90000"/>
              </a:lnSpc>
              <a:buFont typeface="Wingdings" pitchFamily="2" charset="2"/>
              <a:buNone/>
            </a:pPr>
            <a:r>
              <a:rPr lang="cs-CZ" dirty="0"/>
              <a:t>Intenzita metabolismu</a:t>
            </a:r>
            <a:r>
              <a:rPr lang="cs-CZ" dirty="0">
                <a:effectLst/>
              </a:rPr>
              <a:t> odpovídá intenzitě cvičení</a:t>
            </a:r>
          </a:p>
          <a:p>
            <a:pPr>
              <a:lnSpc>
                <a:spcPct val="90000"/>
              </a:lnSpc>
              <a:buFontTx/>
              <a:buChar char="-"/>
            </a:pPr>
            <a:endParaRPr lang="cs-CZ" dirty="0">
              <a:effectLst/>
            </a:endParaRPr>
          </a:p>
          <a:p>
            <a:pPr>
              <a:lnSpc>
                <a:spcPct val="90000"/>
              </a:lnSpc>
            </a:pPr>
            <a:r>
              <a:rPr lang="cs-CZ" dirty="0">
                <a:effectLst/>
              </a:rPr>
              <a:t>maximální intenzita 		= 	anaerobní </a:t>
            </a:r>
            <a:r>
              <a:rPr lang="cs-CZ" dirty="0" err="1">
                <a:effectLst/>
              </a:rPr>
              <a:t>alaktátový</a:t>
            </a:r>
            <a:r>
              <a:rPr lang="cs-CZ" dirty="0">
                <a:effectLst/>
              </a:rPr>
              <a:t> systém (ATP-CP)</a:t>
            </a:r>
          </a:p>
          <a:p>
            <a:pPr>
              <a:lnSpc>
                <a:spcPct val="90000"/>
              </a:lnSpc>
            </a:pPr>
            <a:r>
              <a:rPr lang="cs-CZ" dirty="0" err="1">
                <a:effectLst/>
              </a:rPr>
              <a:t>submaximální</a:t>
            </a:r>
            <a:r>
              <a:rPr lang="cs-CZ" dirty="0">
                <a:effectLst/>
              </a:rPr>
              <a:t> intenzita 	= 	anaerobní laktátový systém (LA)</a:t>
            </a:r>
          </a:p>
          <a:p>
            <a:pPr>
              <a:lnSpc>
                <a:spcPct val="90000"/>
              </a:lnSpc>
            </a:pPr>
            <a:r>
              <a:rPr lang="cs-CZ" dirty="0">
                <a:effectLst/>
              </a:rPr>
              <a:t>střední intenzita 			= 	aerobně-anaerobní systém (LA-O2 )</a:t>
            </a:r>
          </a:p>
          <a:p>
            <a:pPr>
              <a:lnSpc>
                <a:spcPct val="90000"/>
              </a:lnSpc>
            </a:pPr>
            <a:r>
              <a:rPr lang="cs-CZ" dirty="0">
                <a:effectLst/>
              </a:rPr>
              <a:t>nízká intenzita 			= 	aerobní krytí (O2)</a:t>
            </a:r>
          </a:p>
          <a:p>
            <a:pPr>
              <a:lnSpc>
                <a:spcPct val="90000"/>
              </a:lnSpc>
            </a:pPr>
            <a:endParaRPr lang="cs-CZ" sz="2400" dirty="0">
              <a:effectLst/>
            </a:endParaRPr>
          </a:p>
        </p:txBody>
      </p:sp>
    </p:spTree>
    <p:extLst>
      <p:ext uri="{BB962C8B-B14F-4D97-AF65-F5344CB8AC3E}">
        <p14:creationId xmlns:p14="http://schemas.microsoft.com/office/powerpoint/2010/main" val="4149345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Intenzita cvičení v % max. TF</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5024" y="1512809"/>
            <a:ext cx="5910129" cy="5086956"/>
          </a:xfrm>
        </p:spPr>
      </p:pic>
    </p:spTree>
    <p:extLst>
      <p:ext uri="{BB962C8B-B14F-4D97-AF65-F5344CB8AC3E}">
        <p14:creationId xmlns:p14="http://schemas.microsoft.com/office/powerpoint/2010/main" val="39943085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effectLst/>
              </a:rPr>
              <a:t>Objem cvičení</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effectLst/>
              </a:rPr>
              <a:t>Objem cvičení = celkové množství tréninkové práce</a:t>
            </a:r>
          </a:p>
          <a:p>
            <a:r>
              <a:rPr lang="cs-CZ" dirty="0">
                <a:effectLst/>
              </a:rPr>
              <a:t>Je vyjádřen pomocí počtu opakování za časový úsek (efektivní doba zatížení)</a:t>
            </a:r>
          </a:p>
          <a:p>
            <a:pPr lvl="1"/>
            <a:r>
              <a:rPr lang="cs-CZ" dirty="0">
                <a:effectLst/>
              </a:rPr>
              <a:t>počet technik provedených v </a:t>
            </a:r>
            <a:r>
              <a:rPr lang="cs-CZ" dirty="0" err="1">
                <a:effectLst/>
              </a:rPr>
              <a:t>kihon</a:t>
            </a:r>
            <a:endParaRPr lang="cs-CZ" dirty="0">
              <a:effectLst/>
            </a:endParaRPr>
          </a:p>
          <a:p>
            <a:pPr lvl="1"/>
            <a:r>
              <a:rPr lang="cs-CZ" dirty="0">
                <a:effectLst/>
              </a:rPr>
              <a:t>počet zacvičených kata</a:t>
            </a:r>
          </a:p>
          <a:p>
            <a:pPr lvl="1"/>
            <a:r>
              <a:rPr lang="cs-CZ" dirty="0">
                <a:effectLst/>
              </a:rPr>
              <a:t>počet </a:t>
            </a:r>
            <a:r>
              <a:rPr lang="cs-CZ" dirty="0" err="1">
                <a:effectLst/>
              </a:rPr>
              <a:t>navzpíraných</a:t>
            </a:r>
            <a:r>
              <a:rPr lang="cs-CZ" dirty="0">
                <a:effectLst/>
              </a:rPr>
              <a:t> kg</a:t>
            </a:r>
          </a:p>
          <a:p>
            <a:pPr lvl="1"/>
            <a:r>
              <a:rPr lang="cs-CZ" dirty="0">
                <a:effectLst/>
              </a:rPr>
              <a:t>počet uběhnutých km</a:t>
            </a:r>
          </a:p>
          <a:p>
            <a:pPr lvl="1"/>
            <a:r>
              <a:rPr lang="cs-CZ" dirty="0">
                <a:effectLst/>
              </a:rPr>
              <a:t>počet soutěží (tzv. soutěžní zatížení)</a:t>
            </a:r>
          </a:p>
          <a:p>
            <a:pPr lvl="1"/>
            <a:endParaRPr lang="cs-CZ" dirty="0">
              <a:effectLst/>
            </a:endParaRPr>
          </a:p>
          <a:p>
            <a:r>
              <a:rPr lang="cs-CZ" dirty="0">
                <a:effectLst/>
              </a:rPr>
              <a:t>Objem je vymezen</a:t>
            </a:r>
          </a:p>
          <a:p>
            <a:pPr lvl="1"/>
            <a:r>
              <a:rPr lang="cs-CZ" dirty="0">
                <a:effectLst/>
              </a:rPr>
              <a:t>dobou trvání podnětu (délka cvičení)</a:t>
            </a:r>
          </a:p>
          <a:p>
            <a:pPr lvl="1"/>
            <a:r>
              <a:rPr lang="cs-CZ" dirty="0">
                <a:effectLst/>
              </a:rPr>
              <a:t>frekvencí podnětu (např. trénink 3x týdně)</a:t>
            </a:r>
          </a:p>
          <a:p>
            <a:pPr lvl="1"/>
            <a:r>
              <a:rPr lang="cs-CZ" dirty="0">
                <a:effectLst/>
              </a:rPr>
              <a:t>intervalem odpočinku (využití fáze </a:t>
            </a:r>
            <a:r>
              <a:rPr lang="cs-CZ" dirty="0" err="1">
                <a:effectLst/>
              </a:rPr>
              <a:t>superkompenzace</a:t>
            </a:r>
            <a:r>
              <a:rPr lang="cs-CZ" dirty="0">
                <a:effectLst/>
              </a:rPr>
              <a:t>)</a:t>
            </a:r>
          </a:p>
          <a:p>
            <a:pPr lvl="1"/>
            <a:r>
              <a:rPr lang="cs-CZ" dirty="0">
                <a:effectLst/>
              </a:rPr>
              <a:t>způsobem odpočinku (pasivní, aktivní)</a:t>
            </a:r>
          </a:p>
          <a:p>
            <a:pPr lvl="1"/>
            <a:endParaRPr lang="cs-CZ" dirty="0">
              <a:effectLst/>
            </a:endParaRPr>
          </a:p>
          <a:p>
            <a:endParaRPr lang="cs-CZ" dirty="0">
              <a:effectLst/>
            </a:endParaRPr>
          </a:p>
          <a:p>
            <a:endParaRPr lang="cs-CZ" dirty="0">
              <a:effectLst/>
            </a:endParaRPr>
          </a:p>
          <a:p>
            <a:endParaRPr lang="cs-CZ" dirty="0">
              <a:effectLst/>
            </a:endParaRPr>
          </a:p>
          <a:p>
            <a:pPr marL="36900" indent="0">
              <a:buNone/>
            </a:pPr>
            <a:endParaRPr lang="cs-CZ" dirty="0">
              <a:effectLst/>
            </a:endParaRPr>
          </a:p>
          <a:p>
            <a:endParaRPr lang="cs-CZ" dirty="0"/>
          </a:p>
        </p:txBody>
      </p:sp>
    </p:spTree>
    <p:extLst>
      <p:ext uri="{BB962C8B-B14F-4D97-AF65-F5344CB8AC3E}">
        <p14:creationId xmlns:p14="http://schemas.microsoft.com/office/powerpoint/2010/main" val="13581908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Optimální zatížení</a:t>
            </a:r>
          </a:p>
        </p:txBody>
      </p:sp>
      <p:sp>
        <p:nvSpPr>
          <p:cNvPr id="3" name="Zástupný symbol pro obsah 2"/>
          <p:cNvSpPr>
            <a:spLocks noGrp="1"/>
          </p:cNvSpPr>
          <p:nvPr>
            <p:ph idx="1"/>
          </p:nvPr>
        </p:nvSpPr>
        <p:spPr/>
        <p:txBody>
          <a:bodyPr/>
          <a:lstStyle/>
          <a:p>
            <a:r>
              <a:rPr lang="cs-CZ" dirty="0"/>
              <a:t>Velikost zatížení je relativní – závisí na trénovanosti</a:t>
            </a:r>
          </a:p>
          <a:p>
            <a:r>
              <a:rPr lang="cs-CZ" dirty="0"/>
              <a:t>Co je pro jednoho velké zatížení, pro jiného je nízké</a:t>
            </a:r>
          </a:p>
          <a:p>
            <a:endParaRPr lang="cs-CZ" dirty="0"/>
          </a:p>
          <a:p>
            <a:r>
              <a:rPr lang="cs-CZ" dirty="0"/>
              <a:t>Malé zatížení – nevyvolává žádné změny = neúčinné </a:t>
            </a:r>
            <a:r>
              <a:rPr lang="cs-CZ" b="1" dirty="0">
                <a:effectLst>
                  <a:outerShdw blurRad="38100" dist="38100" dir="2700000" algn="tl">
                    <a:srgbClr val="000000">
                      <a:alpha val="43137"/>
                    </a:srgbClr>
                  </a:outerShdw>
                </a:effectLst>
                <a:sym typeface="Wingdings" panose="05000000000000000000" pitchFamily="2" charset="2"/>
              </a:rPr>
              <a:t></a:t>
            </a:r>
            <a:endParaRPr lang="cs-CZ" dirty="0"/>
          </a:p>
          <a:p>
            <a:r>
              <a:rPr lang="cs-CZ" dirty="0"/>
              <a:t>Střední zatížení – vyvolává malé změny = nevede k nejrychlejšímu růstu trénovanosti </a:t>
            </a:r>
            <a:r>
              <a:rPr lang="cs-CZ" dirty="0">
                <a:effectLst>
                  <a:outerShdw blurRad="38100" dist="38100" dir="2700000" algn="tl">
                    <a:srgbClr val="000000">
                      <a:alpha val="43137"/>
                    </a:srgbClr>
                  </a:outerShdw>
                </a:effectLst>
                <a:sym typeface="Wingdings" panose="05000000000000000000" pitchFamily="2" charset="2"/>
              </a:rPr>
              <a:t></a:t>
            </a:r>
            <a:r>
              <a:rPr lang="cs-CZ" b="1" dirty="0">
                <a:effectLst>
                  <a:outerShdw blurRad="38100" dist="38100" dir="2700000" algn="tl">
                    <a:srgbClr val="000000">
                      <a:alpha val="43137"/>
                    </a:srgbClr>
                  </a:outerShdw>
                </a:effectLst>
                <a:sym typeface="Wingdings" panose="05000000000000000000" pitchFamily="2" charset="2"/>
              </a:rPr>
              <a:t>  </a:t>
            </a:r>
            <a:endParaRPr lang="cs-CZ" dirty="0"/>
          </a:p>
          <a:p>
            <a:r>
              <a:rPr lang="cs-CZ" dirty="0"/>
              <a:t>Velké zatížení (blízké hraničnímu) = vyvolává maximální změny </a:t>
            </a:r>
            <a:r>
              <a:rPr lang="cs-CZ" dirty="0">
                <a:effectLst>
                  <a:outerShdw blurRad="38100" dist="38100" dir="2700000" algn="tl">
                    <a:srgbClr val="000000">
                      <a:alpha val="43137"/>
                    </a:srgbClr>
                  </a:outerShdw>
                </a:effectLst>
                <a:sym typeface="Wingdings" panose="05000000000000000000" pitchFamily="2" charset="2"/>
              </a:rPr>
              <a:t></a:t>
            </a:r>
            <a:endParaRPr lang="cs-CZ" b="1" dirty="0">
              <a:effectLst>
                <a:outerShdw blurRad="38100" dist="38100" dir="2700000" algn="tl">
                  <a:srgbClr val="000000">
                    <a:alpha val="43137"/>
                  </a:srgbClr>
                </a:outerShdw>
              </a:effectLst>
              <a:sym typeface="Wingdings" panose="05000000000000000000" pitchFamily="2" charset="2"/>
            </a:endParaRPr>
          </a:p>
          <a:p>
            <a:r>
              <a:rPr lang="cs-CZ" b="1" dirty="0">
                <a:effectLst>
                  <a:outerShdw blurRad="38100" dist="38100" dir="2700000" algn="tl">
                    <a:srgbClr val="000000">
                      <a:alpha val="43137"/>
                    </a:srgbClr>
                  </a:outerShdw>
                </a:effectLst>
                <a:sym typeface="Wingdings" panose="05000000000000000000" pitchFamily="2" charset="2"/>
              </a:rPr>
              <a:t>Optimální zatížení = kombinace středního a velkého zatížení </a:t>
            </a:r>
            <a:r>
              <a:rPr lang="cs-CZ" dirty="0">
                <a:effectLst>
                  <a:outerShdw blurRad="38100" dist="38100" dir="2700000" algn="tl">
                    <a:srgbClr val="000000">
                      <a:alpha val="43137"/>
                    </a:srgbClr>
                  </a:outerShdw>
                </a:effectLst>
                <a:sym typeface="Wingdings" panose="05000000000000000000" pitchFamily="2" charset="2"/>
              </a:rPr>
              <a:t> </a:t>
            </a:r>
            <a:r>
              <a:rPr lang="cs-CZ" b="1" dirty="0">
                <a:effectLst>
                  <a:outerShdw blurRad="38100" dist="38100" dir="2700000" algn="tl">
                    <a:srgbClr val="000000">
                      <a:alpha val="43137"/>
                    </a:srgbClr>
                  </a:outerShdw>
                </a:effectLst>
                <a:sym typeface="Wingdings" panose="05000000000000000000" pitchFamily="2" charset="2"/>
              </a:rPr>
              <a:t> </a:t>
            </a:r>
            <a:endParaRPr lang="cs-CZ" dirty="0"/>
          </a:p>
          <a:p>
            <a:endParaRPr lang="cs-CZ" dirty="0"/>
          </a:p>
        </p:txBody>
      </p:sp>
    </p:spTree>
    <p:extLst>
      <p:ext uri="{BB962C8B-B14F-4D97-AF65-F5344CB8AC3E}">
        <p14:creationId xmlns:p14="http://schemas.microsoft.com/office/powerpoint/2010/main" val="3657941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Změny v organismu</a:t>
            </a:r>
          </a:p>
        </p:txBody>
      </p:sp>
      <p:sp>
        <p:nvSpPr>
          <p:cNvPr id="3" name="Zástupný symbol pro obsah 2"/>
          <p:cNvSpPr>
            <a:spLocks noGrp="1"/>
          </p:cNvSpPr>
          <p:nvPr>
            <p:ph idx="1"/>
          </p:nvPr>
        </p:nvSpPr>
        <p:spPr/>
        <p:txBody>
          <a:bodyPr>
            <a:normAutofit/>
          </a:bodyPr>
          <a:lstStyle/>
          <a:p>
            <a:r>
              <a:rPr lang="cs-CZ" dirty="0"/>
              <a:t>Zatížení vede ke spotřebě energetických zásob ve svalech = katabolická fáze</a:t>
            </a:r>
          </a:p>
          <a:p>
            <a:r>
              <a:rPr lang="cs-CZ" dirty="0"/>
              <a:t>Po ukončení tréninkového zatížení dochází k obnově látek = anabolická</a:t>
            </a:r>
          </a:p>
          <a:p>
            <a:r>
              <a:rPr lang="cs-CZ" dirty="0"/>
              <a:t>Obnova látek neprobíhá jen do původní úrovně před zatížením (výchozí stav)</a:t>
            </a:r>
          </a:p>
          <a:p>
            <a:r>
              <a:rPr lang="cs-CZ" dirty="0"/>
              <a:t>Dochází k navýšení zásob (fáze </a:t>
            </a:r>
            <a:r>
              <a:rPr lang="cs-CZ" dirty="0" err="1"/>
              <a:t>superkompenzace</a:t>
            </a:r>
            <a:r>
              <a:rPr lang="cs-CZ" dirty="0"/>
              <a:t>) – organismu se po zatížení připravuje na možné další zatížení</a:t>
            </a:r>
          </a:p>
          <a:p>
            <a:r>
              <a:rPr lang="cs-CZ" dirty="0"/>
              <a:t>Pokud další zatížení nepřichází, dochází ke kolísání a po určité době k ustálení zásob</a:t>
            </a:r>
          </a:p>
          <a:p>
            <a:endParaRPr lang="cs-CZ" dirty="0"/>
          </a:p>
          <a:p>
            <a:endParaRPr lang="cs-CZ" dirty="0"/>
          </a:p>
        </p:txBody>
      </p:sp>
    </p:spTree>
    <p:extLst>
      <p:ext uri="{BB962C8B-B14F-4D97-AF65-F5344CB8AC3E}">
        <p14:creationId xmlns:p14="http://schemas.microsoft.com/office/powerpoint/2010/main" val="3191486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900" dirty="0">
                <a:effectLst/>
              </a:rPr>
              <a:t>Frekvence podnětů</a:t>
            </a:r>
          </a:p>
        </p:txBody>
      </p:sp>
      <p:sp>
        <p:nvSpPr>
          <p:cNvPr id="3" name="Zástupný symbol pro obsah 2"/>
          <p:cNvSpPr>
            <a:spLocks noGrp="1"/>
          </p:cNvSpPr>
          <p:nvPr>
            <p:ph idx="1"/>
          </p:nvPr>
        </p:nvSpPr>
        <p:spPr>
          <a:xfrm>
            <a:off x="913794" y="1732449"/>
            <a:ext cx="10721945" cy="4058751"/>
          </a:xfrm>
        </p:spPr>
        <p:txBody>
          <a:bodyPr/>
          <a:lstStyle/>
          <a:p>
            <a:r>
              <a:rPr lang="cs-CZ" dirty="0">
                <a:effectLst/>
              </a:rPr>
              <a:t>Pro zvyšování výkonnosti musí frekvence zatěžování odpovídat principům </a:t>
            </a:r>
            <a:r>
              <a:rPr lang="cs-CZ" dirty="0" err="1">
                <a:effectLst/>
              </a:rPr>
              <a:t>superkompenzace</a:t>
            </a:r>
            <a:endParaRPr lang="cs-CZ" dirty="0">
              <a:effectLst/>
            </a:endParaRPr>
          </a:p>
          <a:p>
            <a:r>
              <a:rPr lang="cs-CZ" dirty="0">
                <a:effectLst/>
              </a:rPr>
              <a:t>Využití zvýšené úroveň energetického potenciálu v důsledku předchozí činnosti</a:t>
            </a:r>
          </a:p>
          <a:p>
            <a:r>
              <a:rPr lang="cs-CZ" dirty="0">
                <a:effectLst/>
              </a:rPr>
              <a:t>Návratový čas = doba, za kterou dojde k obnovení látek než nastane </a:t>
            </a:r>
            <a:r>
              <a:rPr lang="cs-CZ" dirty="0" err="1">
                <a:effectLst/>
              </a:rPr>
              <a:t>superkompenzace</a:t>
            </a:r>
            <a:endParaRPr lang="cs-CZ" dirty="0">
              <a:effectLst/>
            </a:endParaRPr>
          </a:p>
          <a:p>
            <a:pPr lvl="1"/>
            <a:r>
              <a:rPr lang="cs-CZ" dirty="0">
                <a:effectLst/>
              </a:rPr>
              <a:t>ATP, CP – v řádu sec</a:t>
            </a:r>
          </a:p>
          <a:p>
            <a:pPr lvl="1"/>
            <a:r>
              <a:rPr lang="cs-CZ" dirty="0">
                <a:effectLst/>
              </a:rPr>
              <a:t>Glykogen – min až hod</a:t>
            </a:r>
          </a:p>
          <a:p>
            <a:pPr lvl="1"/>
            <a:r>
              <a:rPr lang="cs-CZ" dirty="0">
                <a:effectLst/>
              </a:rPr>
              <a:t>Bílkoviny – v hod až dnech</a:t>
            </a:r>
          </a:p>
          <a:p>
            <a:pPr lvl="1"/>
            <a:r>
              <a:rPr lang="cs-CZ" dirty="0">
                <a:effectLst/>
              </a:rPr>
              <a:t>Návratový čas závisí na </a:t>
            </a:r>
          </a:p>
          <a:p>
            <a:pPr lvl="2"/>
            <a:r>
              <a:rPr lang="cs-CZ" dirty="0">
                <a:effectLst/>
              </a:rPr>
              <a:t>trénovanosti, věku sportovce, druhu tréninku (těžký silový trénink – delší návratový čas), nedostatku spánku, nízkém příjmu tekutin, živin, použití alkoholu, neracionální stravě aj.</a:t>
            </a:r>
          </a:p>
          <a:p>
            <a:pPr lvl="2"/>
            <a:r>
              <a:rPr lang="cs-CZ" dirty="0">
                <a:effectLst/>
              </a:rPr>
              <a:t>zkracuje se příjmem sacharidů, minerálů, vitaminů, regeneračních a fyzioterapeutických procedurách aj.</a:t>
            </a:r>
          </a:p>
          <a:p>
            <a:endParaRPr lang="cs-CZ" dirty="0"/>
          </a:p>
        </p:txBody>
      </p:sp>
    </p:spTree>
    <p:extLst>
      <p:ext uri="{BB962C8B-B14F-4D97-AF65-F5344CB8AC3E}">
        <p14:creationId xmlns:p14="http://schemas.microsoft.com/office/powerpoint/2010/main" val="25720237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Superkompenzace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7801" y="1846647"/>
            <a:ext cx="7905750" cy="3819525"/>
          </a:xfrm>
          <a:prstGeom prst="rect">
            <a:avLst/>
          </a:prstGeom>
        </p:spPr>
      </p:pic>
      <p:sp>
        <p:nvSpPr>
          <p:cNvPr id="5" name="TextovéPole 4"/>
          <p:cNvSpPr txBox="1"/>
          <p:nvPr/>
        </p:nvSpPr>
        <p:spPr>
          <a:xfrm>
            <a:off x="2419350" y="3115250"/>
            <a:ext cx="1073150" cy="646331"/>
          </a:xfrm>
          <a:prstGeom prst="rect">
            <a:avLst/>
          </a:prstGeom>
          <a:noFill/>
        </p:spPr>
        <p:txBody>
          <a:bodyPr wrap="square" rtlCol="0">
            <a:spAutoFit/>
          </a:bodyPr>
          <a:lstStyle/>
          <a:p>
            <a:pPr algn="ctr"/>
            <a:r>
              <a:rPr lang="cs-CZ" sz="1200" dirty="0">
                <a:solidFill>
                  <a:srgbClr val="FF0000"/>
                </a:solidFill>
              </a:rPr>
              <a:t>100 % energetických zásob</a:t>
            </a:r>
          </a:p>
        </p:txBody>
      </p:sp>
      <p:sp>
        <p:nvSpPr>
          <p:cNvPr id="6" name="TextovéPole 5"/>
          <p:cNvSpPr txBox="1"/>
          <p:nvPr/>
        </p:nvSpPr>
        <p:spPr>
          <a:xfrm>
            <a:off x="3619500" y="2482850"/>
            <a:ext cx="762000" cy="276999"/>
          </a:xfrm>
          <a:prstGeom prst="rect">
            <a:avLst/>
          </a:prstGeom>
          <a:noFill/>
        </p:spPr>
        <p:txBody>
          <a:bodyPr wrap="square" rtlCol="0">
            <a:spAutoFit/>
          </a:bodyPr>
          <a:lstStyle/>
          <a:p>
            <a:r>
              <a:rPr lang="cs-CZ" sz="1200" dirty="0">
                <a:solidFill>
                  <a:srgbClr val="FF0000"/>
                </a:solidFill>
              </a:rPr>
              <a:t>Zatížení</a:t>
            </a:r>
          </a:p>
        </p:txBody>
      </p:sp>
      <p:sp>
        <p:nvSpPr>
          <p:cNvPr id="7" name="TextovéPole 6"/>
          <p:cNvSpPr txBox="1"/>
          <p:nvPr/>
        </p:nvSpPr>
        <p:spPr>
          <a:xfrm>
            <a:off x="3714750" y="3623081"/>
            <a:ext cx="666750" cy="276999"/>
          </a:xfrm>
          <a:prstGeom prst="rect">
            <a:avLst/>
          </a:prstGeom>
          <a:noFill/>
        </p:spPr>
        <p:txBody>
          <a:bodyPr wrap="square" rtlCol="0">
            <a:spAutoFit/>
          </a:bodyPr>
          <a:lstStyle/>
          <a:p>
            <a:r>
              <a:rPr lang="cs-CZ" sz="1200" dirty="0">
                <a:solidFill>
                  <a:srgbClr val="FF0000"/>
                </a:solidFill>
              </a:rPr>
              <a:t>Štěpení</a:t>
            </a:r>
          </a:p>
        </p:txBody>
      </p:sp>
      <p:sp>
        <p:nvSpPr>
          <p:cNvPr id="8" name="TextovéPole 7"/>
          <p:cNvSpPr txBox="1"/>
          <p:nvPr/>
        </p:nvSpPr>
        <p:spPr>
          <a:xfrm>
            <a:off x="5068888" y="3617911"/>
            <a:ext cx="850900" cy="276999"/>
          </a:xfrm>
          <a:prstGeom prst="rect">
            <a:avLst/>
          </a:prstGeom>
          <a:noFill/>
        </p:spPr>
        <p:txBody>
          <a:bodyPr wrap="square" rtlCol="0">
            <a:spAutoFit/>
          </a:bodyPr>
          <a:lstStyle/>
          <a:p>
            <a:r>
              <a:rPr lang="cs-CZ" sz="1200" dirty="0">
                <a:solidFill>
                  <a:srgbClr val="FF0000"/>
                </a:solidFill>
              </a:rPr>
              <a:t>Resyntéza</a:t>
            </a:r>
          </a:p>
        </p:txBody>
      </p:sp>
      <p:sp>
        <p:nvSpPr>
          <p:cNvPr id="9" name="TextovéPole 8"/>
          <p:cNvSpPr txBox="1"/>
          <p:nvPr/>
        </p:nvSpPr>
        <p:spPr>
          <a:xfrm>
            <a:off x="5094288" y="2482849"/>
            <a:ext cx="825500" cy="276999"/>
          </a:xfrm>
          <a:prstGeom prst="rect">
            <a:avLst/>
          </a:prstGeom>
          <a:noFill/>
        </p:spPr>
        <p:txBody>
          <a:bodyPr wrap="square" rtlCol="0">
            <a:spAutoFit/>
          </a:bodyPr>
          <a:lstStyle/>
          <a:p>
            <a:r>
              <a:rPr lang="cs-CZ" sz="1200" dirty="0">
                <a:solidFill>
                  <a:srgbClr val="FF0000"/>
                </a:solidFill>
              </a:rPr>
              <a:t>Zotavení</a:t>
            </a:r>
          </a:p>
        </p:txBody>
      </p:sp>
      <p:sp>
        <p:nvSpPr>
          <p:cNvPr id="10" name="Vývojový diagram: ukončení 9"/>
          <p:cNvSpPr/>
          <p:nvPr/>
        </p:nvSpPr>
        <p:spPr>
          <a:xfrm>
            <a:off x="7448550" y="3352800"/>
            <a:ext cx="660400" cy="69850"/>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8240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Krátké časové úseky mezi TJ</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062" y="2066925"/>
            <a:ext cx="7381875" cy="2724150"/>
          </a:xfrm>
          <a:prstGeom prst="rect">
            <a:avLst/>
          </a:prstGeom>
        </p:spPr>
      </p:pic>
    </p:spTree>
    <p:extLst>
      <p:ext uri="{BB962C8B-B14F-4D97-AF65-F5344CB8AC3E}">
        <p14:creationId xmlns:p14="http://schemas.microsoft.com/office/powerpoint/2010/main" val="676055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Dlouhé časové úseky mezi TJ</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587" y="2214562"/>
            <a:ext cx="7362825" cy="2428875"/>
          </a:xfrm>
          <a:prstGeom prst="rect">
            <a:avLst/>
          </a:prstGeom>
        </p:spPr>
      </p:pic>
    </p:spTree>
    <p:extLst>
      <p:ext uri="{BB962C8B-B14F-4D97-AF65-F5344CB8AC3E}">
        <p14:creationId xmlns:p14="http://schemas.microsoft.com/office/powerpoint/2010/main" val="157366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Různá</a:t>
            </a:r>
            <a:r>
              <a:rPr lang="sk-SK" dirty="0"/>
              <a:t> </a:t>
            </a:r>
            <a:r>
              <a:rPr lang="sk-SK" dirty="0" err="1"/>
              <a:t>pojetí</a:t>
            </a:r>
            <a:r>
              <a:rPr lang="sk-SK" dirty="0"/>
              <a:t> </a:t>
            </a:r>
            <a:r>
              <a:rPr lang="sk-SK" dirty="0" err="1"/>
              <a:t>sportu</a:t>
            </a:r>
            <a:r>
              <a:rPr lang="sk-SK" dirty="0"/>
              <a:t> – pohybová </a:t>
            </a:r>
            <a:r>
              <a:rPr lang="sk-SK" dirty="0" err="1"/>
              <a:t>činnost</a:t>
            </a:r>
            <a:endParaRPr lang="cs-CZ" dirty="0"/>
          </a:p>
        </p:txBody>
      </p:sp>
      <p:sp>
        <p:nvSpPr>
          <p:cNvPr id="3" name="Zástupný symbol pro obsah 2"/>
          <p:cNvSpPr>
            <a:spLocks noGrp="1"/>
          </p:cNvSpPr>
          <p:nvPr>
            <p:ph idx="1"/>
          </p:nvPr>
        </p:nvSpPr>
        <p:spPr/>
        <p:txBody>
          <a:bodyPr>
            <a:normAutofit/>
          </a:bodyPr>
          <a:lstStyle/>
          <a:p>
            <a:r>
              <a:rPr lang="sk-SK" dirty="0" err="1"/>
              <a:t>Sport</a:t>
            </a:r>
            <a:r>
              <a:rPr lang="sk-SK" dirty="0"/>
              <a:t> </a:t>
            </a:r>
            <a:r>
              <a:rPr lang="sk-SK" dirty="0" err="1"/>
              <a:t>jako</a:t>
            </a:r>
            <a:r>
              <a:rPr lang="sk-SK" dirty="0"/>
              <a:t> </a:t>
            </a:r>
            <a:r>
              <a:rPr lang="sk-SK" dirty="0" err="1"/>
              <a:t>jakákoliv</a:t>
            </a:r>
            <a:r>
              <a:rPr lang="sk-SK" dirty="0"/>
              <a:t> </a:t>
            </a:r>
            <a:r>
              <a:rPr lang="sk-SK" dirty="0" err="1"/>
              <a:t>zájmová</a:t>
            </a:r>
            <a:r>
              <a:rPr lang="sk-SK" dirty="0"/>
              <a:t> pohybová </a:t>
            </a:r>
            <a:r>
              <a:rPr lang="sk-SK" dirty="0" err="1"/>
              <a:t>činnost</a:t>
            </a:r>
            <a:r>
              <a:rPr lang="sk-SK" dirty="0"/>
              <a:t> (</a:t>
            </a:r>
            <a:r>
              <a:rPr lang="sk-SK" dirty="0" err="1"/>
              <a:t>Evropská</a:t>
            </a:r>
            <a:r>
              <a:rPr lang="sk-SK" dirty="0"/>
              <a:t> charta </a:t>
            </a:r>
            <a:r>
              <a:rPr lang="sk-SK" dirty="0" err="1"/>
              <a:t>sportu</a:t>
            </a:r>
            <a:r>
              <a:rPr lang="sk-SK" dirty="0"/>
              <a:t>, 1992):</a:t>
            </a:r>
          </a:p>
          <a:p>
            <a:pPr marL="36900" indent="0">
              <a:buNone/>
            </a:pPr>
            <a:endParaRPr lang="cs-CZ" dirty="0">
              <a:cs typeface="Times New Roman" pitchFamily="18" charset="0"/>
            </a:endParaRPr>
          </a:p>
          <a:p>
            <a:pPr marL="36900" indent="0">
              <a:buNone/>
            </a:pPr>
            <a:r>
              <a:rPr lang="cs-CZ" dirty="0">
                <a:cs typeface="Times New Roman" pitchFamily="18" charset="0"/>
              </a:rPr>
              <a:t>	„všechny formy tělesné činnosti, které ať již prostřednictvím organizované účasti či nikoli, 	si kladou za cíl:</a:t>
            </a:r>
          </a:p>
          <a:p>
            <a:pPr lvl="2"/>
            <a:r>
              <a:rPr lang="cs-CZ" dirty="0">
                <a:cs typeface="Times New Roman" pitchFamily="18" charset="0"/>
              </a:rPr>
              <a:t>projevení či zdokonalení tělesné kondice</a:t>
            </a:r>
          </a:p>
          <a:p>
            <a:pPr lvl="2"/>
            <a:r>
              <a:rPr lang="cs-CZ" dirty="0">
                <a:cs typeface="Times New Roman" pitchFamily="18" charset="0"/>
              </a:rPr>
              <a:t>psychické kondice</a:t>
            </a:r>
          </a:p>
          <a:p>
            <a:pPr lvl="2"/>
            <a:r>
              <a:rPr lang="cs-CZ" dirty="0">
                <a:cs typeface="Times New Roman" pitchFamily="18" charset="0"/>
              </a:rPr>
              <a:t>rozvoj společenských vztahů </a:t>
            </a:r>
          </a:p>
          <a:p>
            <a:pPr lvl="2"/>
            <a:r>
              <a:rPr lang="cs-CZ" dirty="0">
                <a:cs typeface="Times New Roman" pitchFamily="18" charset="0"/>
              </a:rPr>
              <a:t>nebo dosažení výsledků v soutěžích na všech úrovních.“</a:t>
            </a:r>
            <a:r>
              <a:rPr lang="en-US" dirty="0"/>
              <a:t> </a:t>
            </a:r>
            <a:endParaRPr lang="cs-CZ" dirty="0"/>
          </a:p>
          <a:p>
            <a:endParaRPr lang="cs-CZ" dirty="0"/>
          </a:p>
          <a:p>
            <a:r>
              <a:rPr lang="cs-CZ" dirty="0"/>
              <a:t>školní, rekreační, sport pro zdraví, výkonností (amatérský), vrcholový (profesionální)</a:t>
            </a:r>
            <a:endParaRPr lang="en-US" dirty="0"/>
          </a:p>
          <a:p>
            <a:endParaRPr lang="en-US" dirty="0"/>
          </a:p>
          <a:p>
            <a:endParaRPr lang="cs-CZ" dirty="0"/>
          </a:p>
        </p:txBody>
      </p:sp>
    </p:spTree>
    <p:extLst>
      <p:ext uri="{BB962C8B-B14F-4D97-AF65-F5344CB8AC3E}">
        <p14:creationId xmlns:p14="http://schemas.microsoft.com/office/powerpoint/2010/main" val="890321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Optimální časové úseky mezi TJ</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487" y="2190750"/>
            <a:ext cx="7439025" cy="2476500"/>
          </a:xfrm>
          <a:prstGeom prst="rect">
            <a:avLst/>
          </a:prstGeom>
        </p:spPr>
      </p:pic>
    </p:spTree>
    <p:extLst>
      <p:ext uri="{BB962C8B-B14F-4D97-AF65-F5344CB8AC3E}">
        <p14:creationId xmlns:p14="http://schemas.microsoft.com/office/powerpoint/2010/main" val="9776688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 progrese</a:t>
            </a:r>
          </a:p>
        </p:txBody>
      </p:sp>
      <p:sp>
        <p:nvSpPr>
          <p:cNvPr id="3" name="Zástupný symbol pro obsah 2"/>
          <p:cNvSpPr>
            <a:spLocks noGrp="1"/>
          </p:cNvSpPr>
          <p:nvPr>
            <p:ph idx="1"/>
          </p:nvPr>
        </p:nvSpPr>
        <p:spPr/>
        <p:txBody>
          <a:bodyPr/>
          <a:lstStyle/>
          <a:p>
            <a:r>
              <a:rPr lang="cs-CZ" dirty="0"/>
              <a:t>Progrese – optimální vývoj tréninkového zatížení</a:t>
            </a:r>
          </a:p>
          <a:p>
            <a:r>
              <a:rPr lang="cs-CZ" dirty="0"/>
              <a:t>Ke zvyšování sportovní výkonnosti se musí zvyšovat velikost zatížení</a:t>
            </a:r>
          </a:p>
          <a:p>
            <a:r>
              <a:rPr lang="cs-CZ" dirty="0"/>
              <a:t>Pokud nemůže růst objem tréninku, zvyšuje se zatížení větší frekvencí a intenzitou</a:t>
            </a:r>
          </a:p>
          <a:p>
            <a:endParaRPr lang="cs-CZ" dirty="0"/>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880" y="3149861"/>
            <a:ext cx="5563663" cy="3464299"/>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38757467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cs-CZ" altLang="cs-CZ" dirty="0"/>
              <a:t>Efekt sportovního tréninku</a:t>
            </a:r>
          </a:p>
        </p:txBody>
      </p:sp>
      <p:sp>
        <p:nvSpPr>
          <p:cNvPr id="21507" name="Rectangle 3"/>
          <p:cNvSpPr>
            <a:spLocks noGrp="1" noChangeArrowheads="1"/>
          </p:cNvSpPr>
          <p:nvPr>
            <p:ph type="body" idx="1"/>
          </p:nvPr>
        </p:nvSpPr>
        <p:spPr/>
        <p:txBody>
          <a:bodyPr>
            <a:normAutofit/>
          </a:bodyPr>
          <a:lstStyle/>
          <a:p>
            <a:r>
              <a:rPr lang="cs-CZ" altLang="cs-CZ" sz="2400" dirty="0">
                <a:effectLst>
                  <a:outerShdw blurRad="38100" dist="38100" dir="2700000" algn="tl">
                    <a:srgbClr val="000000">
                      <a:alpha val="43137"/>
                    </a:srgbClr>
                  </a:outerShdw>
                </a:effectLst>
              </a:rPr>
              <a:t>Momentální tréninkový efekt </a:t>
            </a:r>
          </a:p>
          <a:p>
            <a:r>
              <a:rPr lang="cs-CZ" altLang="cs-CZ" sz="2400" dirty="0">
                <a:effectLst>
                  <a:outerShdw blurRad="38100" dist="38100" dir="2700000" algn="tl">
                    <a:srgbClr val="000000">
                      <a:alpha val="43137"/>
                    </a:srgbClr>
                  </a:outerShdw>
                </a:effectLst>
              </a:rPr>
              <a:t>Zpožděný tréninkový efekt </a:t>
            </a:r>
          </a:p>
          <a:p>
            <a:r>
              <a:rPr lang="cs-CZ" altLang="cs-CZ" sz="2400" dirty="0">
                <a:effectLst>
                  <a:outerShdw blurRad="38100" dist="38100" dir="2700000" algn="tl">
                    <a:srgbClr val="000000">
                      <a:alpha val="43137"/>
                    </a:srgbClr>
                  </a:outerShdw>
                </a:effectLst>
              </a:rPr>
              <a:t>Kumulativní tréninkový efekt</a:t>
            </a:r>
            <a:r>
              <a:rPr lang="cs-CZ" altLang="cs-CZ" sz="1800" dirty="0">
                <a:effectLst>
                  <a:outerShdw blurRad="38100" dist="38100" dir="2700000" algn="tl">
                    <a:srgbClr val="000000">
                      <a:alpha val="43137"/>
                    </a:srgbClr>
                  </a:outerShdw>
                </a:effectLst>
              </a:rPr>
              <a:t> </a:t>
            </a:r>
          </a:p>
          <a:p>
            <a:pPr marL="36900" indent="0">
              <a:buNone/>
            </a:pPr>
            <a:endParaRPr lang="cs-CZ" altLang="cs-CZ" dirty="0"/>
          </a:p>
        </p:txBody>
      </p:sp>
    </p:spTree>
    <p:extLst>
      <p:ext uri="{BB962C8B-B14F-4D97-AF65-F5344CB8AC3E}">
        <p14:creationId xmlns:p14="http://schemas.microsoft.com/office/powerpoint/2010/main" val="28704584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cs-CZ" altLang="cs-CZ" dirty="0">
                <a:effectLst/>
              </a:rPr>
              <a:t>Trénovanost</a:t>
            </a:r>
          </a:p>
        </p:txBody>
      </p:sp>
      <p:sp>
        <p:nvSpPr>
          <p:cNvPr id="15363" name="Rectangle 3"/>
          <p:cNvSpPr>
            <a:spLocks noGrp="1" noChangeArrowheads="1"/>
          </p:cNvSpPr>
          <p:nvPr>
            <p:ph idx="1"/>
          </p:nvPr>
        </p:nvSpPr>
        <p:spPr/>
        <p:txBody>
          <a:bodyPr>
            <a:noAutofit/>
          </a:bodyPr>
          <a:lstStyle/>
          <a:p>
            <a:pPr>
              <a:lnSpc>
                <a:spcPct val="90000"/>
              </a:lnSpc>
            </a:pPr>
            <a:r>
              <a:rPr lang="cs-CZ" altLang="cs-CZ" sz="1600" dirty="0">
                <a:effectLst/>
              </a:rPr>
              <a:t>Aktuální stav sportovce</a:t>
            </a:r>
          </a:p>
          <a:p>
            <a:pPr>
              <a:lnSpc>
                <a:spcPct val="90000"/>
              </a:lnSpc>
            </a:pPr>
            <a:r>
              <a:rPr lang="cs-CZ" altLang="cs-CZ" sz="1600" dirty="0">
                <a:effectLst/>
              </a:rPr>
              <a:t>Specifický funkční stav organizmu, který zajišťuje vykonávání sportovní činnosti na vysoké úrovni, </a:t>
            </a:r>
          </a:p>
          <a:p>
            <a:pPr marL="36900" indent="0">
              <a:lnSpc>
                <a:spcPct val="90000"/>
              </a:lnSpc>
              <a:buNone/>
            </a:pPr>
            <a:r>
              <a:rPr lang="cs-CZ" altLang="cs-CZ" sz="1600" dirty="0">
                <a:effectLst/>
              </a:rPr>
              <a:t>      jako výsledek adaptace na tréninkové zatížení (projevuje se sportovní výkonností)</a:t>
            </a:r>
          </a:p>
          <a:p>
            <a:pPr>
              <a:lnSpc>
                <a:spcPct val="90000"/>
              </a:lnSpc>
            </a:pPr>
            <a:endParaRPr lang="cs-CZ" altLang="cs-CZ" sz="1600" dirty="0">
              <a:effectLst/>
            </a:endParaRPr>
          </a:p>
          <a:p>
            <a:pPr>
              <a:lnSpc>
                <a:spcPct val="90000"/>
              </a:lnSpc>
            </a:pPr>
            <a:r>
              <a:rPr lang="cs-CZ" altLang="cs-CZ" sz="1600" dirty="0">
                <a:effectLst/>
              </a:rPr>
              <a:t>Parametry trénovanosti</a:t>
            </a:r>
          </a:p>
          <a:p>
            <a:pPr lvl="1">
              <a:lnSpc>
                <a:spcPct val="90000"/>
              </a:lnSpc>
            </a:pPr>
            <a:r>
              <a:rPr lang="cs-CZ" altLang="cs-CZ" sz="1400" dirty="0">
                <a:effectLst/>
              </a:rPr>
              <a:t>kondiční připravenost</a:t>
            </a:r>
          </a:p>
          <a:p>
            <a:pPr lvl="1">
              <a:lnSpc>
                <a:spcPct val="90000"/>
              </a:lnSpc>
            </a:pPr>
            <a:r>
              <a:rPr lang="cs-CZ" altLang="cs-CZ" sz="1400" dirty="0">
                <a:effectLst/>
              </a:rPr>
              <a:t>technická připravenost</a:t>
            </a:r>
          </a:p>
          <a:p>
            <a:pPr lvl="1">
              <a:lnSpc>
                <a:spcPct val="90000"/>
              </a:lnSpc>
            </a:pPr>
            <a:r>
              <a:rPr lang="cs-CZ" altLang="cs-CZ" sz="1400" dirty="0">
                <a:effectLst/>
              </a:rPr>
              <a:t>taktická připravenost</a:t>
            </a:r>
          </a:p>
          <a:p>
            <a:pPr lvl="1">
              <a:lnSpc>
                <a:spcPct val="90000"/>
              </a:lnSpc>
            </a:pPr>
            <a:r>
              <a:rPr lang="cs-CZ" altLang="cs-CZ" sz="1400" dirty="0">
                <a:effectLst/>
              </a:rPr>
              <a:t>psychická připravenost</a:t>
            </a:r>
          </a:p>
          <a:p>
            <a:pPr>
              <a:lnSpc>
                <a:spcPct val="90000"/>
              </a:lnSpc>
              <a:buFontTx/>
              <a:buNone/>
            </a:pPr>
            <a:endParaRPr lang="cs-CZ" altLang="cs-CZ" sz="1600" b="1" dirty="0"/>
          </a:p>
        </p:txBody>
      </p:sp>
    </p:spTree>
    <p:extLst>
      <p:ext uri="{BB962C8B-B14F-4D97-AF65-F5344CB8AC3E}">
        <p14:creationId xmlns:p14="http://schemas.microsoft.com/office/powerpoint/2010/main" val="671689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a:t>Sportovní výkonnost</a:t>
            </a:r>
          </a:p>
        </p:txBody>
      </p:sp>
      <p:sp>
        <p:nvSpPr>
          <p:cNvPr id="17411" name="Rectangle 3"/>
          <p:cNvSpPr>
            <a:spLocks noGrp="1" noChangeArrowheads="1"/>
          </p:cNvSpPr>
          <p:nvPr>
            <p:ph idx="1"/>
          </p:nvPr>
        </p:nvSpPr>
        <p:spPr/>
        <p:txBody>
          <a:bodyPr>
            <a:normAutofit/>
          </a:bodyPr>
          <a:lstStyle/>
          <a:p>
            <a:r>
              <a:rPr lang="cs-CZ" dirty="0">
                <a:solidFill>
                  <a:schemeClr val="tx1"/>
                </a:solidFill>
                <a:effectLst/>
              </a:rPr>
              <a:t>Schopnost člověka opakovaně podávat výkon v pohybové činnosti podle sportovních pravidel</a:t>
            </a:r>
            <a:endParaRPr lang="cs-CZ" altLang="cs-CZ" dirty="0">
              <a:solidFill>
                <a:schemeClr val="tx1"/>
              </a:solidFill>
              <a:effectLst/>
            </a:endParaRPr>
          </a:p>
          <a:p>
            <a:r>
              <a:rPr lang="cs-CZ" altLang="cs-CZ" dirty="0">
                <a:solidFill>
                  <a:schemeClr val="tx1"/>
                </a:solidFill>
                <a:effectLst/>
              </a:rPr>
              <a:t>Výsledek dlouhodobé záměrné adaptace organismu sportovce na konkrétní požadavky daného sportu, disciplíny</a:t>
            </a:r>
          </a:p>
          <a:p>
            <a:r>
              <a:rPr lang="cs-CZ" altLang="cs-CZ" dirty="0">
                <a:solidFill>
                  <a:schemeClr val="tx1"/>
                </a:solidFill>
                <a:effectLst/>
              </a:rPr>
              <a:t>Růst sportovní výkonnosti</a:t>
            </a:r>
            <a:r>
              <a:rPr lang="cs-CZ" altLang="cs-CZ" sz="2400" dirty="0">
                <a:solidFill>
                  <a:schemeClr val="tx1"/>
                </a:solidFill>
                <a:effectLst/>
              </a:rPr>
              <a:t> </a:t>
            </a:r>
          </a:p>
          <a:p>
            <a:pPr lvl="1"/>
            <a:r>
              <a:rPr lang="cs-CZ" altLang="cs-CZ" dirty="0">
                <a:solidFill>
                  <a:schemeClr val="tx1"/>
                </a:solidFill>
                <a:effectLst/>
              </a:rPr>
              <a:t>Fáze tvorby předpokladů (růst sportovní výkonnosti)</a:t>
            </a:r>
          </a:p>
          <a:p>
            <a:pPr lvl="1"/>
            <a:r>
              <a:rPr lang="cs-CZ" altLang="cs-CZ" dirty="0">
                <a:solidFill>
                  <a:schemeClr val="tx1"/>
                </a:solidFill>
                <a:effectLst/>
              </a:rPr>
              <a:t>Fáze dosažení individuálního maxima</a:t>
            </a:r>
          </a:p>
          <a:p>
            <a:pPr lvl="1"/>
            <a:r>
              <a:rPr lang="cs-CZ" altLang="cs-CZ" dirty="0">
                <a:solidFill>
                  <a:schemeClr val="tx1"/>
                </a:solidFill>
                <a:effectLst/>
              </a:rPr>
              <a:t>Fáze stabilizace sportovní výkonnosti</a:t>
            </a:r>
          </a:p>
          <a:p>
            <a:pPr lvl="1"/>
            <a:r>
              <a:rPr lang="cs-CZ" altLang="cs-CZ" dirty="0">
                <a:solidFill>
                  <a:schemeClr val="tx1"/>
                </a:solidFill>
                <a:effectLst/>
              </a:rPr>
              <a:t>Fáze dočasného poklesu sportovní výkonnosti</a:t>
            </a:r>
            <a:endParaRPr lang="cs-CZ" altLang="cs-CZ" sz="2200" dirty="0">
              <a:solidFill>
                <a:schemeClr val="tx1"/>
              </a:solidFill>
              <a:effectLst/>
            </a:endParaRPr>
          </a:p>
        </p:txBody>
      </p:sp>
    </p:spTree>
    <p:extLst>
      <p:ext uri="{BB962C8B-B14F-4D97-AF65-F5344CB8AC3E}">
        <p14:creationId xmlns:p14="http://schemas.microsoft.com/office/powerpoint/2010/main" val="3151125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cs-CZ" altLang="cs-CZ" sz="3600" dirty="0">
                <a:effectLst/>
              </a:rPr>
              <a:t>Sportovní forma</a:t>
            </a:r>
          </a:p>
        </p:txBody>
      </p:sp>
      <p:sp>
        <p:nvSpPr>
          <p:cNvPr id="16387" name="Rectangle 3"/>
          <p:cNvSpPr>
            <a:spLocks noGrp="1" noChangeArrowheads="1"/>
          </p:cNvSpPr>
          <p:nvPr>
            <p:ph idx="1"/>
          </p:nvPr>
        </p:nvSpPr>
        <p:spPr/>
        <p:txBody>
          <a:bodyPr>
            <a:normAutofit/>
          </a:bodyPr>
          <a:lstStyle/>
          <a:p>
            <a:r>
              <a:rPr lang="cs-CZ" altLang="cs-CZ" dirty="0">
                <a:effectLst/>
              </a:rPr>
              <a:t>Stav optimální specializované připravenosti, projevující se dosahováním maximálních sportovních výkonů </a:t>
            </a:r>
            <a:endParaRPr lang="cs-CZ" altLang="cs-CZ" dirty="0"/>
          </a:p>
          <a:p>
            <a:r>
              <a:rPr lang="cs-CZ" altLang="cs-CZ" dirty="0"/>
              <a:t>Je vyšší kvalitou výkonnosti</a:t>
            </a:r>
          </a:p>
          <a:p>
            <a:r>
              <a:rPr lang="cs-CZ" altLang="cs-CZ" dirty="0"/>
              <a:t>Jedná se o dokonalé sladění všech oblastí připravenosti </a:t>
            </a:r>
            <a:br>
              <a:rPr lang="cs-CZ" altLang="cs-CZ" dirty="0"/>
            </a:br>
            <a:r>
              <a:rPr lang="cs-CZ" altLang="cs-CZ" dirty="0"/>
              <a:t>(kondiční, technické, taktické, psychické)</a:t>
            </a:r>
          </a:p>
          <a:p>
            <a:r>
              <a:rPr lang="cs-CZ" altLang="cs-CZ" dirty="0"/>
              <a:t>Základním znakem je vysoká stabilita nervových procesů</a:t>
            </a:r>
          </a:p>
          <a:p>
            <a:r>
              <a:rPr lang="cs-CZ" altLang="cs-CZ" dirty="0"/>
              <a:t>Schopnost sportovce mobilizovat své fyzické a psychické síly</a:t>
            </a:r>
          </a:p>
          <a:p>
            <a:r>
              <a:rPr lang="cs-CZ" altLang="cs-CZ" dirty="0"/>
              <a:t>Sportovní forma týmu </a:t>
            </a:r>
          </a:p>
          <a:p>
            <a:endParaRPr lang="cs-CZ" altLang="cs-CZ" dirty="0"/>
          </a:p>
        </p:txBody>
      </p:sp>
    </p:spTree>
    <p:extLst>
      <p:ext uri="{BB962C8B-B14F-4D97-AF65-F5344CB8AC3E}">
        <p14:creationId xmlns:p14="http://schemas.microsoft.com/office/powerpoint/2010/main" val="28955544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Únava</a:t>
            </a:r>
          </a:p>
        </p:txBody>
      </p:sp>
      <p:sp>
        <p:nvSpPr>
          <p:cNvPr id="3" name="Zástupný symbol pro obsah 2"/>
          <p:cNvSpPr>
            <a:spLocks noGrp="1"/>
          </p:cNvSpPr>
          <p:nvPr>
            <p:ph idx="1"/>
          </p:nvPr>
        </p:nvSpPr>
        <p:spPr/>
        <p:txBody>
          <a:bodyPr>
            <a:normAutofit/>
          </a:bodyPr>
          <a:lstStyle/>
          <a:p>
            <a:r>
              <a:rPr lang="cs-CZ" dirty="0"/>
              <a:t>Fyzická i psychická</a:t>
            </a:r>
          </a:p>
          <a:p>
            <a:r>
              <a:rPr lang="cs-CZ" dirty="0"/>
              <a:t>Fyziologická únava – nepřesáhla práh tolerance</a:t>
            </a:r>
          </a:p>
          <a:p>
            <a:r>
              <a:rPr lang="cs-CZ" dirty="0"/>
              <a:t>Patologická únava – </a:t>
            </a:r>
            <a:r>
              <a:rPr lang="cs-CZ" dirty="0" err="1"/>
              <a:t>inadekvátní</a:t>
            </a:r>
            <a:r>
              <a:rPr lang="cs-CZ" dirty="0"/>
              <a:t> stimulace</a:t>
            </a:r>
          </a:p>
          <a:p>
            <a:pPr lvl="1"/>
            <a:r>
              <a:rPr lang="cs-CZ" dirty="0"/>
              <a:t>Akutní (d</a:t>
            </a:r>
            <a:r>
              <a:rPr lang="cs-CZ" altLang="cs-CZ" dirty="0"/>
              <a:t>očasný, většinou krátkodobý stav jako důsledek jednorázového narušení normální činnosti jednotlivých funkcí organismu)</a:t>
            </a:r>
          </a:p>
          <a:p>
            <a:pPr lvl="2"/>
            <a:r>
              <a:rPr lang="cs-CZ" dirty="0"/>
              <a:t>Přetížení</a:t>
            </a:r>
          </a:p>
          <a:p>
            <a:pPr lvl="2"/>
            <a:r>
              <a:rPr lang="cs-CZ" dirty="0"/>
              <a:t>Přepětí (schvácení)</a:t>
            </a:r>
          </a:p>
          <a:p>
            <a:pPr lvl="1"/>
            <a:r>
              <a:rPr lang="cs-CZ" dirty="0"/>
              <a:t>Chronická (</a:t>
            </a:r>
            <a:r>
              <a:rPr lang="cs-CZ" altLang="cs-CZ" dirty="0"/>
              <a:t>důsledek dlouhodobého přetěžování)</a:t>
            </a:r>
            <a:endParaRPr lang="cs-CZ" dirty="0"/>
          </a:p>
          <a:p>
            <a:pPr lvl="2"/>
            <a:r>
              <a:rPr lang="cs-CZ" dirty="0"/>
              <a:t>Přetrénování</a:t>
            </a:r>
          </a:p>
        </p:txBody>
      </p:sp>
    </p:spTree>
    <p:extLst>
      <p:ext uri="{BB962C8B-B14F-4D97-AF65-F5344CB8AC3E}">
        <p14:creationId xmlns:p14="http://schemas.microsoft.com/office/powerpoint/2010/main" val="7464672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1 stupeň akutní únavy – přetížení</a:t>
            </a:r>
          </a:p>
        </p:txBody>
      </p:sp>
      <p:sp>
        <p:nvSpPr>
          <p:cNvPr id="3" name="Zástupný symbol pro obsah 2"/>
          <p:cNvSpPr>
            <a:spLocks noGrp="1"/>
          </p:cNvSpPr>
          <p:nvPr>
            <p:ph idx="1"/>
          </p:nvPr>
        </p:nvSpPr>
        <p:spPr/>
        <p:txBody>
          <a:bodyPr>
            <a:normAutofit fontScale="77500" lnSpcReduction="20000"/>
          </a:bodyPr>
          <a:lstStyle/>
          <a:p>
            <a:r>
              <a:rPr lang="cs-CZ" altLang="cs-CZ" dirty="0"/>
              <a:t>Hrozí u nevhodného tréninku</a:t>
            </a:r>
          </a:p>
          <a:p>
            <a:r>
              <a:rPr lang="cs-CZ" altLang="cs-CZ" dirty="0"/>
              <a:t>Při výskytu příznaků hrozí riziko zranění – přerušit činnost – odpočinek – sledování</a:t>
            </a:r>
          </a:p>
          <a:p>
            <a:r>
              <a:rPr lang="cs-CZ" altLang="cs-CZ" dirty="0"/>
              <a:t>Příznaky</a:t>
            </a:r>
          </a:p>
          <a:p>
            <a:pPr lvl="1"/>
            <a:r>
              <a:rPr lang="cs-CZ" dirty="0"/>
              <a:t>pocity slabosti</a:t>
            </a:r>
          </a:p>
          <a:p>
            <a:pPr lvl="1"/>
            <a:r>
              <a:rPr lang="cs-CZ" dirty="0"/>
              <a:t>bolesti hlavy nebo </a:t>
            </a:r>
            <a:r>
              <a:rPr lang="cs-CZ" dirty="0" err="1"/>
              <a:t>vertigo</a:t>
            </a:r>
            <a:r>
              <a:rPr lang="cs-CZ" dirty="0"/>
              <a:t> (závrať)</a:t>
            </a:r>
          </a:p>
          <a:p>
            <a:pPr lvl="1"/>
            <a:r>
              <a:rPr lang="cs-CZ" dirty="0"/>
              <a:t>oční skotomy (výpadek zorného pole)</a:t>
            </a:r>
          </a:p>
          <a:p>
            <a:pPr lvl="1"/>
            <a:r>
              <a:rPr lang="cs-CZ" dirty="0"/>
              <a:t>nauzea (pocit nevolnosti, nutkání na zvracení)</a:t>
            </a:r>
          </a:p>
          <a:p>
            <a:pPr lvl="1"/>
            <a:r>
              <a:rPr lang="cs-CZ" dirty="0"/>
              <a:t>pokles systolického krevního tlaku (systola – stažení srdečního svalu: </a:t>
            </a:r>
            <a:r>
              <a:rPr lang="cs-CZ" dirty="0">
                <a:effectLst/>
              </a:rPr>
              <a:t>120/80; 120 je systolický</a:t>
            </a:r>
            <a:r>
              <a:rPr lang="cs-CZ" dirty="0"/>
              <a:t>)</a:t>
            </a:r>
          </a:p>
          <a:p>
            <a:pPr lvl="1"/>
            <a:r>
              <a:rPr lang="cs-CZ" dirty="0"/>
              <a:t>nitkovitý puls (špatně znatelný)</a:t>
            </a:r>
          </a:p>
          <a:p>
            <a:pPr lvl="1"/>
            <a:r>
              <a:rPr lang="cs-CZ" dirty="0"/>
              <a:t>poruchy řeči</a:t>
            </a:r>
          </a:p>
          <a:p>
            <a:pPr lvl="1"/>
            <a:r>
              <a:rPr lang="cs-CZ" dirty="0"/>
              <a:t>křeč mimického svalstva</a:t>
            </a:r>
          </a:p>
          <a:p>
            <a:pPr lvl="1"/>
            <a:r>
              <a:rPr lang="cs-CZ" dirty="0"/>
              <a:t>bledost pokožky</a:t>
            </a:r>
          </a:p>
          <a:p>
            <a:pPr lvl="1"/>
            <a:r>
              <a:rPr lang="cs-CZ" dirty="0"/>
              <a:t>aj.</a:t>
            </a:r>
          </a:p>
          <a:p>
            <a:endParaRPr lang="cs-CZ" dirty="0"/>
          </a:p>
        </p:txBody>
      </p:sp>
    </p:spTree>
    <p:extLst>
      <p:ext uri="{BB962C8B-B14F-4D97-AF65-F5344CB8AC3E}">
        <p14:creationId xmlns:p14="http://schemas.microsoft.com/office/powerpoint/2010/main" val="33100307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sz="3600" dirty="0"/>
              <a:t>2 stupeň akutní únavy – p</a:t>
            </a:r>
            <a:r>
              <a:rPr lang="cs-CZ" altLang="cs-CZ" sz="3600" dirty="0">
                <a:effectLst/>
              </a:rPr>
              <a:t>řepětí (schvácení)</a:t>
            </a:r>
          </a:p>
        </p:txBody>
      </p:sp>
      <p:sp>
        <p:nvSpPr>
          <p:cNvPr id="22531" name="Rectangle 3"/>
          <p:cNvSpPr>
            <a:spLocks noGrp="1" noChangeArrowheads="1"/>
          </p:cNvSpPr>
          <p:nvPr>
            <p:ph idx="1"/>
          </p:nvPr>
        </p:nvSpPr>
        <p:spPr>
          <a:xfrm>
            <a:off x="913794" y="1732449"/>
            <a:ext cx="10871805" cy="4058751"/>
          </a:xfrm>
        </p:spPr>
        <p:txBody>
          <a:bodyPr>
            <a:normAutofit fontScale="85000" lnSpcReduction="20000"/>
          </a:bodyPr>
          <a:lstStyle/>
          <a:p>
            <a:r>
              <a:rPr lang="cs-CZ" altLang="cs-CZ" dirty="0"/>
              <a:t>Hrozí u nevhodného tréninku, ale i v sebeobranném výkonu</a:t>
            </a:r>
          </a:p>
          <a:p>
            <a:r>
              <a:rPr lang="cs-CZ" altLang="cs-CZ" dirty="0"/>
              <a:t>Enormní vyčerpání</a:t>
            </a:r>
          </a:p>
          <a:p>
            <a:r>
              <a:rPr lang="cs-CZ" altLang="cs-CZ" dirty="0"/>
              <a:t>Vyskytne-li se jediný z uvedených příznaků – přerušit činnost a zahájit terapii (lékař)</a:t>
            </a:r>
          </a:p>
          <a:p>
            <a:r>
              <a:rPr lang="cs-CZ" altLang="cs-CZ" dirty="0"/>
              <a:t>Příznaky</a:t>
            </a:r>
          </a:p>
          <a:p>
            <a:pPr lvl="1"/>
            <a:r>
              <a:rPr lang="cs-CZ" altLang="cs-CZ" dirty="0"/>
              <a:t>zsinalost obličeje</a:t>
            </a:r>
          </a:p>
          <a:p>
            <a:pPr lvl="1"/>
            <a:r>
              <a:rPr lang="cs-CZ" dirty="0">
                <a:effectLst/>
              </a:rPr>
              <a:t>cyanóza/akrocyanóza (modravé až modrofialové zbarvení kůže a sliznic – nedostatečné okysličení krve)</a:t>
            </a:r>
          </a:p>
          <a:p>
            <a:pPr lvl="1"/>
            <a:r>
              <a:rPr lang="cs-CZ" altLang="cs-CZ" dirty="0"/>
              <a:t>dušnost</a:t>
            </a:r>
          </a:p>
          <a:p>
            <a:pPr lvl="1"/>
            <a:r>
              <a:rPr lang="cs-CZ" altLang="cs-CZ" dirty="0"/>
              <a:t>nitkovitý až nehmatný puls</a:t>
            </a:r>
          </a:p>
          <a:p>
            <a:pPr lvl="1"/>
            <a:r>
              <a:rPr lang="cs-CZ" dirty="0">
                <a:effectLst/>
              </a:rPr>
              <a:t>zvracení</a:t>
            </a:r>
          </a:p>
          <a:p>
            <a:pPr lvl="1"/>
            <a:r>
              <a:rPr lang="cs-CZ" dirty="0">
                <a:effectLst/>
              </a:rPr>
              <a:t>srdeční palpitace (bušení srdce)</a:t>
            </a:r>
          </a:p>
          <a:p>
            <a:pPr lvl="1"/>
            <a:r>
              <a:rPr lang="cs-CZ" dirty="0">
                <a:effectLst/>
              </a:rPr>
              <a:t>pokles krevního tlaku až neměřitelné úrovně</a:t>
            </a:r>
          </a:p>
          <a:p>
            <a:pPr lvl="1"/>
            <a:r>
              <a:rPr lang="cs-CZ" dirty="0">
                <a:effectLst/>
              </a:rPr>
              <a:t>poruchy termoregulace</a:t>
            </a:r>
            <a:endParaRPr lang="cs-CZ" altLang="cs-CZ" dirty="0"/>
          </a:p>
          <a:p>
            <a:pPr marL="36900" indent="0">
              <a:buNone/>
            </a:pPr>
            <a:endParaRPr lang="cs-CZ" altLang="cs-CZ" dirty="0"/>
          </a:p>
        </p:txBody>
      </p:sp>
    </p:spTree>
    <p:extLst>
      <p:ext uri="{BB962C8B-B14F-4D97-AF65-F5344CB8AC3E}">
        <p14:creationId xmlns:p14="http://schemas.microsoft.com/office/powerpoint/2010/main" val="28260273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dirty="0"/>
              <a:t>Chronická únava – přetrénování</a:t>
            </a:r>
          </a:p>
        </p:txBody>
      </p:sp>
      <p:sp>
        <p:nvSpPr>
          <p:cNvPr id="23555" name="Rectangle 3"/>
          <p:cNvSpPr>
            <a:spLocks noGrp="1" noChangeArrowheads="1"/>
          </p:cNvSpPr>
          <p:nvPr>
            <p:ph idx="1"/>
          </p:nvPr>
        </p:nvSpPr>
        <p:spPr>
          <a:xfrm>
            <a:off x="913795" y="1719837"/>
            <a:ext cx="10353762" cy="4058751"/>
          </a:xfrm>
        </p:spPr>
        <p:txBody>
          <a:bodyPr>
            <a:normAutofit/>
          </a:bodyPr>
          <a:lstStyle/>
          <a:p>
            <a:r>
              <a:rPr lang="cs-CZ" altLang="cs-CZ" dirty="0"/>
              <a:t>Komplexní negativní stav organismu</a:t>
            </a:r>
          </a:p>
          <a:p>
            <a:r>
              <a:rPr lang="cs-CZ" altLang="cs-CZ" dirty="0">
                <a:effectLst/>
              </a:rPr>
              <a:t>Příčiny</a:t>
            </a:r>
          </a:p>
          <a:p>
            <a:pPr lvl="1"/>
            <a:r>
              <a:rPr lang="cs-CZ" altLang="cs-CZ" dirty="0"/>
              <a:t>důsledek dlouhodobého nepoměru mezi zatížením a pracovní kapacitou</a:t>
            </a:r>
          </a:p>
          <a:p>
            <a:pPr lvl="1"/>
            <a:r>
              <a:rPr lang="cs-CZ" altLang="cs-CZ" dirty="0"/>
              <a:t>nedodržování regenerační fáze</a:t>
            </a:r>
          </a:p>
          <a:p>
            <a:pPr lvl="1"/>
            <a:r>
              <a:rPr lang="cs-CZ" altLang="cs-CZ" dirty="0"/>
              <a:t>kumulace únavy ze soutěží, krátký odpočinek</a:t>
            </a:r>
          </a:p>
          <a:p>
            <a:pPr lvl="1"/>
            <a:r>
              <a:rPr lang="cs-CZ" altLang="cs-CZ" dirty="0"/>
              <a:t>vyšší zatěžování neadekvátní výkonnosti, nebo nedostatečné zotavování</a:t>
            </a:r>
          </a:p>
          <a:p>
            <a:pPr marL="36900" indent="0">
              <a:buNone/>
            </a:pPr>
            <a:endParaRPr lang="cs-CZ" altLang="cs-CZ" b="1" dirty="0"/>
          </a:p>
          <a:p>
            <a:pPr>
              <a:buFontTx/>
              <a:buNone/>
            </a:pPr>
            <a:endParaRPr lang="cs-CZ" altLang="cs-CZ" b="1" dirty="0"/>
          </a:p>
        </p:txBody>
      </p:sp>
    </p:spTree>
    <p:extLst>
      <p:ext uri="{BB962C8B-B14F-4D97-AF65-F5344CB8AC3E}">
        <p14:creationId xmlns:p14="http://schemas.microsoft.com/office/powerpoint/2010/main" val="335353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Úpoly</a:t>
            </a:r>
          </a:p>
        </p:txBody>
      </p:sp>
      <p:sp>
        <p:nvSpPr>
          <p:cNvPr id="3" name="Zástupný symbol pro obsah 2"/>
          <p:cNvSpPr>
            <a:spLocks noGrp="1"/>
          </p:cNvSpPr>
          <p:nvPr>
            <p:ph idx="1"/>
          </p:nvPr>
        </p:nvSpPr>
        <p:spPr/>
        <p:txBody>
          <a:bodyPr>
            <a:normAutofit/>
          </a:bodyPr>
          <a:lstStyle/>
          <a:p>
            <a:r>
              <a:rPr lang="sk-SK" sz="1800" dirty="0" err="1"/>
              <a:t>Definice</a:t>
            </a:r>
            <a:r>
              <a:rPr lang="sk-SK" sz="1800" dirty="0"/>
              <a:t> </a:t>
            </a:r>
            <a:r>
              <a:rPr lang="sk-SK" sz="1800" dirty="0" err="1"/>
              <a:t>úpolů</a:t>
            </a:r>
            <a:endParaRPr lang="sk-SK" sz="1800" dirty="0"/>
          </a:p>
          <a:p>
            <a:pPr lvl="1"/>
            <a:r>
              <a:rPr lang="cs-CZ" dirty="0">
                <a:cs typeface="Times New Roman" pitchFamily="18" charset="0"/>
              </a:rPr>
              <a:t>úpoly jsou pohybové aktivity zacílené na kontaktní fyzické překonání partnera</a:t>
            </a:r>
            <a:endParaRPr lang="cs-CZ" dirty="0"/>
          </a:p>
          <a:p>
            <a:pPr lvl="1"/>
            <a:r>
              <a:rPr lang="cs-CZ" dirty="0">
                <a:cs typeface="Times New Roman" pitchFamily="18" charset="0"/>
              </a:rPr>
              <a:t>do úpolů zařazujeme i specifická cvičení, která jsou přímou průpravou na kontaktní překonání partnera</a:t>
            </a:r>
          </a:p>
          <a:p>
            <a:pPr lvl="1"/>
            <a:endParaRPr lang="cs-CZ" dirty="0">
              <a:cs typeface="Times New Roman" pitchFamily="18" charset="0"/>
            </a:endParaRPr>
          </a:p>
          <a:p>
            <a:r>
              <a:rPr lang="cs-CZ" dirty="0">
                <a:cs typeface="Times New Roman" pitchFamily="18" charset="0"/>
              </a:rPr>
              <a:t>Systematika úpolů</a:t>
            </a:r>
          </a:p>
          <a:p>
            <a:pPr marL="792900" lvl="1" indent="-342900">
              <a:buFont typeface="+mj-lt"/>
              <a:buAutoNum type="arabicPeriod"/>
            </a:pPr>
            <a:r>
              <a:rPr lang="sk-SK" dirty="0">
                <a:cs typeface="Times New Roman" pitchFamily="18" charset="0"/>
              </a:rPr>
              <a:t>úroveň úpolových </a:t>
            </a:r>
            <a:r>
              <a:rPr lang="sk-SK" dirty="0" err="1">
                <a:cs typeface="Times New Roman" pitchFamily="18" charset="0"/>
              </a:rPr>
              <a:t>p</a:t>
            </a:r>
            <a:r>
              <a:rPr lang="sk-SK" dirty="0" err="1"/>
              <a:t>ř</a:t>
            </a:r>
            <a:r>
              <a:rPr lang="sk-SK" dirty="0" err="1">
                <a:cs typeface="Times New Roman" pitchFamily="18" charset="0"/>
              </a:rPr>
              <a:t>edpoklad</a:t>
            </a:r>
            <a:r>
              <a:rPr lang="sk-SK" dirty="0" err="1"/>
              <a:t>ů</a:t>
            </a:r>
            <a:r>
              <a:rPr lang="sk-SK" dirty="0">
                <a:cs typeface="Times New Roman" pitchFamily="18" charset="0"/>
              </a:rPr>
              <a:t> 	-		</a:t>
            </a:r>
            <a:r>
              <a:rPr lang="sk-SK" b="1" dirty="0" err="1">
                <a:cs typeface="Times New Roman" pitchFamily="18" charset="0"/>
              </a:rPr>
              <a:t>P</a:t>
            </a:r>
            <a:r>
              <a:rPr lang="sk-SK" b="1" dirty="0" err="1"/>
              <a:t>rů</a:t>
            </a:r>
            <a:r>
              <a:rPr lang="sk-SK" b="1" dirty="0" err="1">
                <a:cs typeface="Times New Roman" pitchFamily="18" charset="0"/>
              </a:rPr>
              <a:t>pravné</a:t>
            </a:r>
            <a:r>
              <a:rPr lang="sk-SK" b="1" dirty="0">
                <a:cs typeface="Times New Roman" pitchFamily="18" charset="0"/>
              </a:rPr>
              <a:t> </a:t>
            </a:r>
            <a:r>
              <a:rPr lang="sk-SK" b="1" dirty="0" err="1">
                <a:cs typeface="Times New Roman" pitchFamily="18" charset="0"/>
              </a:rPr>
              <a:t>úpoly</a:t>
            </a:r>
            <a:endParaRPr lang="sk-SK" dirty="0">
              <a:cs typeface="Times New Roman" pitchFamily="18" charset="0"/>
            </a:endParaRPr>
          </a:p>
          <a:p>
            <a:pPr marL="792900" lvl="1" indent="-342900">
              <a:buFont typeface="+mj-lt"/>
              <a:buAutoNum type="arabicPeriod"/>
            </a:pPr>
            <a:r>
              <a:rPr lang="sk-SK" dirty="0">
                <a:cs typeface="Times New Roman" pitchFamily="18" charset="0"/>
              </a:rPr>
              <a:t>úroveň úpolových </a:t>
            </a:r>
            <a:r>
              <a:rPr lang="sk-SK" dirty="0" err="1">
                <a:cs typeface="Times New Roman" pitchFamily="18" charset="0"/>
              </a:rPr>
              <a:t>systém</a:t>
            </a:r>
            <a:r>
              <a:rPr lang="sk-SK" dirty="0" err="1"/>
              <a:t>ů</a:t>
            </a:r>
            <a:r>
              <a:rPr lang="sk-SK" dirty="0"/>
              <a:t>		-		</a:t>
            </a:r>
            <a:r>
              <a:rPr lang="sk-SK" b="1" dirty="0" err="1">
                <a:cs typeface="Times New Roman" pitchFamily="18" charset="0"/>
              </a:rPr>
              <a:t>Úpolové</a:t>
            </a:r>
            <a:r>
              <a:rPr lang="sk-SK" b="1" dirty="0">
                <a:cs typeface="Times New Roman" pitchFamily="18" charset="0"/>
              </a:rPr>
              <a:t> </a:t>
            </a:r>
            <a:r>
              <a:rPr lang="sk-SK" b="1" dirty="0" err="1"/>
              <a:t>s</a:t>
            </a:r>
            <a:r>
              <a:rPr lang="sk-SK" b="1" dirty="0" err="1">
                <a:cs typeface="Times New Roman" pitchFamily="18" charset="0"/>
              </a:rPr>
              <a:t>porty</a:t>
            </a:r>
            <a:endParaRPr lang="sk-SK" dirty="0">
              <a:cs typeface="Times New Roman" pitchFamily="18" charset="0"/>
            </a:endParaRPr>
          </a:p>
          <a:p>
            <a:pPr marL="792900" lvl="1" indent="-342900">
              <a:buFont typeface="+mj-lt"/>
              <a:buAutoNum type="arabicPeriod"/>
            </a:pPr>
            <a:r>
              <a:rPr lang="sk-SK" dirty="0">
                <a:cs typeface="Times New Roman" pitchFamily="18" charset="0"/>
              </a:rPr>
              <a:t>úroveň úpolových </a:t>
            </a:r>
            <a:r>
              <a:rPr lang="sk-SK" dirty="0" err="1">
                <a:cs typeface="Times New Roman" pitchFamily="18" charset="0"/>
              </a:rPr>
              <a:t>aplik</a:t>
            </a:r>
            <a:r>
              <a:rPr lang="sk-SK" dirty="0" err="1"/>
              <a:t>a</a:t>
            </a:r>
            <a:r>
              <a:rPr lang="sk-SK" dirty="0" err="1">
                <a:cs typeface="Times New Roman" pitchFamily="18" charset="0"/>
              </a:rPr>
              <a:t>cí</a:t>
            </a:r>
            <a:r>
              <a:rPr lang="sk-SK" dirty="0">
                <a:cs typeface="Times New Roman" pitchFamily="18" charset="0"/>
              </a:rPr>
              <a:t>		-		</a:t>
            </a:r>
            <a:r>
              <a:rPr lang="sk-SK" b="1" dirty="0" err="1">
                <a:cs typeface="Times New Roman" pitchFamily="18" charset="0"/>
              </a:rPr>
              <a:t>Seb</a:t>
            </a:r>
            <a:r>
              <a:rPr lang="sk-SK" b="1" dirty="0" err="1"/>
              <a:t>e</a:t>
            </a:r>
            <a:r>
              <a:rPr lang="sk-SK" b="1" dirty="0" err="1">
                <a:cs typeface="Times New Roman" pitchFamily="18" charset="0"/>
              </a:rPr>
              <a:t>obrana</a:t>
            </a:r>
            <a:endParaRPr lang="sk-SK" b="1" dirty="0">
              <a:cs typeface="Times New Roman" pitchFamily="18" charset="0"/>
            </a:endParaRPr>
          </a:p>
          <a:p>
            <a:pPr lvl="1"/>
            <a:endParaRPr lang="en-US" dirty="0"/>
          </a:p>
          <a:p>
            <a:endParaRPr lang="sk-SK" dirty="0"/>
          </a:p>
          <a:p>
            <a:endParaRPr lang="en-US" dirty="0"/>
          </a:p>
          <a:p>
            <a:endParaRPr lang="cs-CZ" dirty="0"/>
          </a:p>
        </p:txBody>
      </p:sp>
    </p:spTree>
    <p:extLst>
      <p:ext uri="{BB962C8B-B14F-4D97-AF65-F5344CB8AC3E}">
        <p14:creationId xmlns:p14="http://schemas.microsoft.com/office/powerpoint/2010/main" val="38468134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a:effectLst/>
              </a:rPr>
              <a:t>Příznaky </a:t>
            </a:r>
            <a:r>
              <a:rPr lang="cs-CZ" altLang="cs-CZ" dirty="0"/>
              <a:t>přetrénování</a:t>
            </a:r>
            <a:endParaRPr lang="cs-CZ" dirty="0"/>
          </a:p>
        </p:txBody>
      </p:sp>
      <p:sp>
        <p:nvSpPr>
          <p:cNvPr id="3" name="Zástupný symbol pro obsah 2"/>
          <p:cNvSpPr>
            <a:spLocks noGrp="1"/>
          </p:cNvSpPr>
          <p:nvPr>
            <p:ph type="body" idx="1"/>
          </p:nvPr>
        </p:nvSpPr>
        <p:spPr/>
        <p:txBody>
          <a:bodyPr>
            <a:normAutofit fontScale="32500" lnSpcReduction="20000"/>
          </a:bodyPr>
          <a:lstStyle/>
          <a:p>
            <a:endParaRPr lang="cs-CZ" altLang="cs-CZ" dirty="0">
              <a:effectLst/>
            </a:endParaRPr>
          </a:p>
          <a:p>
            <a:pPr algn="l"/>
            <a:r>
              <a:rPr lang="cs-CZ" altLang="cs-CZ" sz="6000" dirty="0">
                <a:effectLst/>
              </a:rPr>
              <a:t>Výkonnostní</a:t>
            </a:r>
          </a:p>
        </p:txBody>
      </p:sp>
      <p:sp>
        <p:nvSpPr>
          <p:cNvPr id="6" name="Zástupný symbol pro text 5"/>
          <p:cNvSpPr>
            <a:spLocks noGrp="1"/>
          </p:cNvSpPr>
          <p:nvPr>
            <p:ph type="body" sz="half" idx="15"/>
          </p:nvPr>
        </p:nvSpPr>
        <p:spPr/>
        <p:txBody>
          <a:bodyPr/>
          <a:lstStyle/>
          <a:p>
            <a:pPr marL="347663" lvl="2" indent="-171450">
              <a:buFont typeface="Wingdings" panose="05000000000000000000" pitchFamily="2" charset="2"/>
              <a:buChar char="v"/>
            </a:pPr>
            <a:r>
              <a:rPr lang="cs-CZ" altLang="cs-CZ" sz="1400" dirty="0">
                <a:effectLst/>
              </a:rPr>
              <a:t>pokles obecné i specifické výkonnosti</a:t>
            </a:r>
          </a:p>
          <a:p>
            <a:pPr marL="347663" lvl="2" indent="-171450">
              <a:buFont typeface="Wingdings" panose="05000000000000000000" pitchFamily="2" charset="2"/>
              <a:buChar char="v"/>
            </a:pPr>
            <a:r>
              <a:rPr lang="cs-CZ" altLang="cs-CZ" sz="1400" dirty="0">
                <a:effectLst/>
              </a:rPr>
              <a:t>nedostatky v koordinaci, rychlosti, rytmičnosti</a:t>
            </a:r>
          </a:p>
          <a:p>
            <a:pPr marL="347663" lvl="2" indent="-171450">
              <a:buFont typeface="Wingdings" panose="05000000000000000000" pitchFamily="2" charset="2"/>
              <a:buChar char="v"/>
            </a:pPr>
            <a:r>
              <a:rPr lang="cs-CZ" altLang="cs-CZ" sz="1400" dirty="0">
                <a:effectLst/>
              </a:rPr>
              <a:t>nejistota při nácviku nových prvků</a:t>
            </a:r>
          </a:p>
          <a:p>
            <a:pPr marL="347663" lvl="2" indent="-171450">
              <a:buFont typeface="Wingdings" panose="05000000000000000000" pitchFamily="2" charset="2"/>
              <a:buChar char="v"/>
            </a:pPr>
            <a:r>
              <a:rPr lang="cs-CZ" altLang="cs-CZ" sz="1400" dirty="0">
                <a:effectLst/>
              </a:rPr>
              <a:t>nechuť k tréninku</a:t>
            </a:r>
          </a:p>
          <a:p>
            <a:pPr marL="347663" lvl="2" indent="-171450">
              <a:buFont typeface="Wingdings" panose="05000000000000000000" pitchFamily="2" charset="2"/>
              <a:buChar char="v"/>
            </a:pPr>
            <a:r>
              <a:rPr lang="cs-CZ" altLang="cs-CZ" sz="1400" dirty="0">
                <a:effectLst/>
              </a:rPr>
              <a:t>strach ze závodů i tréninku</a:t>
            </a:r>
          </a:p>
          <a:p>
            <a:endParaRPr lang="cs-CZ" dirty="0"/>
          </a:p>
        </p:txBody>
      </p:sp>
      <p:sp>
        <p:nvSpPr>
          <p:cNvPr id="4" name="Zástupný symbol pro text 3"/>
          <p:cNvSpPr>
            <a:spLocks noGrp="1"/>
          </p:cNvSpPr>
          <p:nvPr>
            <p:ph type="body" sz="quarter" idx="3"/>
          </p:nvPr>
        </p:nvSpPr>
        <p:spPr/>
        <p:txBody>
          <a:bodyPr/>
          <a:lstStyle/>
          <a:p>
            <a:pPr algn="l"/>
            <a:r>
              <a:rPr lang="cs-CZ" altLang="cs-CZ" sz="2000" dirty="0">
                <a:effectLst/>
              </a:rPr>
              <a:t>Neuropsychické</a:t>
            </a:r>
          </a:p>
        </p:txBody>
      </p:sp>
      <p:sp>
        <p:nvSpPr>
          <p:cNvPr id="7" name="Zástupný symbol pro text 6"/>
          <p:cNvSpPr>
            <a:spLocks noGrp="1"/>
          </p:cNvSpPr>
          <p:nvPr>
            <p:ph type="body" sz="half" idx="16"/>
          </p:nvPr>
        </p:nvSpPr>
        <p:spPr>
          <a:xfrm>
            <a:off x="4441435" y="2571750"/>
            <a:ext cx="3300984" cy="3849370"/>
          </a:xfrm>
        </p:spPr>
        <p:txBody>
          <a:bodyPr>
            <a:normAutofit/>
          </a:bodyPr>
          <a:lstStyle/>
          <a:p>
            <a:pPr marL="271463" lvl="1" indent="-171450">
              <a:buFont typeface="Wingdings" panose="05000000000000000000" pitchFamily="2" charset="2"/>
              <a:buChar char="v"/>
            </a:pPr>
            <a:r>
              <a:rPr lang="cs-CZ" altLang="cs-CZ" sz="1400" dirty="0">
                <a:effectLst/>
              </a:rPr>
              <a:t>podráždění</a:t>
            </a:r>
          </a:p>
          <a:p>
            <a:pPr marL="271463" lvl="1" indent="-171450">
              <a:buFont typeface="Wingdings" panose="05000000000000000000" pitchFamily="2" charset="2"/>
              <a:buChar char="v"/>
            </a:pPr>
            <a:r>
              <a:rPr lang="cs-CZ" altLang="cs-CZ" sz="1400" dirty="0">
                <a:effectLst/>
              </a:rPr>
              <a:t>apatie</a:t>
            </a:r>
          </a:p>
          <a:p>
            <a:pPr marL="271463" lvl="1" indent="-171450">
              <a:buFont typeface="Wingdings" panose="05000000000000000000" pitchFamily="2" charset="2"/>
              <a:buChar char="v"/>
            </a:pPr>
            <a:r>
              <a:rPr lang="cs-CZ" altLang="cs-CZ" sz="1400" dirty="0">
                <a:effectLst/>
              </a:rPr>
              <a:t>agresivita</a:t>
            </a:r>
          </a:p>
          <a:p>
            <a:pPr marL="271463" lvl="1" indent="-171450">
              <a:buFont typeface="Wingdings" panose="05000000000000000000" pitchFamily="2" charset="2"/>
              <a:buChar char="v"/>
            </a:pPr>
            <a:r>
              <a:rPr lang="cs-CZ" altLang="cs-CZ" sz="1400" dirty="0">
                <a:effectLst/>
              </a:rPr>
              <a:t>lítostivost</a:t>
            </a:r>
          </a:p>
          <a:p>
            <a:pPr marL="271463" lvl="1" indent="-171450">
              <a:buFont typeface="Wingdings" panose="05000000000000000000" pitchFamily="2" charset="2"/>
              <a:buChar char="v"/>
            </a:pPr>
            <a:r>
              <a:rPr lang="cs-CZ" altLang="cs-CZ" sz="1400" dirty="0">
                <a:effectLst/>
              </a:rPr>
              <a:t>euforie</a:t>
            </a:r>
          </a:p>
          <a:p>
            <a:pPr marL="271463" lvl="1" indent="-171450">
              <a:buFont typeface="Wingdings" panose="05000000000000000000" pitchFamily="2" charset="2"/>
              <a:buChar char="v"/>
            </a:pPr>
            <a:r>
              <a:rPr lang="cs-CZ" altLang="cs-CZ" sz="1400" dirty="0">
                <a:effectLst/>
              </a:rPr>
              <a:t>nerozhodnost</a:t>
            </a:r>
          </a:p>
          <a:p>
            <a:pPr marL="271463" lvl="1" indent="-171450">
              <a:buFont typeface="Wingdings" panose="05000000000000000000" pitchFamily="2" charset="2"/>
              <a:buChar char="v"/>
            </a:pPr>
            <a:r>
              <a:rPr lang="cs-CZ" altLang="cs-CZ" sz="1400" dirty="0">
                <a:effectLst/>
              </a:rPr>
              <a:t>deprese</a:t>
            </a:r>
          </a:p>
          <a:p>
            <a:pPr marL="271463" lvl="1" indent="-171450">
              <a:buFont typeface="Wingdings" panose="05000000000000000000" pitchFamily="2" charset="2"/>
              <a:buChar char="v"/>
            </a:pPr>
            <a:r>
              <a:rPr lang="cs-CZ" altLang="cs-CZ" sz="1400" dirty="0">
                <a:effectLst/>
              </a:rPr>
              <a:t>změny sexuálního chování</a:t>
            </a:r>
            <a:endParaRPr lang="cs-CZ" altLang="cs-CZ" sz="1400" dirty="0"/>
          </a:p>
          <a:p>
            <a:pPr marL="271463" lvl="1" indent="-171450">
              <a:buFont typeface="Wingdings" panose="05000000000000000000" pitchFamily="2" charset="2"/>
              <a:buChar char="v"/>
            </a:pPr>
            <a:r>
              <a:rPr lang="cs-CZ" altLang="cs-CZ" sz="1400" dirty="0">
                <a:effectLst/>
              </a:rPr>
              <a:t>změny charakteru osobnosti</a:t>
            </a:r>
          </a:p>
          <a:p>
            <a:pPr marL="271463" lvl="1" indent="-171450">
              <a:buFont typeface="Wingdings" panose="05000000000000000000" pitchFamily="2" charset="2"/>
              <a:buChar char="v"/>
            </a:pPr>
            <a:r>
              <a:rPr lang="cs-CZ" altLang="cs-CZ" sz="1400" dirty="0">
                <a:effectLst/>
              </a:rPr>
              <a:t>poruchy vnímání zevního prostředí (teplo, hluk)</a:t>
            </a:r>
          </a:p>
        </p:txBody>
      </p:sp>
      <p:sp>
        <p:nvSpPr>
          <p:cNvPr id="5" name="Zástupný symbol pro text 4"/>
          <p:cNvSpPr>
            <a:spLocks noGrp="1"/>
          </p:cNvSpPr>
          <p:nvPr>
            <p:ph type="body" sz="quarter" idx="13"/>
          </p:nvPr>
        </p:nvSpPr>
        <p:spPr/>
        <p:txBody>
          <a:bodyPr/>
          <a:lstStyle/>
          <a:p>
            <a:pPr algn="l"/>
            <a:r>
              <a:rPr lang="cs-CZ" dirty="0"/>
              <a:t>Somatické</a:t>
            </a:r>
          </a:p>
        </p:txBody>
      </p:sp>
      <p:sp>
        <p:nvSpPr>
          <p:cNvPr id="8" name="Zástupný symbol pro text 7"/>
          <p:cNvSpPr>
            <a:spLocks noGrp="1"/>
          </p:cNvSpPr>
          <p:nvPr>
            <p:ph type="body" sz="half" idx="17"/>
          </p:nvPr>
        </p:nvSpPr>
        <p:spPr>
          <a:xfrm>
            <a:off x="7966572" y="2571749"/>
            <a:ext cx="3300984" cy="3619077"/>
          </a:xfrm>
        </p:spPr>
        <p:txBody>
          <a:bodyPr>
            <a:normAutofit lnSpcReduction="10000"/>
          </a:bodyPr>
          <a:lstStyle/>
          <a:p>
            <a:pPr marL="285750" indent="-285750" algn="l">
              <a:buFont typeface="Wingdings" panose="05000000000000000000" pitchFamily="2" charset="2"/>
              <a:buChar char="v"/>
            </a:pPr>
            <a:r>
              <a:rPr lang="cs-CZ" dirty="0"/>
              <a:t>nechutenství</a:t>
            </a:r>
          </a:p>
          <a:p>
            <a:pPr marL="285750" indent="-285750" algn="l">
              <a:buFont typeface="Wingdings" panose="05000000000000000000" pitchFamily="2" charset="2"/>
              <a:buChar char="v"/>
            </a:pPr>
            <a:r>
              <a:rPr lang="cs-CZ" dirty="0"/>
              <a:t>zvýšená chuť k jídlu</a:t>
            </a:r>
          </a:p>
          <a:p>
            <a:pPr marL="285750" indent="-285750" algn="l">
              <a:buFont typeface="Wingdings" panose="05000000000000000000" pitchFamily="2" charset="2"/>
              <a:buChar char="v"/>
            </a:pPr>
            <a:r>
              <a:rPr lang="cs-CZ" dirty="0"/>
              <a:t>spavost/nespavost</a:t>
            </a:r>
          </a:p>
          <a:p>
            <a:pPr marL="285750" indent="-285750" algn="l">
              <a:buFont typeface="Wingdings" panose="05000000000000000000" pitchFamily="2" charset="2"/>
              <a:buChar char="v"/>
            </a:pPr>
            <a:r>
              <a:rPr lang="cs-CZ" dirty="0"/>
              <a:t>zažívací poruchy</a:t>
            </a:r>
          </a:p>
          <a:p>
            <a:pPr marL="285750" indent="-285750" algn="l">
              <a:buFont typeface="Wingdings" panose="05000000000000000000" pitchFamily="2" charset="2"/>
              <a:buChar char="v"/>
            </a:pPr>
            <a:r>
              <a:rPr lang="cs-CZ" dirty="0"/>
              <a:t>Pocit žízně</a:t>
            </a:r>
          </a:p>
          <a:p>
            <a:pPr marL="285750" indent="-285750" algn="l">
              <a:buFont typeface="Wingdings" panose="05000000000000000000" pitchFamily="2" charset="2"/>
              <a:buChar char="v"/>
            </a:pPr>
            <a:r>
              <a:rPr lang="cs-CZ" dirty="0"/>
              <a:t>Klidové pocení</a:t>
            </a:r>
          </a:p>
          <a:p>
            <a:pPr marL="285750" indent="-285750" algn="l">
              <a:buFont typeface="Wingdings" panose="05000000000000000000" pitchFamily="2" charset="2"/>
              <a:buChar char="v"/>
            </a:pPr>
            <a:r>
              <a:rPr lang="cs-CZ" dirty="0"/>
              <a:t>permanentní pocit únavy</a:t>
            </a:r>
          </a:p>
          <a:p>
            <a:pPr marL="285750" indent="-285750" algn="l">
              <a:buFont typeface="Wingdings" panose="05000000000000000000" pitchFamily="2" charset="2"/>
              <a:buChar char="v"/>
            </a:pPr>
            <a:r>
              <a:rPr lang="cs-CZ" dirty="0"/>
              <a:t>zvýšená nemocnost</a:t>
            </a:r>
          </a:p>
          <a:p>
            <a:pPr marL="285750" indent="-285750" algn="l">
              <a:buFont typeface="Wingdings" panose="05000000000000000000" pitchFamily="2" charset="2"/>
              <a:buChar char="v"/>
            </a:pPr>
            <a:r>
              <a:rPr lang="cs-CZ" dirty="0"/>
              <a:t>vzestup diastolického tlaku</a:t>
            </a:r>
          </a:p>
          <a:p>
            <a:pPr marL="285750" indent="-285750" algn="l">
              <a:buFont typeface="Wingdings" panose="05000000000000000000" pitchFamily="2" charset="2"/>
              <a:buChar char="v"/>
            </a:pPr>
            <a:r>
              <a:rPr lang="cs-CZ" dirty="0"/>
              <a:t>poruchy menstruace</a:t>
            </a:r>
          </a:p>
          <a:p>
            <a:pPr marL="285750" indent="-285750" algn="l">
              <a:buFont typeface="Wingdings" panose="05000000000000000000" pitchFamily="2" charset="2"/>
              <a:buChar char="v"/>
            </a:pPr>
            <a:r>
              <a:rPr lang="cs-CZ" dirty="0"/>
              <a:t>pocit vnitřního neklidu, napětí</a:t>
            </a:r>
          </a:p>
        </p:txBody>
      </p:sp>
    </p:spTree>
    <p:extLst>
      <p:ext uri="{BB962C8B-B14F-4D97-AF65-F5344CB8AC3E}">
        <p14:creationId xmlns:p14="http://schemas.microsoft.com/office/powerpoint/2010/main" val="29425549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r>
              <a:rPr lang="cs-CZ" dirty="0"/>
              <a:t>Terapie přetrénování</a:t>
            </a:r>
          </a:p>
        </p:txBody>
      </p:sp>
      <p:sp>
        <p:nvSpPr>
          <p:cNvPr id="10" name="Zástupný symbol pro obsah 9"/>
          <p:cNvSpPr>
            <a:spLocks noGrp="1"/>
          </p:cNvSpPr>
          <p:nvPr>
            <p:ph idx="1"/>
          </p:nvPr>
        </p:nvSpPr>
        <p:spPr/>
        <p:txBody>
          <a:bodyPr/>
          <a:lstStyle/>
          <a:p>
            <a:r>
              <a:rPr lang="cs-CZ" dirty="0"/>
              <a:t>Nikdy zcela nevyřazovat z pohybové aktivity</a:t>
            </a:r>
          </a:p>
          <a:p>
            <a:r>
              <a:rPr lang="cs-CZ" dirty="0"/>
              <a:t>Úprava denního režimu</a:t>
            </a:r>
          </a:p>
          <a:p>
            <a:r>
              <a:rPr lang="cs-CZ" dirty="0"/>
              <a:t>Snížit objem zatížení</a:t>
            </a:r>
          </a:p>
          <a:p>
            <a:r>
              <a:rPr lang="cs-CZ" dirty="0"/>
              <a:t>Změnit charakter, obsah, formu a intenzitu zatížení</a:t>
            </a:r>
          </a:p>
          <a:p>
            <a:r>
              <a:rPr lang="cs-CZ" dirty="0"/>
              <a:t>Provádět kompenzační cvičení</a:t>
            </a:r>
          </a:p>
          <a:p>
            <a:r>
              <a:rPr lang="cs-CZ" dirty="0"/>
              <a:t>Regenerační a rehabilitační procedury (pohybová, vodní, fyzikální, výživa …)</a:t>
            </a:r>
          </a:p>
          <a:p>
            <a:r>
              <a:rPr lang="cs-CZ" dirty="0"/>
              <a:t>Využít rad odborníků (sportovní lékař, fyzioterapeut, nutriční terapeut …)</a:t>
            </a:r>
          </a:p>
          <a:p>
            <a:r>
              <a:rPr lang="cs-CZ" dirty="0"/>
              <a:t>Po odeznění příznaků zařadit zpět do pohybové aktivity</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2254114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Kondiční příprava</a:t>
            </a:r>
          </a:p>
        </p:txBody>
      </p:sp>
      <p:sp>
        <p:nvSpPr>
          <p:cNvPr id="3" name="Zástupný symbol pro text 2"/>
          <p:cNvSpPr>
            <a:spLocks noGrp="1"/>
          </p:cNvSpPr>
          <p:nvPr>
            <p:ph type="body" idx="1"/>
          </p:nvPr>
        </p:nvSpPr>
        <p:spPr/>
        <p:txBody>
          <a:bodyPr/>
          <a:lstStyle/>
          <a:p>
            <a:endParaRPr lang="cs-CZ"/>
          </a:p>
        </p:txBody>
      </p:sp>
    </p:spTree>
    <p:extLst>
      <p:ext uri="{BB962C8B-B14F-4D97-AF65-F5344CB8AC3E}">
        <p14:creationId xmlns:p14="http://schemas.microsoft.com/office/powerpoint/2010/main" val="2816183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Přínosy rozvoje fyzické kondice</a:t>
            </a:r>
          </a:p>
        </p:txBody>
      </p:sp>
      <p:sp>
        <p:nvSpPr>
          <p:cNvPr id="5" name="Zástupný symbol pro obsah 4"/>
          <p:cNvSpPr>
            <a:spLocks noGrp="1"/>
          </p:cNvSpPr>
          <p:nvPr>
            <p:ph idx="1"/>
          </p:nvPr>
        </p:nvSpPr>
        <p:spPr/>
        <p:txBody>
          <a:bodyPr>
            <a:normAutofit fontScale="92500" lnSpcReduction="10000"/>
          </a:bodyPr>
          <a:lstStyle/>
          <a:p>
            <a:r>
              <a:rPr lang="cs-CZ" dirty="0"/>
              <a:t>Lepší celková výkonnost</a:t>
            </a:r>
          </a:p>
          <a:p>
            <a:r>
              <a:rPr lang="cs-CZ" dirty="0"/>
              <a:t>Méně únavy v dlouhotrvajících soutěžích</a:t>
            </a:r>
          </a:p>
          <a:p>
            <a:r>
              <a:rPr lang="cs-CZ" dirty="0"/>
              <a:t>Rychlé obnovení sil a energetického potenciálu po namáhavých trénincích nebo utkáních</a:t>
            </a:r>
          </a:p>
          <a:p>
            <a:r>
              <a:rPr lang="cs-CZ" dirty="0"/>
              <a:t>Méně svalových bolestí</a:t>
            </a:r>
          </a:p>
          <a:p>
            <a:r>
              <a:rPr lang="cs-CZ" dirty="0"/>
              <a:t>Schopnost trénovat technické a taktické dovednosti déle a lépe</a:t>
            </a:r>
          </a:p>
          <a:p>
            <a:r>
              <a:rPr lang="cs-CZ" dirty="0"/>
              <a:t>Menší riziko zranění</a:t>
            </a:r>
          </a:p>
          <a:p>
            <a:r>
              <a:rPr lang="cs-CZ" dirty="0"/>
              <a:t>Rychlejší rekonvalescence po zranění</a:t>
            </a:r>
          </a:p>
          <a:p>
            <a:r>
              <a:rPr lang="cs-CZ" dirty="0"/>
              <a:t>Prevence psychické únavy a zlepšení koncentrace</a:t>
            </a:r>
          </a:p>
          <a:p>
            <a:r>
              <a:rPr lang="cs-CZ" dirty="0"/>
              <a:t>Větší sebedůvěra plynoucí z lepší připravenosti</a:t>
            </a:r>
          </a:p>
          <a:p>
            <a:r>
              <a:rPr lang="cs-CZ" dirty="0"/>
              <a:t>Zábavnější tréninky i utkání jako výsledek lepší výkonnosti, více radosti z tréninku</a:t>
            </a:r>
          </a:p>
        </p:txBody>
      </p:sp>
    </p:spTree>
    <p:extLst>
      <p:ext uri="{BB962C8B-B14F-4D97-AF65-F5344CB8AC3E}">
        <p14:creationId xmlns:p14="http://schemas.microsoft.com/office/powerpoint/2010/main" val="18757105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Vstupní diagnostika</a:t>
            </a:r>
          </a:p>
        </p:txBody>
      </p:sp>
      <p:sp>
        <p:nvSpPr>
          <p:cNvPr id="5" name="Zástupný symbol pro obsah 4"/>
          <p:cNvSpPr>
            <a:spLocks noGrp="1"/>
          </p:cNvSpPr>
          <p:nvPr>
            <p:ph idx="1"/>
          </p:nvPr>
        </p:nvSpPr>
        <p:spPr/>
        <p:txBody>
          <a:bodyPr>
            <a:normAutofit fontScale="85000" lnSpcReduction="20000"/>
          </a:bodyPr>
          <a:lstStyle/>
          <a:p>
            <a:r>
              <a:rPr lang="cs-CZ" dirty="0"/>
              <a:t>Anamnéza sportovce </a:t>
            </a:r>
            <a:r>
              <a:rPr lang="cs-CZ" b="1" dirty="0"/>
              <a:t>(</a:t>
            </a:r>
            <a:r>
              <a:rPr lang="cs-CZ" dirty="0"/>
              <a:t>sportovní lékař, fyzioterapeut, kondiční trenér)</a:t>
            </a:r>
            <a:r>
              <a:rPr lang="cs-CZ" b="1" dirty="0"/>
              <a:t> </a:t>
            </a:r>
          </a:p>
          <a:p>
            <a:pPr lvl="1"/>
            <a:r>
              <a:rPr lang="cs-CZ" dirty="0"/>
              <a:t>jméno, věk, zdravotní stav, aktuální váha, výška, </a:t>
            </a:r>
          </a:p>
          <a:p>
            <a:pPr lvl="1"/>
            <a:r>
              <a:rPr lang="cs-CZ" dirty="0"/>
              <a:t>BMI</a:t>
            </a:r>
          </a:p>
          <a:p>
            <a:pPr lvl="1"/>
            <a:r>
              <a:rPr lang="cs-CZ" dirty="0">
                <a:effectLst/>
              </a:rPr>
              <a:t>WHR index </a:t>
            </a:r>
          </a:p>
          <a:p>
            <a:pPr lvl="1"/>
            <a:r>
              <a:rPr lang="cs-CZ" dirty="0"/>
              <a:t>obvody jednotlivých částí těla</a:t>
            </a:r>
          </a:p>
          <a:p>
            <a:pPr lvl="1"/>
            <a:r>
              <a:rPr lang="cs-CZ" dirty="0"/>
              <a:t>somatotyp</a:t>
            </a:r>
          </a:p>
          <a:p>
            <a:pPr lvl="1"/>
            <a:r>
              <a:rPr lang="cs-CZ" dirty="0"/>
              <a:t>kineziologický rozbor</a:t>
            </a:r>
          </a:p>
          <a:p>
            <a:pPr lvl="1"/>
            <a:r>
              <a:rPr lang="cs-CZ" dirty="0"/>
              <a:t>pohybové zvyklosti klienta</a:t>
            </a:r>
          </a:p>
          <a:p>
            <a:pPr lvl="1"/>
            <a:r>
              <a:rPr lang="cs-CZ" dirty="0"/>
              <a:t>denní režim</a:t>
            </a:r>
          </a:p>
          <a:p>
            <a:pPr lvl="1"/>
            <a:r>
              <a:rPr lang="cs-CZ" dirty="0"/>
              <a:t>stravovací návyky</a:t>
            </a:r>
          </a:p>
          <a:p>
            <a:endParaRPr lang="cs-CZ" dirty="0"/>
          </a:p>
          <a:p>
            <a:r>
              <a:rPr lang="cs-CZ" dirty="0"/>
              <a:t>Měření složení těla – poměr jednotlivých složek těla: přístroje </a:t>
            </a:r>
            <a:r>
              <a:rPr lang="cs-CZ" dirty="0" err="1"/>
              <a:t>InBody</a:t>
            </a:r>
            <a:r>
              <a:rPr lang="cs-CZ" dirty="0"/>
              <a:t>, </a:t>
            </a:r>
            <a:r>
              <a:rPr lang="cs-CZ" dirty="0" err="1"/>
              <a:t>Bodystat</a:t>
            </a:r>
            <a:endParaRPr lang="cs-CZ" dirty="0"/>
          </a:p>
          <a:p>
            <a:endParaRPr lang="cs-CZ" dirty="0"/>
          </a:p>
        </p:txBody>
      </p:sp>
    </p:spTree>
    <p:extLst>
      <p:ext uri="{BB962C8B-B14F-4D97-AF65-F5344CB8AC3E}">
        <p14:creationId xmlns:p14="http://schemas.microsoft.com/office/powerpoint/2010/main" val="14484998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lumMod val="65000"/>
                    <a:lumOff val="35000"/>
                  </a:schemeClr>
                </a:solidFill>
                <a:effectLst/>
              </a:rPr>
              <a:t>Somatické faktory</a:t>
            </a:r>
            <a:endParaRPr lang="cs-CZ" dirty="0">
              <a:effectLst/>
            </a:endParaRPr>
          </a:p>
        </p:txBody>
      </p:sp>
      <p:sp>
        <p:nvSpPr>
          <p:cNvPr id="3" name="Zástupný symbol pro obsah 2"/>
          <p:cNvSpPr>
            <a:spLocks noGrp="1"/>
          </p:cNvSpPr>
          <p:nvPr>
            <p:ph idx="1"/>
          </p:nvPr>
        </p:nvSpPr>
        <p:spPr/>
        <p:txBody>
          <a:bodyPr>
            <a:normAutofit/>
          </a:bodyPr>
          <a:lstStyle/>
          <a:p>
            <a:pPr>
              <a:lnSpc>
                <a:spcPct val="80000"/>
              </a:lnSpc>
            </a:pPr>
            <a:r>
              <a:rPr lang="cs-CZ" dirty="0">
                <a:effectLst/>
              </a:rPr>
              <a:t>Relativně stálé, geneticky podmíněné, tělesné znaky jedince</a:t>
            </a:r>
            <a:endParaRPr lang="cs-CZ" dirty="0">
              <a:solidFill>
                <a:srgbClr val="FFFFCC"/>
              </a:solidFill>
              <a:effectLst/>
            </a:endParaRPr>
          </a:p>
          <a:p>
            <a:pPr lvl="1">
              <a:lnSpc>
                <a:spcPct val="80000"/>
              </a:lnSpc>
            </a:pPr>
            <a:r>
              <a:rPr lang="cs-CZ" dirty="0">
                <a:effectLst/>
              </a:rPr>
              <a:t>výška a hmotnost těla</a:t>
            </a:r>
          </a:p>
          <a:p>
            <a:pPr lvl="1">
              <a:lnSpc>
                <a:spcPct val="80000"/>
              </a:lnSpc>
            </a:pPr>
            <a:r>
              <a:rPr lang="cs-CZ" dirty="0">
                <a:effectLst/>
              </a:rPr>
              <a:t>délkové rozměry a poměry</a:t>
            </a:r>
          </a:p>
          <a:p>
            <a:pPr lvl="1">
              <a:lnSpc>
                <a:spcPct val="80000"/>
              </a:lnSpc>
            </a:pPr>
            <a:r>
              <a:rPr lang="cs-CZ" dirty="0">
                <a:effectLst/>
              </a:rPr>
              <a:t>složení těla</a:t>
            </a:r>
          </a:p>
          <a:p>
            <a:pPr lvl="1">
              <a:lnSpc>
                <a:spcPct val="80000"/>
              </a:lnSpc>
            </a:pPr>
            <a:r>
              <a:rPr lang="cs-CZ" dirty="0">
                <a:effectLst/>
              </a:rPr>
              <a:t>aktivní tělesná hmota (svalstvo) a tuk</a:t>
            </a:r>
          </a:p>
          <a:p>
            <a:pPr lvl="1">
              <a:lnSpc>
                <a:spcPct val="80000"/>
              </a:lnSpc>
            </a:pPr>
            <a:r>
              <a:rPr lang="cs-CZ" dirty="0">
                <a:effectLst/>
              </a:rPr>
              <a:t>zastoupení svalových vláken (biopsie)</a:t>
            </a:r>
          </a:p>
          <a:p>
            <a:pPr lvl="1">
              <a:lnSpc>
                <a:spcPct val="80000"/>
              </a:lnSpc>
            </a:pPr>
            <a:r>
              <a:rPr lang="cs-CZ" dirty="0">
                <a:effectLst/>
              </a:rPr>
              <a:t>tělesný typ (somatotyp)</a:t>
            </a:r>
          </a:p>
          <a:p>
            <a:pPr lvl="1">
              <a:lnSpc>
                <a:spcPct val="80000"/>
              </a:lnSpc>
            </a:pPr>
            <a:r>
              <a:rPr lang="cs-CZ" dirty="0">
                <a:effectLst/>
              </a:rPr>
              <a:t>souhrn tvarových znaků jedinců</a:t>
            </a:r>
          </a:p>
          <a:p>
            <a:endParaRPr lang="cs-CZ" dirty="0">
              <a:effectLst/>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0577" y="1732449"/>
            <a:ext cx="3246907" cy="4329210"/>
          </a:xfrm>
          <a:prstGeom prst="rect">
            <a:avLst/>
          </a:prstGeom>
        </p:spPr>
      </p:pic>
    </p:spTree>
    <p:extLst>
      <p:ext uri="{BB962C8B-B14F-4D97-AF65-F5344CB8AC3E}">
        <p14:creationId xmlns:p14="http://schemas.microsoft.com/office/powerpoint/2010/main" val="19571627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Vlastnosti svalových vláken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2949" y="2528858"/>
            <a:ext cx="6975453" cy="2059264"/>
          </a:xfrm>
        </p:spPr>
      </p:pic>
    </p:spTree>
    <p:extLst>
      <p:ext uri="{BB962C8B-B14F-4D97-AF65-F5344CB8AC3E}">
        <p14:creationId xmlns:p14="http://schemas.microsoft.com/office/powerpoint/2010/main" val="25938428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216705"/>
            <a:ext cx="8229600" cy="1143000"/>
          </a:xfrm>
        </p:spPr>
        <p:txBody>
          <a:bodyPr>
            <a:normAutofit/>
          </a:bodyPr>
          <a:lstStyle/>
          <a:p>
            <a:r>
              <a:rPr lang="cs-CZ" dirty="0"/>
              <a:t>Body </a:t>
            </a:r>
            <a:r>
              <a:rPr lang="cs-CZ" dirty="0" err="1"/>
              <a:t>Mass</a:t>
            </a:r>
            <a:r>
              <a:rPr lang="cs-CZ" dirty="0"/>
              <a:t> Index – BMI</a:t>
            </a:r>
          </a:p>
        </p:txBody>
      </p:sp>
      <p:sp>
        <p:nvSpPr>
          <p:cNvPr id="3" name="Zástupný symbol pro obsah 2"/>
          <p:cNvSpPr>
            <a:spLocks noGrp="1"/>
          </p:cNvSpPr>
          <p:nvPr>
            <p:ph idx="1"/>
          </p:nvPr>
        </p:nvSpPr>
        <p:spPr>
          <a:xfrm>
            <a:off x="474854" y="1628489"/>
            <a:ext cx="4419463" cy="4525963"/>
          </a:xfrm>
        </p:spPr>
        <p:txBody>
          <a:bodyPr/>
          <a:lstStyle/>
          <a:p>
            <a:endParaRPr lang="cs-CZ" dirty="0"/>
          </a:p>
          <a:p>
            <a:r>
              <a:rPr lang="cs-CZ" dirty="0"/>
              <a:t>BMI = hmotnost (kg)/výška(m)</a:t>
            </a:r>
            <a:r>
              <a:rPr lang="cs-CZ" baseline="30000" dirty="0"/>
              <a:t>2</a:t>
            </a:r>
          </a:p>
          <a:p>
            <a:r>
              <a:rPr lang="cs-CZ" dirty="0"/>
              <a:t>Obecný </a:t>
            </a:r>
            <a:r>
              <a:rPr lang="cs-CZ" dirty="0" err="1"/>
              <a:t>screening</a:t>
            </a:r>
            <a:r>
              <a:rPr lang="cs-CZ" dirty="0"/>
              <a:t> obezity – určení zdravotních rizik</a:t>
            </a:r>
          </a:p>
          <a:p>
            <a:r>
              <a:rPr lang="cs-CZ" dirty="0"/>
              <a:t>Znevýhodnění u dětí, seniorů, sportovců (silových, estetických i vytrvalostních disciplín)</a:t>
            </a:r>
          </a:p>
          <a:p>
            <a:endParaRPr lang="cs-CZ" dirty="0"/>
          </a:p>
          <a:p>
            <a:endParaRPr lang="cs-CZ" dirty="0"/>
          </a:p>
          <a:p>
            <a:endParaRPr lang="cs-CZ" dirty="0"/>
          </a:p>
          <a:p>
            <a:endParaRPr lang="cs-CZ" dirty="0"/>
          </a:p>
        </p:txBody>
      </p:sp>
      <p:pic>
        <p:nvPicPr>
          <p:cNvPr id="1028" name="Picture 4" descr="http://www.nutriacademy.cz/lifestyle/grafika/bmi-tabul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276" y="1909116"/>
            <a:ext cx="6610295" cy="318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1774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effectLst/>
              </a:rPr>
              <a:t>WHR index</a:t>
            </a:r>
            <a:endParaRPr lang="cs-CZ" dirty="0"/>
          </a:p>
        </p:txBody>
      </p:sp>
      <p:sp>
        <p:nvSpPr>
          <p:cNvPr id="3" name="Zástupný symbol pro obsah 2"/>
          <p:cNvSpPr>
            <a:spLocks noGrp="1"/>
          </p:cNvSpPr>
          <p:nvPr>
            <p:ph idx="1"/>
          </p:nvPr>
        </p:nvSpPr>
        <p:spPr/>
        <p:txBody>
          <a:bodyPr>
            <a:normAutofit/>
          </a:bodyPr>
          <a:lstStyle/>
          <a:p>
            <a:r>
              <a:rPr lang="cs-CZ" dirty="0" err="1">
                <a:effectLst/>
              </a:rPr>
              <a:t>Waist</a:t>
            </a:r>
            <a:r>
              <a:rPr lang="cs-CZ" dirty="0">
                <a:effectLst/>
              </a:rPr>
              <a:t> to hip ratio</a:t>
            </a:r>
          </a:p>
          <a:p>
            <a:r>
              <a:rPr lang="cs-CZ" dirty="0">
                <a:effectLst/>
              </a:rPr>
              <a:t>Ukazatel ukládání tuku v organismu</a:t>
            </a:r>
          </a:p>
          <a:p>
            <a:r>
              <a:rPr lang="cs-CZ" b="1" dirty="0">
                <a:effectLst/>
              </a:rPr>
              <a:t>WHR index = obvod pasu/obvod boků</a:t>
            </a:r>
          </a:p>
          <a:p>
            <a:pPr lvl="1"/>
            <a:r>
              <a:rPr lang="cs-CZ" dirty="0">
                <a:effectLst/>
              </a:rPr>
              <a:t>Periferní: boky a hýždě – „hruška“</a:t>
            </a:r>
          </a:p>
          <a:p>
            <a:pPr lvl="1"/>
            <a:r>
              <a:rPr lang="cs-CZ" dirty="0">
                <a:effectLst/>
              </a:rPr>
              <a:t>Vyrovnaná: optimální </a:t>
            </a:r>
          </a:p>
          <a:p>
            <a:pPr lvl="1"/>
            <a:r>
              <a:rPr lang="cs-CZ" dirty="0">
                <a:effectLst/>
              </a:rPr>
              <a:t>Centrální</a:t>
            </a:r>
          </a:p>
          <a:p>
            <a:pPr lvl="1"/>
            <a:r>
              <a:rPr lang="cs-CZ" dirty="0">
                <a:effectLst/>
              </a:rPr>
              <a:t>Rizikový: oblasti břicha se hromadí více tuku, než je zdravé</a:t>
            </a:r>
            <a:endParaRPr lang="cs-CZ" dirty="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788" y="4933950"/>
            <a:ext cx="7690927" cy="1427436"/>
          </a:xfrm>
          <a:prstGeom prst="rect">
            <a:avLst/>
          </a:prstGeom>
        </p:spPr>
      </p:pic>
    </p:spTree>
    <p:extLst>
      <p:ext uri="{BB962C8B-B14F-4D97-AF65-F5344CB8AC3E}">
        <p14:creationId xmlns:p14="http://schemas.microsoft.com/office/powerpoint/2010/main" val="25228396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2740"/>
            <a:ext cx="8229600" cy="1143000"/>
          </a:xfrm>
        </p:spPr>
        <p:txBody>
          <a:bodyPr/>
          <a:lstStyle/>
          <a:p>
            <a:r>
              <a:rPr lang="cs-CZ" dirty="0"/>
              <a:t>Somatotypy</a:t>
            </a:r>
          </a:p>
        </p:txBody>
      </p:sp>
      <p:sp>
        <p:nvSpPr>
          <p:cNvPr id="3" name="Zástupný symbol pro obsah 2"/>
          <p:cNvSpPr>
            <a:spLocks noGrp="1"/>
          </p:cNvSpPr>
          <p:nvPr>
            <p:ph idx="1"/>
          </p:nvPr>
        </p:nvSpPr>
        <p:spPr>
          <a:xfrm>
            <a:off x="1186399" y="1304205"/>
            <a:ext cx="8229600" cy="4525963"/>
          </a:xfrm>
        </p:spPr>
        <p:txBody>
          <a:bodyPr>
            <a:normAutofit/>
          </a:bodyPr>
          <a:lstStyle/>
          <a:p>
            <a:r>
              <a:rPr lang="cs-CZ" sz="2400" dirty="0"/>
              <a:t>Metoda </a:t>
            </a:r>
            <a:r>
              <a:rPr lang="cs-CZ" sz="2400" dirty="0" err="1"/>
              <a:t>Heath-Carter</a:t>
            </a:r>
            <a:r>
              <a:rPr lang="cs-CZ" sz="2400" dirty="0"/>
              <a:t> hodnocení tělesného tvaru a kompozice</a:t>
            </a:r>
          </a:p>
          <a:p>
            <a:r>
              <a:rPr lang="cs-CZ" sz="2400" dirty="0"/>
              <a:t>3 komponenty</a:t>
            </a:r>
          </a:p>
          <a:p>
            <a:pPr lvl="1"/>
            <a:r>
              <a:rPr lang="cs-CZ" sz="1600" dirty="0" err="1"/>
              <a:t>Endomorfie</a:t>
            </a:r>
            <a:r>
              <a:rPr lang="cs-CZ" sz="1600" dirty="0"/>
              <a:t> (množství podkožního tuku)</a:t>
            </a:r>
          </a:p>
          <a:p>
            <a:pPr lvl="1"/>
            <a:r>
              <a:rPr lang="cs-CZ" sz="1600" dirty="0" err="1"/>
              <a:t>Mezomorfie</a:t>
            </a:r>
            <a:r>
              <a:rPr lang="cs-CZ" sz="1600" dirty="0"/>
              <a:t>  (</a:t>
            </a:r>
            <a:r>
              <a:rPr lang="cs-CZ" sz="1600" dirty="0" err="1"/>
              <a:t>svalověkosterní</a:t>
            </a:r>
            <a:r>
              <a:rPr lang="cs-CZ" sz="1600" dirty="0"/>
              <a:t> mohutnost)</a:t>
            </a:r>
          </a:p>
          <a:p>
            <a:pPr lvl="1"/>
            <a:r>
              <a:rPr lang="cs-CZ" sz="1600" dirty="0" err="1"/>
              <a:t>Ektomorfie</a:t>
            </a:r>
            <a:r>
              <a:rPr lang="cs-CZ" sz="1600" dirty="0"/>
              <a:t>  (štíhlost)</a:t>
            </a:r>
          </a:p>
          <a:p>
            <a:pPr lvl="1"/>
            <a:r>
              <a:rPr lang="cs-CZ" sz="1600" dirty="0"/>
              <a:t>Rozvoj jednotlivých komponent </a:t>
            </a:r>
            <a:br>
              <a:rPr lang="cs-CZ" sz="1600" dirty="0"/>
            </a:br>
            <a:r>
              <a:rPr lang="cs-CZ" sz="1600" dirty="0"/>
              <a:t>se uvádí s přesností na 0,5 bodu. </a:t>
            </a:r>
            <a:br>
              <a:rPr lang="cs-CZ" sz="1600" dirty="0"/>
            </a:br>
            <a:r>
              <a:rPr lang="cs-CZ" sz="1600" dirty="0"/>
              <a:t>Hodnoty 0,5 - 2,5 jsou považovány </a:t>
            </a:r>
            <a:br>
              <a:rPr lang="cs-CZ" sz="1600" dirty="0"/>
            </a:br>
            <a:r>
              <a:rPr lang="cs-CZ" sz="1600" dirty="0"/>
              <a:t>za nízké, hodnoty 3 -5 značí průměr, </a:t>
            </a:r>
            <a:br>
              <a:rPr lang="cs-CZ" sz="1600" dirty="0"/>
            </a:br>
            <a:r>
              <a:rPr lang="cs-CZ" sz="1600" dirty="0"/>
              <a:t>hodnoty 5,5-7 jsou vysoké </a:t>
            </a:r>
            <a:br>
              <a:rPr lang="cs-CZ" sz="1600" dirty="0"/>
            </a:br>
            <a:r>
              <a:rPr lang="cs-CZ" sz="1600" dirty="0"/>
              <a:t>a od 7,5 a výše jsou hodnoty velice vysoké. </a:t>
            </a:r>
          </a:p>
        </p:txBody>
      </p:sp>
      <p:pic>
        <p:nvPicPr>
          <p:cNvPr id="10244" name="Picture 4" descr="http://airsoftblog.21od.sk/wp-content/gallery/diagnostika/bodyt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63" y="1935286"/>
            <a:ext cx="5124606" cy="3557081"/>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7315200" y="5576312"/>
            <a:ext cx="4540469" cy="369332"/>
          </a:xfrm>
          <a:prstGeom prst="rect">
            <a:avLst/>
          </a:prstGeom>
          <a:noFill/>
        </p:spPr>
        <p:txBody>
          <a:bodyPr wrap="square" rtlCol="0">
            <a:spAutoFit/>
          </a:bodyPr>
          <a:lstStyle/>
          <a:p>
            <a:r>
              <a:rPr lang="cs-CZ" dirty="0"/>
              <a:t>1-1-7                  1-7-1                   7-1-1 </a:t>
            </a:r>
          </a:p>
        </p:txBody>
      </p:sp>
    </p:spTree>
    <p:extLst>
      <p:ext uri="{BB962C8B-B14F-4D97-AF65-F5344CB8AC3E}">
        <p14:creationId xmlns:p14="http://schemas.microsoft.com/office/powerpoint/2010/main" val="146524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Průpravné úpoly</a:t>
            </a:r>
          </a:p>
        </p:txBody>
      </p:sp>
      <p:sp>
        <p:nvSpPr>
          <p:cNvPr id="4" name="Zástupný symbol pro text 3"/>
          <p:cNvSpPr>
            <a:spLocks noGrp="1"/>
          </p:cNvSpPr>
          <p:nvPr>
            <p:ph type="body" idx="1"/>
          </p:nvPr>
        </p:nvSpPr>
        <p:spPr/>
        <p:txBody>
          <a:bodyPr/>
          <a:lstStyle/>
          <a:p>
            <a:r>
              <a:rPr lang="cs-CZ" dirty="0"/>
              <a:t>Základní úpoly</a:t>
            </a:r>
          </a:p>
        </p:txBody>
      </p:sp>
      <p:sp>
        <p:nvSpPr>
          <p:cNvPr id="5" name="Zástupný symbol pro obsah 4"/>
          <p:cNvSpPr>
            <a:spLocks noGrp="1"/>
          </p:cNvSpPr>
          <p:nvPr>
            <p:ph sz="half" idx="2"/>
          </p:nvPr>
        </p:nvSpPr>
        <p:spPr/>
        <p:txBody>
          <a:bodyPr/>
          <a:lstStyle/>
          <a:p>
            <a:r>
              <a:rPr lang="cs-CZ" dirty="0"/>
              <a:t>Přetahy</a:t>
            </a:r>
          </a:p>
          <a:p>
            <a:r>
              <a:rPr lang="cs-CZ" dirty="0"/>
              <a:t>Přetlaky</a:t>
            </a:r>
          </a:p>
          <a:p>
            <a:r>
              <a:rPr lang="cs-CZ" dirty="0"/>
              <a:t>Odpory</a:t>
            </a:r>
          </a:p>
          <a:p>
            <a:pPr lvl="1"/>
            <a:r>
              <a:rPr lang="cs-CZ" dirty="0"/>
              <a:t>s charakterem přetahů</a:t>
            </a:r>
          </a:p>
          <a:p>
            <a:pPr lvl="1"/>
            <a:r>
              <a:rPr lang="cs-CZ" dirty="0"/>
              <a:t>s charakterem přetlaků</a:t>
            </a:r>
          </a:p>
          <a:p>
            <a:pPr lvl="1"/>
            <a:r>
              <a:rPr lang="cs-CZ" dirty="0"/>
              <a:t>vlastní</a:t>
            </a:r>
          </a:p>
        </p:txBody>
      </p:sp>
      <p:sp>
        <p:nvSpPr>
          <p:cNvPr id="6" name="Zástupný symbol pro text 5"/>
          <p:cNvSpPr>
            <a:spLocks noGrp="1"/>
          </p:cNvSpPr>
          <p:nvPr>
            <p:ph type="body" sz="quarter" idx="3"/>
          </p:nvPr>
        </p:nvSpPr>
        <p:spPr/>
        <p:txBody>
          <a:bodyPr/>
          <a:lstStyle/>
          <a:p>
            <a:r>
              <a:rPr lang="cs-CZ" dirty="0"/>
              <a:t>Základní </a:t>
            </a:r>
            <a:r>
              <a:rPr lang="cs-CZ" dirty="0" err="1"/>
              <a:t>úpolová</a:t>
            </a:r>
            <a:r>
              <a:rPr lang="cs-CZ" dirty="0"/>
              <a:t> technika</a:t>
            </a:r>
          </a:p>
        </p:txBody>
      </p:sp>
      <p:sp>
        <p:nvSpPr>
          <p:cNvPr id="7" name="Zástupný symbol pro obsah 6"/>
          <p:cNvSpPr>
            <a:spLocks noGrp="1"/>
          </p:cNvSpPr>
          <p:nvPr>
            <p:ph sz="quarter" idx="4"/>
          </p:nvPr>
        </p:nvSpPr>
        <p:spPr/>
        <p:txBody>
          <a:bodyPr>
            <a:normAutofit lnSpcReduction="10000"/>
          </a:bodyPr>
          <a:lstStyle/>
          <a:p>
            <a:r>
              <a:rPr lang="cs-CZ" dirty="0"/>
              <a:t>Polohy</a:t>
            </a:r>
          </a:p>
          <a:p>
            <a:r>
              <a:rPr lang="cs-CZ" dirty="0"/>
              <a:t>Přechody mezi polohami</a:t>
            </a:r>
          </a:p>
          <a:p>
            <a:r>
              <a:rPr lang="cs-CZ" dirty="0"/>
              <a:t>Pohyby paží</a:t>
            </a:r>
          </a:p>
          <a:p>
            <a:r>
              <a:rPr lang="cs-CZ" dirty="0"/>
              <a:t>Pohyby nohou</a:t>
            </a:r>
          </a:p>
          <a:p>
            <a:r>
              <a:rPr lang="cs-CZ" dirty="0"/>
              <a:t>Přemístění</a:t>
            </a:r>
          </a:p>
          <a:p>
            <a:r>
              <a:rPr lang="cs-CZ" dirty="0"/>
              <a:t>Obraty</a:t>
            </a:r>
          </a:p>
          <a:p>
            <a:r>
              <a:rPr lang="cs-CZ" dirty="0"/>
              <a:t>Navázání kontaktu</a:t>
            </a:r>
          </a:p>
          <a:p>
            <a:r>
              <a:rPr lang="cs-CZ" dirty="0"/>
              <a:t>Zvedání, nošení a pokládání živého břemena</a:t>
            </a:r>
          </a:p>
          <a:p>
            <a:r>
              <a:rPr lang="cs-CZ" dirty="0"/>
              <a:t>Pádová technika</a:t>
            </a:r>
          </a:p>
        </p:txBody>
      </p:sp>
    </p:spTree>
    <p:extLst>
      <p:ext uri="{BB962C8B-B14F-4D97-AF65-F5344CB8AC3E}">
        <p14:creationId xmlns:p14="http://schemas.microsoft.com/office/powerpoint/2010/main" val="17641892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Somato</a:t>
            </a:r>
            <a:r>
              <a:rPr lang="cs-CZ" dirty="0"/>
              <a:t> Diagram dle </a:t>
            </a:r>
            <a:r>
              <a:rPr lang="cs-CZ" dirty="0" err="1"/>
              <a:t>Sheldona</a:t>
            </a:r>
            <a:endParaRPr lang="cs-CZ" dirty="0"/>
          </a:p>
        </p:txBody>
      </p:sp>
      <p:pic>
        <p:nvPicPr>
          <p:cNvPr id="8" name="Zástupný symbol pro obsah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184" y="1891861"/>
            <a:ext cx="4435451" cy="3568263"/>
          </a:xfrm>
        </p:spPr>
      </p:pic>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734" y="2079734"/>
            <a:ext cx="4812823" cy="3028293"/>
          </a:xfrm>
          <a:prstGeom prst="rect">
            <a:avLst/>
          </a:prstGeom>
        </p:spPr>
      </p:pic>
    </p:spTree>
    <p:extLst>
      <p:ext uri="{BB962C8B-B14F-4D97-AF65-F5344CB8AC3E}">
        <p14:creationId xmlns:p14="http://schemas.microsoft.com/office/powerpoint/2010/main" val="32483296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Somatotyp karatistů</a:t>
            </a:r>
          </a:p>
        </p:txBody>
      </p:sp>
      <p:sp>
        <p:nvSpPr>
          <p:cNvPr id="3" name="Zástupný symbol pro obsah 2"/>
          <p:cNvSpPr>
            <a:spLocks noGrp="1"/>
          </p:cNvSpPr>
          <p:nvPr>
            <p:ph idx="1"/>
          </p:nvPr>
        </p:nvSpPr>
        <p:spPr/>
        <p:txBody>
          <a:bodyPr/>
          <a:lstStyle/>
          <a:p>
            <a:pPr marL="36900" indent="0">
              <a:buNone/>
            </a:pPr>
            <a:endParaRPr lang="cs-CZ" dirty="0">
              <a:effectLst/>
            </a:endParaRPr>
          </a:p>
          <a:p>
            <a:endParaRPr lang="en-US" dirty="0">
              <a:effectLst/>
            </a:endParaRP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915" y="1896788"/>
            <a:ext cx="8286750" cy="3600450"/>
          </a:xfrm>
          <a:prstGeom prst="rect">
            <a:avLst/>
          </a:prstGeom>
        </p:spPr>
      </p:pic>
    </p:spTree>
    <p:extLst>
      <p:ext uri="{BB962C8B-B14F-4D97-AF65-F5344CB8AC3E}">
        <p14:creationId xmlns:p14="http://schemas.microsoft.com/office/powerpoint/2010/main" val="14790312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Somatotypy</a:t>
            </a:r>
          </a:p>
        </p:txBody>
      </p:sp>
      <p:sp>
        <p:nvSpPr>
          <p:cNvPr id="3" name="Zástupný symbol pro obsah 2"/>
          <p:cNvSpPr>
            <a:spLocks noGrp="1"/>
          </p:cNvSpPr>
          <p:nvPr>
            <p:ph idx="1"/>
          </p:nvPr>
        </p:nvSpPr>
        <p:spPr/>
        <p:txBody>
          <a:bodyPr/>
          <a:lstStyle/>
          <a:p>
            <a:pPr fontAlgn="base"/>
            <a:r>
              <a:rPr lang="cs-CZ" sz="2400" dirty="0">
                <a:effectLst/>
              </a:rPr>
              <a:t>Pro </a:t>
            </a:r>
            <a:r>
              <a:rPr lang="cs-CZ" sz="2400" dirty="0" err="1">
                <a:effectLst/>
              </a:rPr>
              <a:t>kumite</a:t>
            </a:r>
            <a:r>
              <a:rPr lang="cs-CZ" sz="2400" dirty="0">
                <a:effectLst/>
              </a:rPr>
              <a:t> vhodný ektomorfní typ karatisty</a:t>
            </a:r>
          </a:p>
          <a:p>
            <a:pPr lvl="1" fontAlgn="base"/>
            <a:r>
              <a:rPr lang="cs-CZ" sz="2000" dirty="0">
                <a:effectLst/>
              </a:rPr>
              <a:t>spíše vyšší postavy s dlouhými končetinami</a:t>
            </a:r>
          </a:p>
          <a:p>
            <a:pPr lvl="1" fontAlgn="base"/>
            <a:r>
              <a:rPr lang="cs-CZ" sz="2000" dirty="0">
                <a:effectLst/>
              </a:rPr>
              <a:t>potřebnou hmotností s relativně malým procentem tuku (11,2 ± 4,1 %)</a:t>
            </a:r>
          </a:p>
          <a:p>
            <a:pPr lvl="1" fontAlgn="base"/>
            <a:endParaRPr lang="cs-CZ" sz="2000" dirty="0">
              <a:effectLst/>
            </a:endParaRPr>
          </a:p>
          <a:p>
            <a:pPr fontAlgn="base"/>
            <a:r>
              <a:rPr lang="cs-CZ" sz="2400" dirty="0">
                <a:effectLst/>
              </a:rPr>
              <a:t>Pro kata je vhodný mezomorfní typ, </a:t>
            </a:r>
          </a:p>
          <a:p>
            <a:pPr lvl="1" fontAlgn="base"/>
            <a:r>
              <a:rPr lang="cs-CZ" sz="2000" dirty="0">
                <a:effectLst/>
              </a:rPr>
              <a:t>spíše menší až střední postavy </a:t>
            </a:r>
          </a:p>
          <a:p>
            <a:pPr lvl="1" fontAlgn="base"/>
            <a:r>
              <a:rPr lang="cs-CZ" sz="2000" dirty="0">
                <a:effectLst/>
              </a:rPr>
              <a:t>nižší až střední hmotností</a:t>
            </a:r>
          </a:p>
          <a:p>
            <a:endParaRPr lang="cs-CZ" dirty="0"/>
          </a:p>
        </p:txBody>
      </p:sp>
    </p:spTree>
    <p:extLst>
      <p:ext uri="{BB962C8B-B14F-4D97-AF65-F5344CB8AC3E}">
        <p14:creationId xmlns:p14="http://schemas.microsoft.com/office/powerpoint/2010/main" val="37513995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Testování</a:t>
            </a:r>
          </a:p>
        </p:txBody>
      </p:sp>
      <p:sp>
        <p:nvSpPr>
          <p:cNvPr id="3" name="Zástupný symbol pro obsah 2"/>
          <p:cNvSpPr>
            <a:spLocks noGrp="1"/>
          </p:cNvSpPr>
          <p:nvPr>
            <p:ph idx="1"/>
          </p:nvPr>
        </p:nvSpPr>
        <p:spPr/>
        <p:txBody>
          <a:bodyPr>
            <a:normAutofit fontScale="92500" lnSpcReduction="10000"/>
          </a:bodyPr>
          <a:lstStyle/>
          <a:p>
            <a:r>
              <a:rPr lang="cs-CZ" dirty="0"/>
              <a:t>Tělesný typ</a:t>
            </a:r>
          </a:p>
          <a:p>
            <a:r>
              <a:rPr lang="cs-CZ" dirty="0"/>
              <a:t>Složení těla (tuk, svalová hmota)</a:t>
            </a:r>
          </a:p>
          <a:p>
            <a:r>
              <a:rPr lang="cs-CZ" dirty="0"/>
              <a:t>Typ svalových vláken </a:t>
            </a:r>
          </a:p>
          <a:p>
            <a:pPr marL="36900" indent="0">
              <a:buNone/>
            </a:pPr>
            <a:r>
              <a:rPr lang="cs-CZ" dirty="0"/>
              <a:t>     (pomalá, FOG – rychlá oxidativně glykolytická vlákna, FG – rychlá glykolytická vlákna)</a:t>
            </a:r>
          </a:p>
          <a:p>
            <a:r>
              <a:rPr lang="cs-CZ" dirty="0"/>
              <a:t>Testy kondičních schopností</a:t>
            </a:r>
          </a:p>
          <a:p>
            <a:r>
              <a:rPr lang="cs-CZ" dirty="0"/>
              <a:t>Testy energetických systémů</a:t>
            </a:r>
          </a:p>
          <a:p>
            <a:endParaRPr lang="cs-CZ" dirty="0"/>
          </a:p>
          <a:p>
            <a:r>
              <a:rPr lang="cs-CZ" dirty="0"/>
              <a:t>Provádět alespoň 1x před sezónou a 1x po sezóně</a:t>
            </a:r>
          </a:p>
          <a:p>
            <a:r>
              <a:rPr lang="cs-CZ" dirty="0"/>
              <a:t>Stále stejné podmínky</a:t>
            </a:r>
          </a:p>
          <a:p>
            <a:r>
              <a:rPr lang="cs-CZ" dirty="0"/>
              <a:t>Zpětná vazba pro sportovce</a:t>
            </a:r>
          </a:p>
        </p:txBody>
      </p:sp>
    </p:spTree>
    <p:extLst>
      <p:ext uri="{BB962C8B-B14F-4D97-AF65-F5344CB8AC3E}">
        <p14:creationId xmlns:p14="http://schemas.microsoft.com/office/powerpoint/2010/main" val="31260593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tx1"/>
                </a:solidFill>
                <a:effectLst/>
              </a:rPr>
              <a:t>Motorické schopnosti</a:t>
            </a:r>
          </a:p>
        </p:txBody>
      </p:sp>
      <p:sp>
        <p:nvSpPr>
          <p:cNvPr id="3" name="Zástupný symbol pro obsah 2"/>
          <p:cNvSpPr>
            <a:spLocks noGrp="1"/>
          </p:cNvSpPr>
          <p:nvPr>
            <p:ph idx="1"/>
          </p:nvPr>
        </p:nvSpPr>
        <p:spPr/>
        <p:txBody>
          <a:bodyPr>
            <a:normAutofit/>
          </a:bodyPr>
          <a:lstStyle/>
          <a:p>
            <a:pPr>
              <a:lnSpc>
                <a:spcPct val="80000"/>
              </a:lnSpc>
            </a:pPr>
            <a:r>
              <a:rPr lang="cs-CZ" sz="2400" dirty="0">
                <a:effectLst>
                  <a:outerShdw blurRad="38100" dist="38100" dir="2700000" algn="tl">
                    <a:srgbClr val="000000">
                      <a:alpha val="43137"/>
                    </a:srgbClr>
                  </a:outerShdw>
                </a:effectLst>
              </a:rPr>
              <a:t>Relativně samostatné soubory vnitřních předpokladů k pohybové činnosti (zčásti vrozené)</a:t>
            </a:r>
            <a:endParaRPr lang="cs-CZ" dirty="0">
              <a:effectLst>
                <a:outerShdw blurRad="38100" dist="38100" dir="2700000" algn="tl">
                  <a:srgbClr val="000000">
                    <a:alpha val="43137"/>
                  </a:srgbClr>
                </a:outerShdw>
              </a:effectLst>
            </a:endParaRPr>
          </a:p>
          <a:p>
            <a:pPr lvl="1"/>
            <a:r>
              <a:rPr lang="cs-CZ" dirty="0">
                <a:effectLst>
                  <a:outerShdw blurRad="38100" dist="38100" dir="2700000" algn="tl">
                    <a:srgbClr val="000000">
                      <a:alpha val="43137"/>
                    </a:srgbClr>
                  </a:outerShdw>
                </a:effectLst>
              </a:rPr>
              <a:t>Kondiční (ovlivněny převážně energetickými procesy)</a:t>
            </a:r>
            <a:endParaRPr lang="cs-CZ" sz="1600" dirty="0">
              <a:effectLst>
                <a:outerShdw blurRad="38100" dist="38100" dir="2700000" algn="tl">
                  <a:srgbClr val="000000">
                    <a:alpha val="43137"/>
                  </a:srgbClr>
                </a:outerShdw>
              </a:effectLst>
            </a:endParaRPr>
          </a:p>
          <a:p>
            <a:pPr lvl="1"/>
            <a:r>
              <a:rPr lang="cs-CZ" dirty="0">
                <a:effectLst>
                  <a:outerShdw blurRad="38100" dist="38100" dir="2700000" algn="tl">
                    <a:srgbClr val="000000">
                      <a:alpha val="43137"/>
                    </a:srgbClr>
                  </a:outerShdw>
                </a:effectLst>
              </a:rPr>
              <a:t>Koordinační (ovlivněny zejména řídícími procesy)</a:t>
            </a:r>
            <a:endParaRPr lang="cs-CZ" sz="1600" dirty="0">
              <a:effectLst>
                <a:outerShdw blurRad="38100" dist="38100" dir="2700000" algn="tl">
                  <a:srgbClr val="000000">
                    <a:alpha val="43137"/>
                  </a:srgbClr>
                </a:outerShdw>
              </a:effectLst>
            </a:endParaRPr>
          </a:p>
          <a:p>
            <a:pPr lvl="1"/>
            <a:r>
              <a:rPr lang="cs-CZ" dirty="0">
                <a:effectLst>
                  <a:outerShdw blurRad="38100" dist="38100" dir="2700000" algn="tl">
                    <a:srgbClr val="000000">
                      <a:alpha val="43137"/>
                    </a:srgbClr>
                  </a:outerShdw>
                </a:effectLst>
              </a:rPr>
              <a:t>Hybridní (smíšené - kombinace ostatních dvou schopností)</a:t>
            </a:r>
          </a:p>
          <a:p>
            <a:pPr lvl="1"/>
            <a:r>
              <a:rPr lang="cs-CZ" dirty="0">
                <a:effectLst>
                  <a:outerShdw blurRad="38100" dist="38100" dir="2700000" algn="tl">
                    <a:srgbClr val="000000">
                      <a:alpha val="43137"/>
                    </a:srgbClr>
                  </a:outerShdw>
                </a:effectLst>
              </a:rPr>
              <a:t>+ flexibilita</a:t>
            </a:r>
            <a:endParaRPr lang="cs-CZ" sz="1600" dirty="0">
              <a:effectLst>
                <a:outerShdw blurRad="38100" dist="38100" dir="2700000" algn="tl">
                  <a:srgbClr val="000000">
                    <a:alpha val="43137"/>
                  </a:srgbClr>
                </a:outerShdw>
              </a:effectLst>
            </a:endParaRPr>
          </a:p>
          <a:p>
            <a:endParaRPr lang="cs-CZ" dirty="0"/>
          </a:p>
        </p:txBody>
      </p:sp>
    </p:spTree>
    <p:extLst>
      <p:ext uri="{BB962C8B-B14F-4D97-AF65-F5344CB8AC3E}">
        <p14:creationId xmlns:p14="http://schemas.microsoft.com/office/powerpoint/2010/main" val="6925255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solidFill>
                  <a:schemeClr val="tx1"/>
                </a:solidFill>
                <a:effectLst/>
              </a:rPr>
              <a:t>Taxonomie motorických schopností</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516" y="1476533"/>
            <a:ext cx="8251675" cy="5259983"/>
          </a:xfrm>
          <a:prstGeom prst="rect">
            <a:avLst/>
          </a:prstGeom>
        </p:spPr>
      </p:pic>
    </p:spTree>
    <p:extLst>
      <p:ext uri="{BB962C8B-B14F-4D97-AF65-F5344CB8AC3E}">
        <p14:creationId xmlns:p14="http://schemas.microsoft.com/office/powerpoint/2010/main" val="29625889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Motorické schopnosti</a:t>
            </a:r>
          </a:p>
        </p:txBody>
      </p:sp>
      <p:sp>
        <p:nvSpPr>
          <p:cNvPr id="3" name="Zástupný symbol pro obsah 2"/>
          <p:cNvSpPr>
            <a:spLocks noGrp="1"/>
          </p:cNvSpPr>
          <p:nvPr>
            <p:ph idx="1"/>
          </p:nvPr>
        </p:nvSpPr>
        <p:spPr/>
        <p:txBody>
          <a:bodyPr>
            <a:normAutofit/>
          </a:bodyPr>
          <a:lstStyle/>
          <a:p>
            <a:r>
              <a:rPr lang="cs-CZ" sz="2800" dirty="0"/>
              <a:t>Síla</a:t>
            </a:r>
          </a:p>
          <a:p>
            <a:r>
              <a:rPr lang="cs-CZ" sz="2800" dirty="0"/>
              <a:t>Rychlost</a:t>
            </a:r>
          </a:p>
          <a:p>
            <a:r>
              <a:rPr lang="cs-CZ" sz="2800" dirty="0"/>
              <a:t>Vytrvalost</a:t>
            </a:r>
          </a:p>
          <a:p>
            <a:r>
              <a:rPr lang="cs-CZ" sz="2800" dirty="0"/>
              <a:t>Koordinace</a:t>
            </a:r>
          </a:p>
        </p:txBody>
      </p:sp>
    </p:spTree>
    <p:extLst>
      <p:ext uri="{BB962C8B-B14F-4D97-AF65-F5344CB8AC3E}">
        <p14:creationId xmlns:p14="http://schemas.microsoft.com/office/powerpoint/2010/main" val="35563247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Síla (svalová zdatnost)</a:t>
            </a:r>
          </a:p>
        </p:txBody>
      </p:sp>
      <p:sp>
        <p:nvSpPr>
          <p:cNvPr id="3" name="Zástupný symbol pro obsah 2"/>
          <p:cNvSpPr>
            <a:spLocks noGrp="1"/>
          </p:cNvSpPr>
          <p:nvPr>
            <p:ph idx="1"/>
          </p:nvPr>
        </p:nvSpPr>
        <p:spPr/>
        <p:txBody>
          <a:bodyPr>
            <a:normAutofit/>
          </a:bodyPr>
          <a:lstStyle/>
          <a:p>
            <a:r>
              <a:rPr lang="cs-CZ" sz="2200" dirty="0">
                <a:effectLst/>
              </a:rPr>
              <a:t>Základní pohybová schopnost, která ovlivňuje všechny ostatní pohybové schopnosti</a:t>
            </a:r>
          </a:p>
          <a:p>
            <a:r>
              <a:rPr lang="cs-CZ" sz="2200" dirty="0">
                <a:effectLst/>
              </a:rPr>
              <a:t>Schopnost překonávat nebo udržet vnější odpor svalovou kontrakcí </a:t>
            </a:r>
            <a:br>
              <a:rPr lang="cs-CZ" sz="2200" dirty="0">
                <a:effectLst/>
              </a:rPr>
            </a:br>
            <a:r>
              <a:rPr lang="cs-CZ" sz="2200" dirty="0">
                <a:effectLst/>
              </a:rPr>
              <a:t>(</a:t>
            </a:r>
            <a:r>
              <a:rPr lang="cs-CZ" sz="2200" dirty="0">
                <a:solidFill>
                  <a:schemeClr val="tx1"/>
                </a:solidFill>
                <a:effectLst/>
              </a:rPr>
              <a:t>koncentrická, excentrická, statická)</a:t>
            </a:r>
          </a:p>
          <a:p>
            <a:r>
              <a:rPr lang="cs-CZ" sz="2200" dirty="0">
                <a:solidFill>
                  <a:schemeClr val="tx1"/>
                </a:solidFill>
                <a:effectLst/>
              </a:rPr>
              <a:t>Rozdělujeme</a:t>
            </a:r>
          </a:p>
          <a:p>
            <a:pPr lvl="1">
              <a:lnSpc>
                <a:spcPct val="90000"/>
              </a:lnSpc>
            </a:pPr>
            <a:r>
              <a:rPr lang="cs-CZ" dirty="0">
                <a:solidFill>
                  <a:schemeClr val="tx1"/>
                </a:solidFill>
                <a:effectLst/>
              </a:rPr>
              <a:t>Maximální síla – překonání nejvyššího možného odporu</a:t>
            </a:r>
          </a:p>
          <a:p>
            <a:pPr lvl="1">
              <a:lnSpc>
                <a:spcPct val="90000"/>
              </a:lnSpc>
            </a:pPr>
            <a:r>
              <a:rPr lang="cs-CZ" dirty="0">
                <a:solidFill>
                  <a:schemeClr val="tx1"/>
                </a:solidFill>
                <a:effectLst/>
              </a:rPr>
              <a:t>Rychlá síla – (kombinace síly a rychlosti, překonání </a:t>
            </a:r>
            <a:r>
              <a:rPr lang="cs-CZ" dirty="0" err="1">
                <a:solidFill>
                  <a:schemeClr val="tx1"/>
                </a:solidFill>
                <a:effectLst/>
              </a:rPr>
              <a:t>nemaximálniho</a:t>
            </a:r>
            <a:r>
              <a:rPr lang="cs-CZ" dirty="0">
                <a:solidFill>
                  <a:schemeClr val="tx1"/>
                </a:solidFill>
                <a:effectLst/>
              </a:rPr>
              <a:t> odporu vysokou až maximální rychlostí)</a:t>
            </a:r>
          </a:p>
          <a:p>
            <a:pPr lvl="1">
              <a:lnSpc>
                <a:spcPct val="90000"/>
              </a:lnSpc>
            </a:pPr>
            <a:r>
              <a:rPr lang="cs-CZ" dirty="0">
                <a:solidFill>
                  <a:schemeClr val="tx1"/>
                </a:solidFill>
                <a:effectLst/>
              </a:rPr>
              <a:t>Vytrvalostní síla – překonávat nemaximální odpor opakováním pohybu nebo odpor dlouhodobě  udržovat (dynamická nebo statická)</a:t>
            </a:r>
          </a:p>
          <a:p>
            <a:endParaRPr lang="cs-CZ" dirty="0">
              <a:effectLst/>
            </a:endParaRPr>
          </a:p>
        </p:txBody>
      </p:sp>
    </p:spTree>
    <p:extLst>
      <p:ext uri="{BB962C8B-B14F-4D97-AF65-F5344CB8AC3E}">
        <p14:creationId xmlns:p14="http://schemas.microsoft.com/office/powerpoint/2010/main" val="23861710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Potřeby daného sportu</a:t>
            </a:r>
          </a:p>
        </p:txBody>
      </p:sp>
      <p:sp>
        <p:nvSpPr>
          <p:cNvPr id="3" name="Zástupný symbol pro obsah 2"/>
          <p:cNvSpPr>
            <a:spLocks noGrp="1"/>
          </p:cNvSpPr>
          <p:nvPr>
            <p:ph idx="1"/>
          </p:nvPr>
        </p:nvSpPr>
        <p:spPr/>
        <p:txBody>
          <a:bodyPr>
            <a:normAutofit fontScale="70000" lnSpcReduction="20000"/>
          </a:bodyPr>
          <a:lstStyle/>
          <a:p>
            <a:r>
              <a:rPr lang="cs-CZ" dirty="0"/>
              <a:t>Jak velkou sílu sportovci potřebují?</a:t>
            </a:r>
          </a:p>
          <a:p>
            <a:r>
              <a:rPr lang="cs-CZ" dirty="0"/>
              <a:t>Vytrvalostní sport </a:t>
            </a:r>
          </a:p>
          <a:p>
            <a:pPr lvl="1"/>
            <a:r>
              <a:rPr lang="cs-CZ" dirty="0"/>
              <a:t>min 2,5x větší než překonávaný odpor v soutěži</a:t>
            </a:r>
          </a:p>
          <a:p>
            <a:pPr lvl="1"/>
            <a:r>
              <a:rPr lang="cs-CZ" dirty="0"/>
              <a:t>např. ve veslování je základním odporem tažení vesta o hmotnosti 18 kg</a:t>
            </a:r>
          </a:p>
          <a:p>
            <a:pPr lvl="1"/>
            <a:r>
              <a:rPr lang="cs-CZ" dirty="0"/>
              <a:t>svaly potřebné pro tento pohyb by měly zvládnout výkon 45 kg (2,5 násobek základního odporu)</a:t>
            </a:r>
          </a:p>
          <a:p>
            <a:r>
              <a:rPr lang="cs-CZ" dirty="0"/>
              <a:t>Silový sport</a:t>
            </a:r>
          </a:p>
          <a:p>
            <a:pPr lvl="1"/>
            <a:r>
              <a:rPr lang="cs-CZ" dirty="0"/>
              <a:t>5-ti násobek základního odporu</a:t>
            </a:r>
          </a:p>
          <a:p>
            <a:pPr lvl="1"/>
            <a:r>
              <a:rPr lang="cs-CZ" dirty="0"/>
              <a:t>např. v baseballu pro odpal – triceps min 9 kg</a:t>
            </a:r>
          </a:p>
          <a:p>
            <a:pPr lvl="1"/>
            <a:r>
              <a:rPr lang="cs-CZ" dirty="0"/>
              <a:t>optimálně by měl zvládat 5x9kg = 45 kg</a:t>
            </a:r>
          </a:p>
          <a:p>
            <a:r>
              <a:rPr lang="cs-CZ" dirty="0" err="1">
                <a:effectLst/>
              </a:rPr>
              <a:t>Úpolové</a:t>
            </a:r>
            <a:r>
              <a:rPr lang="cs-CZ" dirty="0">
                <a:effectLst/>
              </a:rPr>
              <a:t> sporty</a:t>
            </a:r>
          </a:p>
          <a:p>
            <a:pPr lvl="1"/>
            <a:r>
              <a:rPr lang="cs-CZ" dirty="0">
                <a:effectLst/>
              </a:rPr>
              <a:t>velmi důležitá rychlá síla v acyklických pohybech (údery, kopy, hody …)</a:t>
            </a:r>
          </a:p>
          <a:p>
            <a:pPr lvl="1"/>
            <a:r>
              <a:rPr lang="cs-CZ" dirty="0">
                <a:effectLst/>
              </a:rPr>
              <a:t>jakou rychlostí budu cvičit, tak bude sval odpovídat</a:t>
            </a:r>
          </a:p>
          <a:p>
            <a:pPr lvl="1"/>
            <a:r>
              <a:rPr lang="cs-CZ" dirty="0">
                <a:effectLst/>
              </a:rPr>
              <a:t>budu-li cvičit maximální rychlostí (výbušně), budu schopen vést jakýkoliv pohyb rychle a výbušně</a:t>
            </a:r>
          </a:p>
          <a:p>
            <a:pPr lvl="1"/>
            <a:r>
              <a:rPr lang="cs-CZ" dirty="0">
                <a:effectLst/>
              </a:rPr>
              <a:t>nejdříve rozvíjet maximální sílu, potom rychlou sílu, potom vytrvalostní sílu </a:t>
            </a:r>
            <a:endParaRPr lang="cs-CZ" dirty="0">
              <a:solidFill>
                <a:schemeClr val="tx1"/>
              </a:solidFill>
              <a:effectLst/>
            </a:endParaRPr>
          </a:p>
          <a:p>
            <a:pPr lvl="1"/>
            <a:endParaRPr lang="cs-CZ" dirty="0"/>
          </a:p>
        </p:txBody>
      </p:sp>
    </p:spTree>
    <p:extLst>
      <p:ext uri="{BB962C8B-B14F-4D97-AF65-F5344CB8AC3E}">
        <p14:creationId xmlns:p14="http://schemas.microsoft.com/office/powerpoint/2010/main" val="31445547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Prostředky rozvoje síly</a:t>
            </a:r>
          </a:p>
        </p:txBody>
      </p:sp>
      <p:sp>
        <p:nvSpPr>
          <p:cNvPr id="3" name="Zástupný symbol pro obsah 2"/>
          <p:cNvSpPr>
            <a:spLocks noGrp="1"/>
          </p:cNvSpPr>
          <p:nvPr>
            <p:ph idx="1"/>
          </p:nvPr>
        </p:nvSpPr>
        <p:spPr/>
        <p:txBody>
          <a:bodyPr>
            <a:normAutofit/>
          </a:bodyPr>
          <a:lstStyle/>
          <a:p>
            <a:r>
              <a:rPr lang="cs-CZ" dirty="0"/>
              <a:t>Volné zátěže (různé druhy činek)</a:t>
            </a:r>
          </a:p>
          <a:p>
            <a:r>
              <a:rPr lang="cs-CZ" dirty="0"/>
              <a:t>Stacionární posilovací stroje</a:t>
            </a:r>
          </a:p>
          <a:p>
            <a:r>
              <a:rPr lang="cs-CZ" dirty="0"/>
              <a:t>Variabilní odporové stroje (vytvářejí trvalý odpor v průběhu celého pohybu)</a:t>
            </a:r>
          </a:p>
          <a:p>
            <a:r>
              <a:rPr lang="cs-CZ" dirty="0"/>
              <a:t>Odporový trénink s elastickými pomůckami</a:t>
            </a:r>
          </a:p>
          <a:p>
            <a:r>
              <a:rPr lang="cs-CZ" dirty="0"/>
              <a:t>Odporový trénink s dopomocí partnera</a:t>
            </a:r>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05" y="4141333"/>
            <a:ext cx="2309814" cy="1649867"/>
          </a:xfrm>
          <a:prstGeom prst="rect">
            <a:avLst/>
          </a:prstGeom>
          <a:effectLst>
            <a:outerShdw blurRad="25400" dir="17880000">
              <a:srgbClr val="000000">
                <a:alpha val="46000"/>
              </a:srgbClr>
            </a:outerShdw>
          </a:effectLst>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323" y="3223070"/>
            <a:ext cx="1520222" cy="2644330"/>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029" y="4141333"/>
            <a:ext cx="1623542" cy="1645305"/>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0601" y="4141333"/>
            <a:ext cx="2350436" cy="1645305"/>
          </a:xfrm>
          <a:prstGeom prst="rect">
            <a:avLst/>
          </a:prstGeom>
        </p:spPr>
      </p:pic>
      <p:pic>
        <p:nvPicPr>
          <p:cNvPr id="9" name="Obráze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9769" y="3223071"/>
            <a:ext cx="1536429" cy="2644330"/>
          </a:xfrm>
          <a:prstGeom prst="rect">
            <a:avLst/>
          </a:prstGeom>
        </p:spPr>
      </p:pic>
    </p:spTree>
    <p:extLst>
      <p:ext uri="{BB962C8B-B14F-4D97-AF65-F5344CB8AC3E}">
        <p14:creationId xmlns:p14="http://schemas.microsoft.com/office/powerpoint/2010/main" val="36976702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řidlice">
  <a:themeElements>
    <a:clrScheme name="Břidlic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Břidlic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řidlic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TM04033929[[fn=Břidlice]]</Template>
  <TotalTime>10277</TotalTime>
  <Words>8274</Words>
  <Application>Microsoft Office PowerPoint</Application>
  <PresentationFormat>Širokoúhlá obrazovka</PresentationFormat>
  <Paragraphs>1704</Paragraphs>
  <Slides>224</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224</vt:i4>
      </vt:variant>
    </vt:vector>
  </HeadingPairs>
  <TitlesOfParts>
    <vt:vector size="233" baseType="lpstr">
      <vt:lpstr>Arial</vt:lpstr>
      <vt:lpstr>Calibri</vt:lpstr>
      <vt:lpstr>Calisto MT</vt:lpstr>
      <vt:lpstr>Tahoma</vt:lpstr>
      <vt:lpstr>Times New Roman</vt:lpstr>
      <vt:lpstr>Trebuchet MS</vt:lpstr>
      <vt:lpstr>Wingdings</vt:lpstr>
      <vt:lpstr>Wingdings 2</vt:lpstr>
      <vt:lpstr>Břidlice</vt:lpstr>
      <vt:lpstr>Teorie a didaktika SEBS</vt:lpstr>
      <vt:lpstr>Struktura přednášky</vt:lpstr>
      <vt:lpstr>Teorie sportu a úpolů</vt:lpstr>
      <vt:lpstr>Zařazení daného úpolového sportu  do systému sportu</vt:lpstr>
      <vt:lpstr>Původ sportu</vt:lpstr>
      <vt:lpstr>Různá pojetí sportu – soutěžní činnost</vt:lpstr>
      <vt:lpstr>Různá pojetí sportu – pohybová činnost</vt:lpstr>
      <vt:lpstr>Úpoly</vt:lpstr>
      <vt:lpstr>Průpravné úpoly</vt:lpstr>
      <vt:lpstr>Úpolové sporty</vt:lpstr>
      <vt:lpstr>Rozdělení úpolových sportů podle zaměření</vt:lpstr>
      <vt:lpstr>Bojová umění</vt:lpstr>
      <vt:lpstr>Bojová umění a úpolové sporty</vt:lpstr>
      <vt:lpstr>Funkce bojových umění</vt:lpstr>
      <vt:lpstr>Biodromální charakter</vt:lpstr>
      <vt:lpstr>Budó</vt:lpstr>
      <vt:lpstr>Kódokan judo</vt:lpstr>
      <vt:lpstr>Sebeobrana</vt:lpstr>
      <vt:lpstr>Nutná obrana a krajní nouze</vt:lpstr>
      <vt:lpstr>Otázky</vt:lpstr>
      <vt:lpstr>Otázky</vt:lpstr>
      <vt:lpstr>Zařazení karate do systému sportu</vt:lpstr>
      <vt:lpstr>OH Tokyo 2020 </vt:lpstr>
      <vt:lpstr>World Combat Games – SportAccord </vt:lpstr>
      <vt:lpstr>International World Games Association – IWGA</vt:lpstr>
      <vt:lpstr>Teorie sportovního tréninku</vt:lpstr>
      <vt:lpstr>Filosofie sportovního tréninku</vt:lpstr>
      <vt:lpstr>Celoživotní učení</vt:lpstr>
      <vt:lpstr>Kolbův cyklus</vt:lpstr>
      <vt:lpstr>Životní zkušenosti a trenérská filozofie</vt:lpstr>
      <vt:lpstr>Celoživotní učení</vt:lpstr>
      <vt:lpstr>Celoživotní učení</vt:lpstr>
      <vt:lpstr>Cíl sportovního tréninku</vt:lpstr>
      <vt:lpstr>Sportovní trénink jako edukační proces </vt:lpstr>
      <vt:lpstr>Dimenze rozvoje člověka</vt:lpstr>
      <vt:lpstr>Didaktické zásady</vt:lpstr>
      <vt:lpstr>Didaktické zásady</vt:lpstr>
      <vt:lpstr>Didaktické zásady</vt:lpstr>
      <vt:lpstr>Organizační formy tréninkové jednotky</vt:lpstr>
      <vt:lpstr>Sportovní trénink jako adaptační proces</vt:lpstr>
      <vt:lpstr>Působení pohybu na organismus</vt:lpstr>
      <vt:lpstr>Úkoly sportovního tréninku</vt:lpstr>
      <vt:lpstr>Sportovní tréninkové působení</vt:lpstr>
      <vt:lpstr>(Funkční) zdatnost</vt:lpstr>
      <vt:lpstr>Sportovní výkon a výkonnost</vt:lpstr>
      <vt:lpstr>Výsledek sportovního tréninku</vt:lpstr>
      <vt:lpstr>Struktura sportovního výkonu</vt:lpstr>
      <vt:lpstr>Struktura sportovního výkonu</vt:lpstr>
      <vt:lpstr>Geneze sportovního výkonu</vt:lpstr>
      <vt:lpstr>Analýza sportovního výkonu (performance analysis)</vt:lpstr>
      <vt:lpstr>Sportovní výkon v karate</vt:lpstr>
      <vt:lpstr>Sportovní výkon v karate</vt:lpstr>
      <vt:lpstr>Zatížení a adaptace</vt:lpstr>
      <vt:lpstr>Zatěžování vnější a vnitřní</vt:lpstr>
      <vt:lpstr>Funkce zatížení</vt:lpstr>
      <vt:lpstr>Charakteristika zatížení</vt:lpstr>
      <vt:lpstr>Cvičení všeobecně rozvíjející</vt:lpstr>
      <vt:lpstr>Speciální a závodní cvičení</vt:lpstr>
      <vt:lpstr>Intenzita cvičení</vt:lpstr>
      <vt:lpstr>Energetické systémy</vt:lpstr>
      <vt:lpstr>Intenzita cvičení a metabolismu</vt:lpstr>
      <vt:lpstr>Intenzita cvičení v % max. TF</vt:lpstr>
      <vt:lpstr>Objem cvičení</vt:lpstr>
      <vt:lpstr>Optimální zatížení</vt:lpstr>
      <vt:lpstr>Změny v organismu</vt:lpstr>
      <vt:lpstr>Frekvence podnětů</vt:lpstr>
      <vt:lpstr>Superkompenzace</vt:lpstr>
      <vt:lpstr>Krátké časové úseky mezi TJ</vt:lpstr>
      <vt:lpstr>Dlouhé časové úseky mezi TJ</vt:lpstr>
      <vt:lpstr>Optimální časové úseky mezi TJ</vt:lpstr>
      <vt:lpstr>Princip progrese</vt:lpstr>
      <vt:lpstr>Efekt sportovního tréninku</vt:lpstr>
      <vt:lpstr>Trénovanost</vt:lpstr>
      <vt:lpstr>Sportovní výkonnost</vt:lpstr>
      <vt:lpstr>Sportovní forma</vt:lpstr>
      <vt:lpstr>Únava</vt:lpstr>
      <vt:lpstr>1 stupeň akutní únavy – přetížení</vt:lpstr>
      <vt:lpstr>2 stupeň akutní únavy – přepětí (schvácení)</vt:lpstr>
      <vt:lpstr>Chronická únava – přetrénování</vt:lpstr>
      <vt:lpstr>Příznaky přetrénování</vt:lpstr>
      <vt:lpstr>Terapie přetrénování</vt:lpstr>
      <vt:lpstr>Kondiční příprava</vt:lpstr>
      <vt:lpstr>Přínosy rozvoje fyzické kondice</vt:lpstr>
      <vt:lpstr>Vstupní diagnostika</vt:lpstr>
      <vt:lpstr>Somatické faktory</vt:lpstr>
      <vt:lpstr>Vlastnosti svalových vláken</vt:lpstr>
      <vt:lpstr>Body Mass Index – BMI</vt:lpstr>
      <vt:lpstr>WHR index</vt:lpstr>
      <vt:lpstr>Somatotypy</vt:lpstr>
      <vt:lpstr>Somato Diagram dle Sheldona</vt:lpstr>
      <vt:lpstr>Somatotyp karatistů</vt:lpstr>
      <vt:lpstr>Somatotypy</vt:lpstr>
      <vt:lpstr>Testování</vt:lpstr>
      <vt:lpstr>Motorické schopnosti</vt:lpstr>
      <vt:lpstr>Taxonomie motorických schopností</vt:lpstr>
      <vt:lpstr>Motorické schopnosti</vt:lpstr>
      <vt:lpstr>Síla (svalová zdatnost)</vt:lpstr>
      <vt:lpstr>Potřeby daného sportu</vt:lpstr>
      <vt:lpstr>Prostředky rozvoje síly</vt:lpstr>
      <vt:lpstr>Odporový trénink</vt:lpstr>
      <vt:lpstr>Základní prvky silového tréninku</vt:lpstr>
      <vt:lpstr>Určení osobního maxima</vt:lpstr>
      <vt:lpstr>Metody rozvoje síly</vt:lpstr>
      <vt:lpstr>Metoda maximálních úsilí</vt:lpstr>
      <vt:lpstr>Metoda opakovaných úsilí</vt:lpstr>
      <vt:lpstr>Metoda izometrických napětí </vt:lpstr>
      <vt:lpstr>Metoda rychlých izometrických napětí </vt:lpstr>
      <vt:lpstr>Metoda vytrvalostní</vt:lpstr>
      <vt:lpstr>Metoda rychlostní</vt:lpstr>
      <vt:lpstr>Metoda plyometrická</vt:lpstr>
      <vt:lpstr>Příklady rozvoje rychlé síly</vt:lpstr>
      <vt:lpstr>Příklady testování rychlé síly</vt:lpstr>
      <vt:lpstr>Rychlost</vt:lpstr>
      <vt:lpstr>Metody rozvoje rychlosti</vt:lpstr>
      <vt:lpstr>Mýty a klišé</vt:lpstr>
      <vt:lpstr>Mýty a klišé</vt:lpstr>
      <vt:lpstr>Vytrvalost</vt:lpstr>
      <vt:lpstr>Vytrvalost</vt:lpstr>
      <vt:lpstr>Obecná a speciální vytrvalost</vt:lpstr>
      <vt:lpstr>Metody rozvoje vytrvalosti</vt:lpstr>
      <vt:lpstr>Metoda souvislého zatížení</vt:lpstr>
      <vt:lpstr>Metoda střídavého zatížení</vt:lpstr>
      <vt:lpstr>Metoda Fartlek (hra s během)</vt:lpstr>
      <vt:lpstr>Metoda intervalová (starší pojetí)</vt:lpstr>
      <vt:lpstr>Tabata</vt:lpstr>
      <vt:lpstr>Koordinační motorické schopnosti</vt:lpstr>
      <vt:lpstr>Koordinační motorické schopnosti</vt:lpstr>
      <vt:lpstr>Koordinační motorické schopnosti</vt:lpstr>
      <vt:lpstr>Metody rozvoje koordinačních schopností</vt:lpstr>
      <vt:lpstr>Pohyblivost (flexibilita)</vt:lpstr>
      <vt:lpstr>Testování pohyblivosti</vt:lpstr>
      <vt:lpstr>Testování pohyblivosti</vt:lpstr>
      <vt:lpstr>Testování pohyblivosti</vt:lpstr>
      <vt:lpstr>Energie a výkonost</vt:lpstr>
      <vt:lpstr>ATP-CP systém</vt:lpstr>
      <vt:lpstr>LA systém</vt:lpstr>
      <vt:lpstr>Aerobní energetický systém</vt:lpstr>
      <vt:lpstr>Energetické systémy</vt:lpstr>
      <vt:lpstr>Energetické systémy</vt:lpstr>
      <vt:lpstr>Energetické systémy</vt:lpstr>
      <vt:lpstr>Rozvoj energetických systémů</vt:lpstr>
      <vt:lpstr>Prezentace aplikace PowerPoint</vt:lpstr>
      <vt:lpstr>Prezentace aplikace PowerPoint</vt:lpstr>
      <vt:lpstr>Technická příprava</vt:lpstr>
      <vt:lpstr>Úkoly technické přípravy</vt:lpstr>
      <vt:lpstr>Technika - waza</vt:lpstr>
      <vt:lpstr>Pohybová dovednost</vt:lpstr>
      <vt:lpstr>Základní atributy techniky</vt:lpstr>
      <vt:lpstr>Dělení motorických dovedností</vt:lpstr>
      <vt:lpstr>Schopnost x Dovednost</vt:lpstr>
      <vt:lpstr>Výkon pohybových dovedností</vt:lpstr>
      <vt:lpstr>Hrubé a jemné dovednosti pod vlivem stresu</vt:lpstr>
      <vt:lpstr>Motorické učení</vt:lpstr>
      <vt:lpstr>Podmínky procesu motorického učení</vt:lpstr>
      <vt:lpstr>Proces motorického učení</vt:lpstr>
      <vt:lpstr>Fáze motorického učení</vt:lpstr>
      <vt:lpstr>Fáze motorického učení (Schnabel)</vt:lpstr>
      <vt:lpstr>Faktory ovlivňující motorické učení</vt:lpstr>
      <vt:lpstr>Vnější a vnitřní technika</vt:lpstr>
      <vt:lpstr>Základní metody nácviku a rozvoje techniky</vt:lpstr>
      <vt:lpstr>Základní metody nácviku a rozvoje techniky</vt:lpstr>
      <vt:lpstr>Pokročilé metody nácviku a rozvoje techniky</vt:lpstr>
      <vt:lpstr>Taktická příprava</vt:lpstr>
      <vt:lpstr>Faktory taktiky</vt:lpstr>
      <vt:lpstr>Nezbytné poznatky pro rozvoj taktiky</vt:lpstr>
      <vt:lpstr>Metody rozvoje taktiky</vt:lpstr>
      <vt:lpstr>Psychologická příprava</vt:lpstr>
      <vt:lpstr>Psychologická příprava</vt:lpstr>
      <vt:lpstr>Aktuální psychické stavy</vt:lpstr>
      <vt:lpstr>Evidence tréninku</vt:lpstr>
      <vt:lpstr>Plánování a cykly tréninku</vt:lpstr>
      <vt:lpstr>Tréninková jednotka</vt:lpstr>
      <vt:lpstr>Mikrocyklus</vt:lpstr>
      <vt:lpstr>Mezocyklus</vt:lpstr>
      <vt:lpstr>Makrocyklus</vt:lpstr>
      <vt:lpstr>Přípravné období v RTC</vt:lpstr>
      <vt:lpstr>Přípravné období v RTC</vt:lpstr>
      <vt:lpstr>Soutěžní období v RTC</vt:lpstr>
      <vt:lpstr>Přechodné období v RTC</vt:lpstr>
      <vt:lpstr>Příklad RTC</vt:lpstr>
      <vt:lpstr>Bezpečnost u cvičení úpolů</vt:lpstr>
      <vt:lpstr>Bezpečnost u cvičení úpolů</vt:lpstr>
      <vt:lpstr>Bezpečnost u cvičení úpolů</vt:lpstr>
      <vt:lpstr>Bezpečnost u cvičení úpolů</vt:lpstr>
      <vt:lpstr>Bezpečnost u cvičení úpolů</vt:lpstr>
      <vt:lpstr>Pohybová výchova dětí</vt:lpstr>
      <vt:lpstr>Pohybová výchova dětí</vt:lpstr>
      <vt:lpstr>Sportovní výchova, vzdělávání, výcvik</vt:lpstr>
      <vt:lpstr>Novorozenecké a kojenecké období</vt:lpstr>
      <vt:lpstr>Batolecí období (1-3 let)</vt:lpstr>
      <vt:lpstr>Batolecí období (1-3 let)</vt:lpstr>
      <vt:lpstr>Předškolní období (3-6 let)</vt:lpstr>
      <vt:lpstr>Předškolní období (3-6 let)</vt:lpstr>
      <vt:lpstr>Předškolní období (3-6 let)</vt:lpstr>
      <vt:lpstr>Předškolní období (3-6 let)</vt:lpstr>
      <vt:lpstr>Předškolní období (3-6 let)</vt:lpstr>
      <vt:lpstr>Mladší školní věk (6-11 let)</vt:lpstr>
      <vt:lpstr>Mladší školní věk (6-11 let)</vt:lpstr>
      <vt:lpstr>Mladší školní věk (6-11 let)</vt:lpstr>
      <vt:lpstr>Mladší školní věk (6-11 let)</vt:lpstr>
      <vt:lpstr>Starší školní věk (12 let-konec školní docházky)</vt:lpstr>
      <vt:lpstr>Starší školní věk (12 let-konec školní docházky)</vt:lpstr>
      <vt:lpstr>Starší školní věk (12 let-konec školní docházky)</vt:lpstr>
      <vt:lpstr>Starší školní věk (12 let-konec školní docházky)</vt:lpstr>
      <vt:lpstr>Starší školní věk (12 let-konec školní docházky)</vt:lpstr>
      <vt:lpstr>Osifikace kostí</vt:lpstr>
      <vt:lpstr>Maximální síla a věk</vt:lpstr>
      <vt:lpstr>Dorostový věk (konec 18 rokem života)</vt:lpstr>
      <vt:lpstr> Sportovní trénink dětí a mládeže </vt:lpstr>
      <vt:lpstr>Sportovní trénink dětí a mládeže</vt:lpstr>
      <vt:lpstr>LTAD</vt:lpstr>
      <vt:lpstr>LTAD</vt:lpstr>
      <vt:lpstr>LTAD</vt:lpstr>
      <vt:lpstr>LTAD</vt:lpstr>
      <vt:lpstr>LTAD</vt:lpstr>
      <vt:lpstr>LTAD</vt:lpstr>
      <vt:lpstr>LTAD</vt:lpstr>
      <vt:lpstr>LTAD</vt:lpstr>
      <vt:lpstr>Proč končí děti se sportem</vt:lpstr>
      <vt:lpstr>Závěr</vt:lpstr>
      <vt:lpstr>Doporučené informační zdroje</vt:lpstr>
      <vt:lpstr>Doporučené informační zdroje</vt:lpstr>
      <vt:lpstr>Doporučené informační zdroje</vt:lpstr>
      <vt:lpstr>Doporučené informační zdroje</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Sportovní trénink  v úpolových sportech</dc:title>
  <dc:creator>Michal Vít</dc:creator>
  <cp:lastModifiedBy>Michal Vít</cp:lastModifiedBy>
  <cp:revision>255</cp:revision>
  <dcterms:created xsi:type="dcterms:W3CDTF">2017-01-04T15:28:55Z</dcterms:created>
  <dcterms:modified xsi:type="dcterms:W3CDTF">2019-04-04T10:15:12Z</dcterms:modified>
</cp:coreProperties>
</file>