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C99FA-0F7F-4B99-9040-B26DC5716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es-ES" b="1" dirty="0"/>
              <a:t>b</a:t>
            </a:r>
            <a:r>
              <a:rPr lang="cs-CZ" b="1" dirty="0"/>
              <a:t>k</a:t>
            </a:r>
            <a:r>
              <a:rPr lang="es-ES" b="1" dirty="0"/>
              <a:t>2304</a:t>
            </a:r>
            <a:r>
              <a:rPr lang="es-ES" dirty="0"/>
              <a:t> Aplikovaná výživa ve sportu</a:t>
            </a:r>
            <a:br>
              <a:rPr lang="es-ES" dirty="0"/>
            </a:br>
            <a:br>
              <a:rPr lang="cs-CZ" dirty="0"/>
            </a:br>
            <a:br>
              <a:rPr lang="cs-CZ" dirty="0"/>
            </a:br>
            <a:r>
              <a:rPr lang="cs-CZ" sz="3200" dirty="0"/>
              <a:t>Jaro 2019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356CF0-C4CB-4812-9120-14A926927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5"/>
            <a:ext cx="3362928" cy="1260771"/>
          </a:xfrm>
        </p:spPr>
        <p:txBody>
          <a:bodyPr>
            <a:normAutofit fontScale="92500"/>
          </a:bodyPr>
          <a:lstStyle/>
          <a:p>
            <a:r>
              <a:rPr lang="cs-CZ" dirty="0"/>
              <a:t>Mgr. Tomáš Hlinský</a:t>
            </a:r>
          </a:p>
          <a:p>
            <a:r>
              <a:rPr lang="cs-CZ" dirty="0"/>
              <a:t>Katedra podpory zdraví</a:t>
            </a:r>
          </a:p>
          <a:p>
            <a:r>
              <a:rPr lang="cs-CZ"/>
              <a:t>hlinsky.tomas@</a:t>
            </a:r>
            <a:r>
              <a:rPr lang="cs-CZ" dirty="0"/>
              <a:t>mail.muni.cz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B8D4FAAB-0F12-4230-A9F5-A16B8A82AB68}"/>
              </a:ext>
            </a:extLst>
          </p:cNvPr>
          <p:cNvSpPr txBox="1">
            <a:spLocks/>
          </p:cNvSpPr>
          <p:nvPr/>
        </p:nvSpPr>
        <p:spPr>
          <a:xfrm>
            <a:off x="5950736" y="3678147"/>
            <a:ext cx="3362928" cy="22528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Konzultační hodiny:</a:t>
            </a:r>
          </a:p>
          <a:p>
            <a:r>
              <a:rPr lang="cs-CZ" dirty="0"/>
              <a:t>Středa 10:00-11:00</a:t>
            </a:r>
          </a:p>
          <a:p>
            <a:r>
              <a:rPr lang="cs-CZ" dirty="0"/>
              <a:t>Pátek po domluvě.</a:t>
            </a:r>
          </a:p>
          <a:p>
            <a:r>
              <a:rPr lang="cs-CZ" dirty="0"/>
              <a:t>Místnost č. 219</a:t>
            </a:r>
          </a:p>
        </p:txBody>
      </p:sp>
    </p:spTree>
    <p:extLst>
      <p:ext uri="{BB962C8B-B14F-4D97-AF65-F5344CB8AC3E}">
        <p14:creationId xmlns:p14="http://schemas.microsoft.com/office/powerpoint/2010/main" val="129331251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FC209-9463-4AEA-AE2D-3A5D21CD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A1BC1D-7D24-4BD5-8B84-3E231570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79" y="746661"/>
            <a:ext cx="7315200" cy="5318579"/>
          </a:xfrm>
        </p:spPr>
        <p:txBody>
          <a:bodyPr anchor="t">
            <a:normAutofit lnSpcReduction="10000"/>
          </a:bodyPr>
          <a:lstStyle/>
          <a:p>
            <a:r>
              <a:rPr lang="cs-CZ" dirty="0"/>
              <a:t>1. Základní pojmy o výživě. </a:t>
            </a:r>
          </a:p>
          <a:p>
            <a:r>
              <a:rPr lang="cs-CZ" dirty="0"/>
              <a:t>2. Energetická bilance. </a:t>
            </a:r>
          </a:p>
          <a:p>
            <a:r>
              <a:rPr lang="cs-CZ" dirty="0"/>
              <a:t>3. Sacharidy. </a:t>
            </a:r>
          </a:p>
          <a:p>
            <a:r>
              <a:rPr lang="cs-CZ" dirty="0"/>
              <a:t>4. Proteiny. </a:t>
            </a:r>
          </a:p>
          <a:p>
            <a:r>
              <a:rPr lang="cs-CZ" dirty="0"/>
              <a:t>5. Tuky. </a:t>
            </a:r>
          </a:p>
          <a:p>
            <a:r>
              <a:rPr lang="cs-CZ" dirty="0"/>
              <a:t>6. Vitaminy. </a:t>
            </a:r>
          </a:p>
          <a:p>
            <a:r>
              <a:rPr lang="cs-CZ" dirty="0"/>
              <a:t>7. Minerální látky. </a:t>
            </a:r>
          </a:p>
          <a:p>
            <a:r>
              <a:rPr lang="cs-CZ" dirty="0"/>
              <a:t>8. Voda, tekutinová bilance. </a:t>
            </a:r>
          </a:p>
          <a:p>
            <a:r>
              <a:rPr lang="cs-CZ" dirty="0"/>
              <a:t>9. Sportovní výživa. </a:t>
            </a:r>
          </a:p>
          <a:p>
            <a:r>
              <a:rPr lang="cs-CZ" dirty="0"/>
              <a:t>10. Suplementy. </a:t>
            </a:r>
          </a:p>
          <a:p>
            <a:r>
              <a:rPr lang="cs-CZ" dirty="0"/>
              <a:t>11. Výživa před, během a po výkonu. </a:t>
            </a:r>
          </a:p>
          <a:p>
            <a:r>
              <a:rPr lang="cs-CZ" dirty="0"/>
              <a:t>12. Výživa speciálních skupin</a:t>
            </a:r>
          </a:p>
          <a:p>
            <a:r>
              <a:rPr lang="cs-CZ" dirty="0"/>
              <a:t>13. Výživa v silových a vytrvalostních sportech.</a:t>
            </a:r>
          </a:p>
        </p:txBody>
      </p:sp>
    </p:spTree>
    <p:extLst>
      <p:ext uri="{BB962C8B-B14F-4D97-AF65-F5344CB8AC3E}">
        <p14:creationId xmlns:p14="http://schemas.microsoft.com/office/powerpoint/2010/main" val="44597154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0301B-B239-46B0-BA4D-89B8B8A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Výukové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1B6BE5-34CE-4400-9E99-ED9AF8B04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Teoretické znalosti studenti získají na přednášce. </a:t>
            </a:r>
          </a:p>
          <a:p>
            <a:r>
              <a:rPr lang="cs-CZ" dirty="0"/>
              <a:t>Poznatky aplikují v rámci praktických úkolů na seminářích. </a:t>
            </a:r>
          </a:p>
          <a:p>
            <a:r>
              <a:rPr lang="cs-CZ" dirty="0"/>
              <a:t>Práce s nutričním programem, analýza kazuistik. </a:t>
            </a:r>
          </a:p>
          <a:p>
            <a:r>
              <a:rPr lang="cs-CZ" dirty="0"/>
              <a:t>Práce s odbornými články.</a:t>
            </a:r>
          </a:p>
        </p:txBody>
      </p:sp>
    </p:spTree>
    <p:extLst>
      <p:ext uri="{BB962C8B-B14F-4D97-AF65-F5344CB8AC3E}">
        <p14:creationId xmlns:p14="http://schemas.microsoft.com/office/powerpoint/2010/main" val="34690591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E72F9-0D2E-4789-8035-19FA02A2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Metody hodnocení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9AC28F-35DF-4E15-B96C-F9C14A0D3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/>
              <a:t>Docházka na seminářích (povolena </a:t>
            </a:r>
            <a:r>
              <a:rPr lang="cs-CZ" b="1" dirty="0"/>
              <a:t>1 omluvená neúčast</a:t>
            </a:r>
            <a:r>
              <a:rPr lang="cs-CZ" dirty="0"/>
              <a:t>) – omluvu zaslat do 5ti dnů na email vyučujícího.</a:t>
            </a:r>
          </a:p>
          <a:p>
            <a:r>
              <a:rPr lang="cs-CZ" b="1" dirty="0"/>
              <a:t>1 průběžný test </a:t>
            </a:r>
            <a:r>
              <a:rPr lang="cs-CZ" dirty="0"/>
              <a:t>na témata z předcházejí výuky </a:t>
            </a:r>
            <a:r>
              <a:rPr lang="cs-CZ" b="1" dirty="0"/>
              <a:t>na posledním semináři 3.5.</a:t>
            </a:r>
            <a:r>
              <a:rPr lang="cs-CZ" dirty="0"/>
              <a:t> (k postupu ke ZK minimální průměrná úspěšnost - </a:t>
            </a:r>
            <a:r>
              <a:rPr lang="cs-CZ" b="1" dirty="0"/>
              <a:t>60 %</a:t>
            </a:r>
            <a:r>
              <a:rPr lang="cs-CZ" dirty="0"/>
              <a:t>)</a:t>
            </a:r>
          </a:p>
          <a:p>
            <a:pPr lvl="1"/>
            <a:r>
              <a:rPr lang="cs-CZ" b="1" dirty="0"/>
              <a:t>1 náhradní termín </a:t>
            </a:r>
            <a:r>
              <a:rPr lang="cs-CZ" dirty="0"/>
              <a:t>(v případě omluvené neúčasti) v zápočtovém týdnu (13. týden) nebo v průběhu zkouškového období.</a:t>
            </a:r>
          </a:p>
          <a:p>
            <a:pPr lvl="1"/>
            <a:r>
              <a:rPr lang="cs-CZ" dirty="0"/>
              <a:t>V případě nesplnění požadavků (průměr 60 %) možnost </a:t>
            </a:r>
            <a:r>
              <a:rPr lang="cs-CZ" b="1" dirty="0"/>
              <a:t>opravného testu</a:t>
            </a:r>
            <a:r>
              <a:rPr lang="cs-CZ" dirty="0"/>
              <a:t> (13. týden) nebo v průběhu zkouškového období.</a:t>
            </a:r>
          </a:p>
          <a:p>
            <a:r>
              <a:rPr lang="cs-CZ" dirty="0"/>
              <a:t>Plnění zadaných </a:t>
            </a:r>
            <a:r>
              <a:rPr lang="cs-CZ" b="1" dirty="0"/>
              <a:t>domácích cvičení:</a:t>
            </a:r>
          </a:p>
          <a:p>
            <a:pPr lvl="1"/>
            <a:r>
              <a:rPr lang="cs-CZ" dirty="0"/>
              <a:t>Pracovní listy</a:t>
            </a:r>
          </a:p>
          <a:p>
            <a:pPr lvl="1"/>
            <a:r>
              <a:rPr lang="cs-CZ" dirty="0"/>
              <a:t>Kritický report vybrané studie</a:t>
            </a:r>
          </a:p>
          <a:p>
            <a:r>
              <a:rPr lang="cs-CZ" b="1" dirty="0"/>
              <a:t>Zkouška ústní </a:t>
            </a:r>
            <a:r>
              <a:rPr lang="cs-CZ" dirty="0"/>
              <a:t>– prověření znalostí z celého semestru – vybrané pojmy.</a:t>
            </a:r>
          </a:p>
        </p:txBody>
      </p:sp>
    </p:spTree>
    <p:extLst>
      <p:ext uri="{BB962C8B-B14F-4D97-AF65-F5344CB8AC3E}">
        <p14:creationId xmlns:p14="http://schemas.microsoft.com/office/powerpoint/2010/main" val="113933913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dirty="0"/>
              <a:t>Základní pojmy o výživě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C4B5EE-7894-4123-BFAB-D80A78050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cs-CZ" dirty="0" err="1"/>
              <a:t>Nutrienty</a:t>
            </a:r>
            <a:r>
              <a:rPr lang="cs-CZ" dirty="0"/>
              <a:t> = živiny</a:t>
            </a:r>
          </a:p>
          <a:p>
            <a:r>
              <a:rPr lang="cs-CZ" dirty="0"/>
              <a:t>E bilance</a:t>
            </a:r>
          </a:p>
          <a:p>
            <a:pPr lvl="1"/>
            <a:r>
              <a:rPr lang="cs-CZ" dirty="0"/>
              <a:t>Bazální metabolismus</a:t>
            </a:r>
          </a:p>
          <a:p>
            <a:r>
              <a:rPr lang="cs-CZ" dirty="0"/>
              <a:t>WHR</a:t>
            </a:r>
          </a:p>
          <a:p>
            <a:r>
              <a:rPr lang="cs-CZ" dirty="0"/>
              <a:t>BMI</a:t>
            </a:r>
          </a:p>
          <a:p>
            <a:r>
              <a:rPr lang="cs-CZ" dirty="0"/>
              <a:t>24 hodinový </a:t>
            </a:r>
            <a:r>
              <a:rPr lang="cs-CZ" dirty="0" err="1"/>
              <a:t>recall</a:t>
            </a:r>
            <a:endParaRPr lang="cs-CZ" dirty="0"/>
          </a:p>
          <a:p>
            <a:r>
              <a:rPr lang="cs-CZ" dirty="0"/>
              <a:t>Nutriční software</a:t>
            </a:r>
          </a:p>
          <a:p>
            <a:r>
              <a:rPr lang="cs-CZ" dirty="0"/>
              <a:t>Výživová pyramida, </a:t>
            </a:r>
            <a:r>
              <a:rPr lang="cs-CZ" dirty="0" err="1"/>
              <a:t>MyPlate</a:t>
            </a:r>
            <a:r>
              <a:rPr lang="cs-CZ" dirty="0"/>
              <a:t> aj.</a:t>
            </a:r>
          </a:p>
        </p:txBody>
      </p:sp>
    </p:spTree>
    <p:extLst>
      <p:ext uri="{BB962C8B-B14F-4D97-AF65-F5344CB8AC3E}">
        <p14:creationId xmlns:p14="http://schemas.microsoft.com/office/powerpoint/2010/main" val="4333001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/>
              <a:t>Základní pojmy o výživě</a:t>
            </a:r>
            <a:endParaRPr lang="cs-CZ" dirty="0"/>
          </a:p>
        </p:txBody>
      </p:sp>
      <p:pic>
        <p:nvPicPr>
          <p:cNvPr id="4" name="Obrázek 3" descr="Obsah obrázku snímek obrazovky&#10;&#10;Popis se vygeneroval automaticky.">
            <a:extLst>
              <a:ext uri="{FF2B5EF4-FFF2-40B4-BE49-F238E27FC236}">
                <a16:creationId xmlns:a16="http://schemas.microsoft.com/office/drawing/2014/main" id="{4A0F9D65-5E49-4FD1-BBA4-B07B920CD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470" y="1131513"/>
            <a:ext cx="5852465" cy="478731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A1D7638-86D7-403A-8E34-564FFF180C1F}"/>
              </a:ext>
            </a:extLst>
          </p:cNvPr>
          <p:cNvSpPr txBox="1"/>
          <p:nvPr/>
        </p:nvSpPr>
        <p:spPr>
          <a:xfrm>
            <a:off x="4998470" y="762181"/>
            <a:ext cx="564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Výživová pyramida Ministerstva zdravotnictví z roku 2005</a:t>
            </a:r>
          </a:p>
        </p:txBody>
      </p:sp>
    </p:spTree>
    <p:extLst>
      <p:ext uri="{BB962C8B-B14F-4D97-AF65-F5344CB8AC3E}">
        <p14:creationId xmlns:p14="http://schemas.microsoft.com/office/powerpoint/2010/main" val="261600848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/>
              <a:t>Základní pojmy o výživě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A1D7638-86D7-403A-8E34-564FFF180C1F}"/>
              </a:ext>
            </a:extLst>
          </p:cNvPr>
          <p:cNvSpPr txBox="1"/>
          <p:nvPr/>
        </p:nvSpPr>
        <p:spPr>
          <a:xfrm>
            <a:off x="5367577" y="754505"/>
            <a:ext cx="490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Výživová pyramida Fóra zdravé výživy z roku 2013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91AAEA96-147E-4FCF-90FC-EBFC58C1A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235312"/>
              </p:ext>
            </p:extLst>
          </p:nvPr>
        </p:nvGraphicFramePr>
        <p:xfrm>
          <a:off x="5905551" y="1188075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5551" y="1188075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94242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AB94-AA91-47AE-868D-0A2D8FAF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t"/>
          <a:lstStyle/>
          <a:p>
            <a:r>
              <a:rPr lang="cs-CZ"/>
              <a:t>Základní pojmy o výživě</a:t>
            </a:r>
            <a:endParaRPr lang="cs-CZ" dirty="0"/>
          </a:p>
        </p:txBody>
      </p:sp>
      <p:pic>
        <p:nvPicPr>
          <p:cNvPr id="7" name="Obrázek 6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8A96E379-191F-45F1-A8C7-E6C0C30A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857" y="672346"/>
            <a:ext cx="7885539" cy="55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3377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Rámeček</Template>
  <TotalTime>233</TotalTime>
  <Words>301</Words>
  <Application>Microsoft Office PowerPoint</Application>
  <PresentationFormat>Širokoúhlá obrazovka</PresentationFormat>
  <Paragraphs>50</Paragraphs>
  <Slides>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Corbel</vt:lpstr>
      <vt:lpstr>Wingdings 2</vt:lpstr>
      <vt:lpstr>Rámeček</vt:lpstr>
      <vt:lpstr>Acrobat Document</vt:lpstr>
      <vt:lpstr>bk2304 Aplikovaná výživa ve sportu   Jaro 2019</vt:lpstr>
      <vt:lpstr>Osnova</vt:lpstr>
      <vt:lpstr>Výukové metody</vt:lpstr>
      <vt:lpstr>Metody hodnocení</vt:lpstr>
      <vt:lpstr>Základní pojmy o výživě</vt:lpstr>
      <vt:lpstr>Základní pojmy o výživě</vt:lpstr>
      <vt:lpstr>Základní pojmy o výživě</vt:lpstr>
      <vt:lpstr>Základní pojmy o výživě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  Podzim 2017</dc:title>
  <dc:creator>Tomáš Hlinský</dc:creator>
  <cp:lastModifiedBy>Tomáš Hlinský</cp:lastModifiedBy>
  <cp:revision>16</cp:revision>
  <dcterms:created xsi:type="dcterms:W3CDTF">2017-09-24T17:54:15Z</dcterms:created>
  <dcterms:modified xsi:type="dcterms:W3CDTF">2019-03-22T10:40:17Z</dcterms:modified>
</cp:coreProperties>
</file>