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handoutMasterIdLst>
    <p:handoutMasterId r:id="rId64"/>
  </p:handoutMasterIdLst>
  <p:sldIdLst>
    <p:sldId id="256" r:id="rId2"/>
    <p:sldId id="257" r:id="rId3"/>
    <p:sldId id="270" r:id="rId4"/>
    <p:sldId id="258" r:id="rId5"/>
    <p:sldId id="262" r:id="rId6"/>
    <p:sldId id="343" r:id="rId7"/>
    <p:sldId id="263" r:id="rId8"/>
    <p:sldId id="344" r:id="rId9"/>
    <p:sldId id="260" r:id="rId10"/>
    <p:sldId id="345" r:id="rId11"/>
    <p:sldId id="264" r:id="rId12"/>
    <p:sldId id="346" r:id="rId13"/>
    <p:sldId id="265" r:id="rId14"/>
    <p:sldId id="347" r:id="rId15"/>
    <p:sldId id="266" r:id="rId16"/>
    <p:sldId id="348" r:id="rId17"/>
    <p:sldId id="268" r:id="rId18"/>
    <p:sldId id="261" r:id="rId19"/>
    <p:sldId id="349" r:id="rId20"/>
    <p:sldId id="269" r:id="rId21"/>
    <p:sldId id="350" r:id="rId22"/>
    <p:sldId id="267" r:id="rId23"/>
    <p:sldId id="351" r:id="rId24"/>
    <p:sldId id="274" r:id="rId25"/>
    <p:sldId id="275" r:id="rId26"/>
    <p:sldId id="276" r:id="rId27"/>
    <p:sldId id="271" r:id="rId28"/>
    <p:sldId id="352" r:id="rId29"/>
    <p:sldId id="272" r:id="rId30"/>
    <p:sldId id="329" r:id="rId31"/>
    <p:sldId id="300" r:id="rId32"/>
    <p:sldId id="301" r:id="rId33"/>
    <p:sldId id="326" r:id="rId34"/>
    <p:sldId id="277" r:id="rId35"/>
    <p:sldId id="327" r:id="rId36"/>
    <p:sldId id="328" r:id="rId37"/>
    <p:sldId id="280" r:id="rId38"/>
    <p:sldId id="273" r:id="rId39"/>
    <p:sldId id="288" r:id="rId40"/>
    <p:sldId id="291" r:id="rId41"/>
    <p:sldId id="342" r:id="rId42"/>
    <p:sldId id="292" r:id="rId43"/>
    <p:sldId id="289" r:id="rId44"/>
    <p:sldId id="290" r:id="rId45"/>
    <p:sldId id="295" r:id="rId46"/>
    <p:sldId id="298" r:id="rId47"/>
    <p:sldId id="330" r:id="rId48"/>
    <p:sldId id="302" r:id="rId49"/>
    <p:sldId id="336" r:id="rId50"/>
    <p:sldId id="337" r:id="rId51"/>
    <p:sldId id="338" r:id="rId52"/>
    <p:sldId id="318" r:id="rId53"/>
    <p:sldId id="304" r:id="rId54"/>
    <p:sldId id="306" r:id="rId55"/>
    <p:sldId id="307" r:id="rId56"/>
    <p:sldId id="309" r:id="rId57"/>
    <p:sldId id="310" r:id="rId58"/>
    <p:sldId id="311" r:id="rId59"/>
    <p:sldId id="312" r:id="rId60"/>
    <p:sldId id="314" r:id="rId61"/>
    <p:sldId id="315" r:id="rId62"/>
    <p:sldId id="316" r:id="rId63"/>
  </p:sldIdLst>
  <p:sldSz cx="9144000" cy="6858000" type="screen4x3"/>
  <p:notesSz cx="7010400" cy="9296400"/>
  <p:defaultTextStyle>
    <a:defPPr>
      <a:defRPr lang="cs-CZ"/>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663300"/>
    <a:srgbClr val="993300"/>
    <a:srgbClr val="660033"/>
    <a:srgbClr val="33CC33"/>
    <a:srgbClr val="FFDF9F"/>
    <a:srgbClr val="FFFF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95" autoAdjust="0"/>
  </p:normalViewPr>
  <p:slideViewPr>
    <p:cSldViewPr>
      <p:cViewPr varScale="1">
        <p:scale>
          <a:sx n="118" d="100"/>
          <a:sy n="118" d="100"/>
        </p:scale>
        <p:origin x="132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cs-CZ"/>
          </a:p>
        </p:txBody>
      </p:sp>
      <p:sp>
        <p:nvSpPr>
          <p:cNvPr id="3" name="Zástupný symbol pro datum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1" hangingPunct="1">
              <a:defRPr sz="1200">
                <a:latin typeface="Arial" charset="0"/>
              </a:defRPr>
            </a:lvl1pPr>
          </a:lstStyle>
          <a:p>
            <a:pPr>
              <a:defRPr/>
            </a:pPr>
            <a:fld id="{6606C2C8-80C3-4137-B018-0E1D8F159629}" type="datetimeFigureOut">
              <a:rPr lang="cs-CZ"/>
              <a:pPr>
                <a:defRPr/>
              </a:pPr>
              <a:t>26.03.2019</a:t>
            </a:fld>
            <a:endParaRPr lang="cs-CZ"/>
          </a:p>
        </p:txBody>
      </p:sp>
      <p:sp>
        <p:nvSpPr>
          <p:cNvPr id="4" name="Zástupný symbol pro zápatí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cs-CZ"/>
          </a:p>
        </p:txBody>
      </p:sp>
      <p:sp>
        <p:nvSpPr>
          <p:cNvPr id="5" name="Zástupný symbol pro číslo snímku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8D1CED7-8127-4462-A6A6-3D0AE9430699}" type="slidenum">
              <a:rPr lang="cs-CZ" altLang="cs-CZ"/>
              <a:pPr>
                <a:defRPr/>
              </a:pPr>
              <a:t>‹#›</a:t>
            </a:fld>
            <a:endParaRPr lang="cs-CZ" altLang="cs-CZ"/>
          </a:p>
        </p:txBody>
      </p:sp>
    </p:spTree>
    <p:extLst>
      <p:ext uri="{BB962C8B-B14F-4D97-AF65-F5344CB8AC3E}">
        <p14:creationId xmlns:p14="http://schemas.microsoft.com/office/powerpoint/2010/main" val="12168886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0898" name="Rectangle 2"/>
          <p:cNvSpPr>
            <a:spLocks noGrp="1" noChangeArrowheads="1"/>
          </p:cNvSpPr>
          <p:nvPr>
            <p:ph type="ctrTitle"/>
          </p:nvPr>
        </p:nvSpPr>
        <p:spPr>
          <a:xfrm>
            <a:off x="914400" y="1524000"/>
            <a:ext cx="7623175" cy="1752600"/>
          </a:xfrm>
        </p:spPr>
        <p:txBody>
          <a:bodyPr/>
          <a:lstStyle>
            <a:lvl1pPr>
              <a:defRPr sz="5000"/>
            </a:lvl1pPr>
          </a:lstStyle>
          <a:p>
            <a:r>
              <a:rPr lang="cs-CZ" altLang="en-US"/>
              <a:t>Klepnutím lze upravit styl předlohy nadpisů.</a:t>
            </a:r>
          </a:p>
        </p:txBody>
      </p:sp>
      <p:sp>
        <p:nvSpPr>
          <p:cNvPr id="8089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cs-CZ" altLang="en-US"/>
              <a:t>Klepnutím lze upravit styl předlohy podnadpisů.</a:t>
            </a:r>
          </a:p>
        </p:txBody>
      </p:sp>
      <p:sp>
        <p:nvSpPr>
          <p:cNvPr id="6" name="Rectangle 4"/>
          <p:cNvSpPr>
            <a:spLocks noGrp="1" noChangeArrowheads="1"/>
          </p:cNvSpPr>
          <p:nvPr>
            <p:ph type="dt" sz="half" idx="10"/>
          </p:nvPr>
        </p:nvSpPr>
        <p:spPr/>
        <p:txBody>
          <a:bodyPr/>
          <a:lstStyle>
            <a:lvl1pPr>
              <a:defRPr/>
            </a:lvl1pPr>
          </a:lstStyle>
          <a:p>
            <a:pPr>
              <a:defRPr/>
            </a:pPr>
            <a:endParaRPr lang="cs-CZ"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cs-CZ" altLang="en-US"/>
          </a:p>
        </p:txBody>
      </p:sp>
      <p:sp>
        <p:nvSpPr>
          <p:cNvPr id="8" name="Rectangle 6"/>
          <p:cNvSpPr>
            <a:spLocks noGrp="1" noChangeArrowheads="1"/>
          </p:cNvSpPr>
          <p:nvPr>
            <p:ph type="sldNum" sz="quarter" idx="12"/>
          </p:nvPr>
        </p:nvSpPr>
        <p:spPr/>
        <p:txBody>
          <a:bodyPr/>
          <a:lstStyle>
            <a:lvl1pPr>
              <a:defRPr smtClean="0"/>
            </a:lvl1pPr>
          </a:lstStyle>
          <a:p>
            <a:pPr>
              <a:defRPr/>
            </a:pPr>
            <a:fld id="{3381752D-FFEB-4933-A38A-5B1ABB2AE1FD}" type="slidenum">
              <a:rPr lang="cs-CZ" altLang="en-US"/>
              <a:pPr>
                <a:defRPr/>
              </a:pPr>
              <a:t>‹#›</a:t>
            </a:fld>
            <a:endParaRPr lang="cs-CZ" altLang="en-US"/>
          </a:p>
        </p:txBody>
      </p:sp>
    </p:spTree>
    <p:extLst>
      <p:ext uri="{BB962C8B-B14F-4D97-AF65-F5344CB8AC3E}">
        <p14:creationId xmlns:p14="http://schemas.microsoft.com/office/powerpoint/2010/main" val="645130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en-US"/>
          </a:p>
        </p:txBody>
      </p:sp>
      <p:sp>
        <p:nvSpPr>
          <p:cNvPr id="6" name="Rectangle 6"/>
          <p:cNvSpPr>
            <a:spLocks noGrp="1" noChangeArrowheads="1"/>
          </p:cNvSpPr>
          <p:nvPr>
            <p:ph type="sldNum" sz="quarter" idx="12"/>
          </p:nvPr>
        </p:nvSpPr>
        <p:spPr>
          <a:ln/>
        </p:spPr>
        <p:txBody>
          <a:bodyPr/>
          <a:lstStyle>
            <a:lvl1pPr>
              <a:defRPr/>
            </a:lvl1pPr>
          </a:lstStyle>
          <a:p>
            <a:pPr>
              <a:defRPr/>
            </a:pPr>
            <a:fld id="{E66061E8-558E-4592-AA34-6E907F155505}" type="slidenum">
              <a:rPr lang="cs-CZ" altLang="en-US"/>
              <a:pPr>
                <a:defRPr/>
              </a:pPr>
              <a:t>‹#›</a:t>
            </a:fld>
            <a:endParaRPr lang="cs-CZ" altLang="en-US"/>
          </a:p>
        </p:txBody>
      </p:sp>
    </p:spTree>
    <p:extLst>
      <p:ext uri="{BB962C8B-B14F-4D97-AF65-F5344CB8AC3E}">
        <p14:creationId xmlns:p14="http://schemas.microsoft.com/office/powerpoint/2010/main" val="2779461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7813"/>
            <a:ext cx="2057400" cy="5853112"/>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7813"/>
            <a:ext cx="6019800" cy="5853112"/>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en-US"/>
          </a:p>
        </p:txBody>
      </p:sp>
      <p:sp>
        <p:nvSpPr>
          <p:cNvPr id="6" name="Rectangle 6"/>
          <p:cNvSpPr>
            <a:spLocks noGrp="1" noChangeArrowheads="1"/>
          </p:cNvSpPr>
          <p:nvPr>
            <p:ph type="sldNum" sz="quarter" idx="12"/>
          </p:nvPr>
        </p:nvSpPr>
        <p:spPr>
          <a:ln/>
        </p:spPr>
        <p:txBody>
          <a:bodyPr/>
          <a:lstStyle>
            <a:lvl1pPr>
              <a:defRPr/>
            </a:lvl1pPr>
          </a:lstStyle>
          <a:p>
            <a:pPr>
              <a:defRPr/>
            </a:pPr>
            <a:fld id="{C1D676C1-7568-4BCC-B532-5EBF724FE480}" type="slidenum">
              <a:rPr lang="cs-CZ" altLang="en-US"/>
              <a:pPr>
                <a:defRPr/>
              </a:pPr>
              <a:t>‹#›</a:t>
            </a:fld>
            <a:endParaRPr lang="cs-CZ" altLang="en-US"/>
          </a:p>
        </p:txBody>
      </p:sp>
    </p:spTree>
    <p:extLst>
      <p:ext uri="{BB962C8B-B14F-4D97-AF65-F5344CB8AC3E}">
        <p14:creationId xmlns:p14="http://schemas.microsoft.com/office/powerpoint/2010/main" val="1204060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en-US"/>
          </a:p>
        </p:txBody>
      </p:sp>
      <p:sp>
        <p:nvSpPr>
          <p:cNvPr id="6" name="Rectangle 6"/>
          <p:cNvSpPr>
            <a:spLocks noGrp="1" noChangeArrowheads="1"/>
          </p:cNvSpPr>
          <p:nvPr>
            <p:ph type="sldNum" sz="quarter" idx="12"/>
          </p:nvPr>
        </p:nvSpPr>
        <p:spPr>
          <a:ln/>
        </p:spPr>
        <p:txBody>
          <a:bodyPr/>
          <a:lstStyle>
            <a:lvl1pPr>
              <a:defRPr/>
            </a:lvl1pPr>
          </a:lstStyle>
          <a:p>
            <a:pPr>
              <a:defRPr/>
            </a:pPr>
            <a:fld id="{195475DA-7DF3-4DDD-B0A1-C50545EE4952}" type="slidenum">
              <a:rPr lang="cs-CZ" altLang="en-US"/>
              <a:pPr>
                <a:defRPr/>
              </a:pPr>
              <a:t>‹#›</a:t>
            </a:fld>
            <a:endParaRPr lang="cs-CZ" altLang="en-US"/>
          </a:p>
        </p:txBody>
      </p:sp>
    </p:spTree>
    <p:extLst>
      <p:ext uri="{BB962C8B-B14F-4D97-AF65-F5344CB8AC3E}">
        <p14:creationId xmlns:p14="http://schemas.microsoft.com/office/powerpoint/2010/main" val="4267626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en-US"/>
          </a:p>
        </p:txBody>
      </p:sp>
      <p:sp>
        <p:nvSpPr>
          <p:cNvPr id="6" name="Rectangle 6"/>
          <p:cNvSpPr>
            <a:spLocks noGrp="1" noChangeArrowheads="1"/>
          </p:cNvSpPr>
          <p:nvPr>
            <p:ph type="sldNum" sz="quarter" idx="12"/>
          </p:nvPr>
        </p:nvSpPr>
        <p:spPr>
          <a:ln/>
        </p:spPr>
        <p:txBody>
          <a:bodyPr/>
          <a:lstStyle>
            <a:lvl1pPr>
              <a:defRPr/>
            </a:lvl1pPr>
          </a:lstStyle>
          <a:p>
            <a:pPr>
              <a:defRPr/>
            </a:pPr>
            <a:fld id="{9E4D57D8-7101-4A96-8666-4D2AC24205E9}" type="slidenum">
              <a:rPr lang="cs-CZ" altLang="en-US"/>
              <a:pPr>
                <a:defRPr/>
              </a:pPr>
              <a:t>‹#›</a:t>
            </a:fld>
            <a:endParaRPr lang="cs-CZ" altLang="en-US"/>
          </a:p>
        </p:txBody>
      </p:sp>
    </p:spTree>
    <p:extLst>
      <p:ext uri="{BB962C8B-B14F-4D97-AF65-F5344CB8AC3E}">
        <p14:creationId xmlns:p14="http://schemas.microsoft.com/office/powerpoint/2010/main" val="729514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en-US"/>
          </a:p>
        </p:txBody>
      </p:sp>
      <p:sp>
        <p:nvSpPr>
          <p:cNvPr id="7" name="Rectangle 6"/>
          <p:cNvSpPr>
            <a:spLocks noGrp="1" noChangeArrowheads="1"/>
          </p:cNvSpPr>
          <p:nvPr>
            <p:ph type="sldNum" sz="quarter" idx="12"/>
          </p:nvPr>
        </p:nvSpPr>
        <p:spPr>
          <a:ln/>
        </p:spPr>
        <p:txBody>
          <a:bodyPr/>
          <a:lstStyle>
            <a:lvl1pPr>
              <a:defRPr/>
            </a:lvl1pPr>
          </a:lstStyle>
          <a:p>
            <a:pPr>
              <a:defRPr/>
            </a:pPr>
            <a:fld id="{37FE9038-B28F-48BB-90B9-1E0641784E9C}" type="slidenum">
              <a:rPr lang="cs-CZ" altLang="en-US"/>
              <a:pPr>
                <a:defRPr/>
              </a:pPr>
              <a:t>‹#›</a:t>
            </a:fld>
            <a:endParaRPr lang="cs-CZ" altLang="en-US"/>
          </a:p>
        </p:txBody>
      </p:sp>
    </p:spTree>
    <p:extLst>
      <p:ext uri="{BB962C8B-B14F-4D97-AF65-F5344CB8AC3E}">
        <p14:creationId xmlns:p14="http://schemas.microsoft.com/office/powerpoint/2010/main" val="4001560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cs-CZ" altLang="en-US"/>
          </a:p>
        </p:txBody>
      </p:sp>
      <p:sp>
        <p:nvSpPr>
          <p:cNvPr id="9" name="Rectangle 6"/>
          <p:cNvSpPr>
            <a:spLocks noGrp="1" noChangeArrowheads="1"/>
          </p:cNvSpPr>
          <p:nvPr>
            <p:ph type="sldNum" sz="quarter" idx="12"/>
          </p:nvPr>
        </p:nvSpPr>
        <p:spPr>
          <a:ln/>
        </p:spPr>
        <p:txBody>
          <a:bodyPr/>
          <a:lstStyle>
            <a:lvl1pPr>
              <a:defRPr/>
            </a:lvl1pPr>
          </a:lstStyle>
          <a:p>
            <a:pPr>
              <a:defRPr/>
            </a:pPr>
            <a:fld id="{2975B770-1108-4430-8307-4F5A26CEF784}" type="slidenum">
              <a:rPr lang="cs-CZ" altLang="en-US"/>
              <a:pPr>
                <a:defRPr/>
              </a:pPr>
              <a:t>‹#›</a:t>
            </a:fld>
            <a:endParaRPr lang="cs-CZ" altLang="en-US"/>
          </a:p>
        </p:txBody>
      </p:sp>
    </p:spTree>
    <p:extLst>
      <p:ext uri="{BB962C8B-B14F-4D97-AF65-F5344CB8AC3E}">
        <p14:creationId xmlns:p14="http://schemas.microsoft.com/office/powerpoint/2010/main" val="1086226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cs-CZ" altLang="en-US"/>
          </a:p>
        </p:txBody>
      </p:sp>
      <p:sp>
        <p:nvSpPr>
          <p:cNvPr id="5" name="Rectangle 6"/>
          <p:cNvSpPr>
            <a:spLocks noGrp="1" noChangeArrowheads="1"/>
          </p:cNvSpPr>
          <p:nvPr>
            <p:ph type="sldNum" sz="quarter" idx="12"/>
          </p:nvPr>
        </p:nvSpPr>
        <p:spPr>
          <a:ln/>
        </p:spPr>
        <p:txBody>
          <a:bodyPr/>
          <a:lstStyle>
            <a:lvl1pPr>
              <a:defRPr/>
            </a:lvl1pPr>
          </a:lstStyle>
          <a:p>
            <a:pPr>
              <a:defRPr/>
            </a:pPr>
            <a:fld id="{A6AE7E3C-CAAE-4E21-8623-ACA964BA8CBD}" type="slidenum">
              <a:rPr lang="cs-CZ" altLang="en-US"/>
              <a:pPr>
                <a:defRPr/>
              </a:pPr>
              <a:t>‹#›</a:t>
            </a:fld>
            <a:endParaRPr lang="cs-CZ" altLang="en-US"/>
          </a:p>
        </p:txBody>
      </p:sp>
    </p:spTree>
    <p:extLst>
      <p:ext uri="{BB962C8B-B14F-4D97-AF65-F5344CB8AC3E}">
        <p14:creationId xmlns:p14="http://schemas.microsoft.com/office/powerpoint/2010/main" val="102319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cs-CZ" altLang="en-US"/>
          </a:p>
        </p:txBody>
      </p:sp>
      <p:sp>
        <p:nvSpPr>
          <p:cNvPr id="4" name="Rectangle 6"/>
          <p:cNvSpPr>
            <a:spLocks noGrp="1" noChangeArrowheads="1"/>
          </p:cNvSpPr>
          <p:nvPr>
            <p:ph type="sldNum" sz="quarter" idx="12"/>
          </p:nvPr>
        </p:nvSpPr>
        <p:spPr>
          <a:ln/>
        </p:spPr>
        <p:txBody>
          <a:bodyPr/>
          <a:lstStyle>
            <a:lvl1pPr>
              <a:defRPr/>
            </a:lvl1pPr>
          </a:lstStyle>
          <a:p>
            <a:pPr>
              <a:defRPr/>
            </a:pPr>
            <a:fld id="{1416E4D3-F91B-4B74-8286-B945EA20ACE9}" type="slidenum">
              <a:rPr lang="cs-CZ" altLang="en-US"/>
              <a:pPr>
                <a:defRPr/>
              </a:pPr>
              <a:t>‹#›</a:t>
            </a:fld>
            <a:endParaRPr lang="cs-CZ" altLang="en-US"/>
          </a:p>
        </p:txBody>
      </p:sp>
    </p:spTree>
    <p:extLst>
      <p:ext uri="{BB962C8B-B14F-4D97-AF65-F5344CB8AC3E}">
        <p14:creationId xmlns:p14="http://schemas.microsoft.com/office/powerpoint/2010/main" val="3210125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en-US"/>
          </a:p>
        </p:txBody>
      </p:sp>
      <p:sp>
        <p:nvSpPr>
          <p:cNvPr id="7" name="Rectangle 6"/>
          <p:cNvSpPr>
            <a:spLocks noGrp="1" noChangeArrowheads="1"/>
          </p:cNvSpPr>
          <p:nvPr>
            <p:ph type="sldNum" sz="quarter" idx="12"/>
          </p:nvPr>
        </p:nvSpPr>
        <p:spPr>
          <a:ln/>
        </p:spPr>
        <p:txBody>
          <a:bodyPr/>
          <a:lstStyle>
            <a:lvl1pPr>
              <a:defRPr/>
            </a:lvl1pPr>
          </a:lstStyle>
          <a:p>
            <a:pPr>
              <a:defRPr/>
            </a:pPr>
            <a:fld id="{B3FDF02D-596C-471C-AA75-1416C590A19B}" type="slidenum">
              <a:rPr lang="cs-CZ" altLang="en-US"/>
              <a:pPr>
                <a:defRPr/>
              </a:pPr>
              <a:t>‹#›</a:t>
            </a:fld>
            <a:endParaRPr lang="cs-CZ" altLang="en-US"/>
          </a:p>
        </p:txBody>
      </p:sp>
    </p:spTree>
    <p:extLst>
      <p:ext uri="{BB962C8B-B14F-4D97-AF65-F5344CB8AC3E}">
        <p14:creationId xmlns:p14="http://schemas.microsoft.com/office/powerpoint/2010/main" val="1852463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en-US"/>
          </a:p>
        </p:txBody>
      </p:sp>
      <p:sp>
        <p:nvSpPr>
          <p:cNvPr id="7" name="Rectangle 6"/>
          <p:cNvSpPr>
            <a:spLocks noGrp="1" noChangeArrowheads="1"/>
          </p:cNvSpPr>
          <p:nvPr>
            <p:ph type="sldNum" sz="quarter" idx="12"/>
          </p:nvPr>
        </p:nvSpPr>
        <p:spPr>
          <a:ln/>
        </p:spPr>
        <p:txBody>
          <a:bodyPr/>
          <a:lstStyle>
            <a:lvl1pPr>
              <a:defRPr/>
            </a:lvl1pPr>
          </a:lstStyle>
          <a:p>
            <a:pPr>
              <a:defRPr/>
            </a:pPr>
            <a:fld id="{5758A372-0427-4937-BB35-8F849C78D419}" type="slidenum">
              <a:rPr lang="cs-CZ" altLang="en-US"/>
              <a:pPr>
                <a:defRPr/>
              </a:pPr>
              <a:t>‹#›</a:t>
            </a:fld>
            <a:endParaRPr lang="cs-CZ" altLang="en-US"/>
          </a:p>
        </p:txBody>
      </p:sp>
    </p:spTree>
    <p:extLst>
      <p:ext uri="{BB962C8B-B14F-4D97-AF65-F5344CB8AC3E}">
        <p14:creationId xmlns:p14="http://schemas.microsoft.com/office/powerpoint/2010/main" val="122539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en-US" smtClean="0"/>
              <a:t>Klepnutím lze upravit styl předlohy nadpisů.</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en-US" smtClean="0"/>
              <a:t>Klepnutím lze upravit styly předlohy textu.</a:t>
            </a:r>
          </a:p>
          <a:p>
            <a:pPr lvl="1"/>
            <a:r>
              <a:rPr lang="cs-CZ" altLang="en-US" smtClean="0"/>
              <a:t>Druhá úroveň</a:t>
            </a:r>
          </a:p>
          <a:p>
            <a:pPr lvl="2"/>
            <a:r>
              <a:rPr lang="cs-CZ" altLang="en-US" smtClean="0"/>
              <a:t>Třetí úroveň</a:t>
            </a:r>
          </a:p>
          <a:p>
            <a:pPr lvl="3"/>
            <a:r>
              <a:rPr lang="cs-CZ" altLang="en-US" smtClean="0"/>
              <a:t>Čtvrtá úroveň</a:t>
            </a:r>
          </a:p>
          <a:p>
            <a:pPr lvl="4"/>
            <a:r>
              <a:rPr lang="cs-CZ" altLang="en-US" smtClean="0"/>
              <a:t>Pátá úroveň</a:t>
            </a:r>
          </a:p>
        </p:txBody>
      </p:sp>
      <p:sp>
        <p:nvSpPr>
          <p:cNvPr id="7987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mj-lt"/>
              </a:defRPr>
            </a:lvl1pPr>
          </a:lstStyle>
          <a:p>
            <a:pPr>
              <a:defRPr/>
            </a:pPr>
            <a:endParaRPr lang="cs-CZ" altLang="en-US"/>
          </a:p>
        </p:txBody>
      </p:sp>
      <p:sp>
        <p:nvSpPr>
          <p:cNvPr id="798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0">
                <a:latin typeface="+mj-lt"/>
              </a:defRPr>
            </a:lvl1pPr>
          </a:lstStyle>
          <a:p>
            <a:pPr>
              <a:defRPr/>
            </a:pPr>
            <a:endParaRPr lang="cs-CZ" altLang="en-US"/>
          </a:p>
        </p:txBody>
      </p:sp>
      <p:sp>
        <p:nvSpPr>
          <p:cNvPr id="7987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smtClean="0">
                <a:latin typeface="Garamond" panose="02020404030301010803" pitchFamily="18" charset="0"/>
              </a:defRPr>
            </a:lvl1pPr>
          </a:lstStyle>
          <a:p>
            <a:pPr>
              <a:defRPr/>
            </a:pPr>
            <a:fld id="{58336E5D-F291-4825-81AD-BFEBEA45A8F9}" type="slidenum">
              <a:rPr lang="cs-CZ" altLang="en-US"/>
              <a:pPr>
                <a:defRPr/>
              </a:pPr>
              <a:t>‹#›</a:t>
            </a:fld>
            <a:endParaRPr lang="cs-CZ" altLang="en-US"/>
          </a:p>
        </p:txBody>
      </p:sp>
      <p:sp>
        <p:nvSpPr>
          <p:cNvPr id="1031"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cs-CZ"/>
          </a:p>
        </p:txBody>
      </p:sp>
    </p:spTree>
  </p:cSld>
  <p:clrMap bg1="lt1" tx1="dk1" bg2="lt2" tx2="dk2" accent1="accent1" accent2="accent2" accent3="accent3" accent4="accent4" accent5="accent5" accent6="accent6" hlink="hlink" folHlink="folHlink"/>
  <p:sldLayoutIdLst>
    <p:sldLayoutId id="2147483784"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95536" y="1196975"/>
            <a:ext cx="8496944" cy="2232025"/>
          </a:xfrm>
        </p:spPr>
        <p:txBody>
          <a:bodyPr/>
          <a:lstStyle/>
          <a:p>
            <a:pPr algn="ctr" eaLnBrk="1" hangingPunct="1">
              <a:lnSpc>
                <a:spcPct val="130000"/>
              </a:lnSpc>
            </a:pPr>
            <a:r>
              <a:rPr lang="cs-CZ" altLang="cs-CZ" sz="4000" b="1" dirty="0" smtClean="0"/>
              <a:t>MANAGEMENT SPORTOVNÍCH AKTIVIT V CR I</a:t>
            </a:r>
          </a:p>
        </p:txBody>
      </p:sp>
      <p:sp>
        <p:nvSpPr>
          <p:cNvPr id="3075" name="Rectangle 3"/>
          <p:cNvSpPr>
            <a:spLocks noGrp="1" noChangeArrowheads="1"/>
          </p:cNvSpPr>
          <p:nvPr>
            <p:ph type="subTitle" idx="1"/>
          </p:nvPr>
        </p:nvSpPr>
        <p:spPr>
          <a:xfrm>
            <a:off x="251520" y="4005064"/>
            <a:ext cx="8640960" cy="2736304"/>
          </a:xfrm>
        </p:spPr>
        <p:txBody>
          <a:bodyPr/>
          <a:lstStyle/>
          <a:p>
            <a:pPr algn="ctr" eaLnBrk="1" hangingPunct="1">
              <a:lnSpc>
                <a:spcPct val="120000"/>
              </a:lnSpc>
            </a:pPr>
            <a:r>
              <a:rPr lang="cs-CZ" altLang="cs-CZ" sz="3200" dirty="0" smtClean="0"/>
              <a:t>Ing. Marek Záboj, Ph.D.</a:t>
            </a:r>
          </a:p>
          <a:p>
            <a:pPr algn="ctr" eaLnBrk="1" hangingPunct="1">
              <a:lnSpc>
                <a:spcPct val="120000"/>
              </a:lnSpc>
            </a:pPr>
            <a:r>
              <a:rPr lang="cs-CZ" altLang="cs-CZ" sz="3200" dirty="0" smtClean="0"/>
              <a:t>Katedra společenských věd a managementu sportu</a:t>
            </a:r>
          </a:p>
          <a:p>
            <a:pPr algn="ctr" eaLnBrk="1" hangingPunct="1">
              <a:lnSpc>
                <a:spcPct val="120000"/>
              </a:lnSpc>
            </a:pPr>
            <a:endParaRPr lang="cs-CZ" altLang="cs-CZ" sz="32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1000" fill="hold"/>
                                        <p:tgtEl>
                                          <p:spTgt spid="3075">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1000" fill="hold"/>
                                        <p:tgtEl>
                                          <p:spTgt spid="3075">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07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lstStyle/>
          <a:p>
            <a:pPr algn="ctr" eaLnBrk="1" hangingPunct="1"/>
            <a:r>
              <a:rPr lang="cs-CZ" altLang="cs-CZ" smtClean="0"/>
              <a:t>HISTORIE CESTOVNÍHO RUCHU</a:t>
            </a:r>
          </a:p>
        </p:txBody>
      </p:sp>
      <p:sp>
        <p:nvSpPr>
          <p:cNvPr id="13315" name="Rectangle 3"/>
          <p:cNvSpPr>
            <a:spLocks noGrp="1" noChangeArrowheads="1"/>
          </p:cNvSpPr>
          <p:nvPr>
            <p:ph type="body" sz="half" idx="4294967295"/>
          </p:nvPr>
        </p:nvSpPr>
        <p:spPr>
          <a:xfrm>
            <a:off x="457200" y="1600200"/>
            <a:ext cx="4038600" cy="4530725"/>
          </a:xfrm>
        </p:spPr>
        <p:txBody>
          <a:bodyPr/>
          <a:lstStyle/>
          <a:p>
            <a:pPr eaLnBrk="1" hangingPunct="1">
              <a:buFontTx/>
              <a:buNone/>
            </a:pPr>
            <a:endParaRPr lang="cs-CZ" altLang="cs-CZ" sz="2000" smtClean="0"/>
          </a:p>
          <a:p>
            <a:pPr eaLnBrk="1" hangingPunct="1">
              <a:buFont typeface="Wingdings" panose="05000000000000000000" pitchFamily="2" charset="2"/>
              <a:buNone/>
            </a:pPr>
            <a:endParaRPr lang="cs-CZ" altLang="cs-CZ" sz="2600" smtClean="0"/>
          </a:p>
        </p:txBody>
      </p:sp>
      <p:sp>
        <p:nvSpPr>
          <p:cNvPr id="13316" name="Rectangle 4"/>
          <p:cNvSpPr>
            <a:spLocks noGrp="1" noChangeArrowheads="1"/>
          </p:cNvSpPr>
          <p:nvPr>
            <p:ph type="body" sz="half" idx="4294967295"/>
          </p:nvPr>
        </p:nvSpPr>
        <p:spPr>
          <a:xfrm>
            <a:off x="4648200" y="1600200"/>
            <a:ext cx="4171950" cy="4530725"/>
          </a:xfrm>
        </p:spPr>
        <p:txBody>
          <a:bodyPr/>
          <a:lstStyle/>
          <a:p>
            <a:pPr eaLnBrk="1" hangingPunct="1">
              <a:buFont typeface="Wingdings" panose="05000000000000000000" pitchFamily="2" charset="2"/>
              <a:buNone/>
            </a:pPr>
            <a:endParaRPr lang="cs-CZ" altLang="cs-CZ" sz="2000" smtClean="0"/>
          </a:p>
          <a:p>
            <a:pPr eaLnBrk="1" hangingPunct="1">
              <a:buFont typeface="Wingdings" panose="05000000000000000000" pitchFamily="2" charset="2"/>
              <a:buNone/>
            </a:pPr>
            <a:r>
              <a:rPr lang="cs-CZ" altLang="cs-CZ" sz="2800" smtClean="0">
                <a:solidFill>
                  <a:srgbClr val="993300"/>
                </a:solidFill>
                <a:latin typeface="Tempus Sans ITC" panose="04020404030D07020202" pitchFamily="82" charset="0"/>
                <a:cs typeface="Times New Roman" panose="02020603050405020304" pitchFamily="18" charset="0"/>
              </a:rPr>
              <a:t>→ Tomáš Baťa</a:t>
            </a:r>
          </a:p>
          <a:p>
            <a:pPr algn="ctr" eaLnBrk="1" hangingPunct="1">
              <a:buFont typeface="Wingdings" panose="05000000000000000000" pitchFamily="2" charset="2"/>
              <a:buNone/>
            </a:pPr>
            <a:endParaRPr lang="cs-CZ" altLang="cs-CZ" sz="2800" b="1" smtClean="0">
              <a:solidFill>
                <a:srgbClr val="993300"/>
              </a:solidFill>
              <a:latin typeface="Tempus Sans ITC" panose="04020404030D07020202" pitchFamily="82" charset="0"/>
            </a:endParaRPr>
          </a:p>
          <a:p>
            <a:pPr algn="ctr" eaLnBrk="1" hangingPunct="1">
              <a:buFont typeface="Wingdings" panose="05000000000000000000" pitchFamily="2" charset="2"/>
              <a:buNone/>
            </a:pPr>
            <a:endParaRPr lang="cs-CZ" altLang="cs-CZ" sz="2600" b="1" smtClean="0">
              <a:solidFill>
                <a:srgbClr val="993300"/>
              </a:solidFill>
            </a:endParaRPr>
          </a:p>
          <a:p>
            <a:pPr eaLnBrk="1" hangingPunct="1">
              <a:buFont typeface="Wingdings" panose="05000000000000000000" pitchFamily="2" charset="2"/>
              <a:buNone/>
            </a:pPr>
            <a:r>
              <a:rPr lang="cs-CZ" altLang="cs-CZ" sz="2600" b="1" smtClean="0">
                <a:solidFill>
                  <a:srgbClr val="993300"/>
                </a:solidFill>
                <a:latin typeface="Tempus Sans ITC" panose="04020404030D07020202" pitchFamily="82" charset="0"/>
              </a:rPr>
              <a:t>OBCHODNÍ DŮVODY</a:t>
            </a:r>
          </a:p>
          <a:p>
            <a:pPr algn="ctr" eaLnBrk="1" hangingPunct="1">
              <a:buFont typeface="Wingdings" panose="05000000000000000000" pitchFamily="2" charset="2"/>
              <a:buNone/>
            </a:pPr>
            <a:endParaRPr lang="cs-CZ" altLang="cs-CZ" sz="2600" smtClean="0">
              <a:solidFill>
                <a:srgbClr val="33CC33"/>
              </a:solidFill>
              <a:latin typeface="Ravie" panose="04040805050809020602" pitchFamily="82" charset="0"/>
            </a:endParaRPr>
          </a:p>
          <a:p>
            <a:pPr algn="ctr" eaLnBrk="1" hangingPunct="1">
              <a:buFont typeface="Wingdings" panose="05000000000000000000" pitchFamily="2" charset="2"/>
              <a:buNone/>
            </a:pPr>
            <a:endParaRPr lang="cs-CZ" altLang="cs-CZ" sz="2000" smtClean="0">
              <a:latin typeface="Ravie" panose="04040805050809020602" pitchFamily="82" charset="0"/>
            </a:endParaRPr>
          </a:p>
        </p:txBody>
      </p:sp>
      <p:pic>
        <p:nvPicPr>
          <p:cNvPr id="13317" name="Picture 5" descr="Tomáš B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84313"/>
            <a:ext cx="352742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cs-CZ" altLang="cs-CZ" smtClean="0"/>
              <a:t>HISTORIE CESTOVNÍHO RUCHU</a:t>
            </a:r>
          </a:p>
        </p:txBody>
      </p:sp>
      <p:sp>
        <p:nvSpPr>
          <p:cNvPr id="14339" name="Rectangle 3"/>
          <p:cNvSpPr>
            <a:spLocks noGrp="1" noChangeArrowheads="1"/>
          </p:cNvSpPr>
          <p:nvPr>
            <p:ph type="body" sz="half" idx="1"/>
          </p:nvPr>
        </p:nvSpPr>
        <p:spPr/>
        <p:txBody>
          <a:bodyPr/>
          <a:lstStyle/>
          <a:p>
            <a:pPr eaLnBrk="1" hangingPunct="1">
              <a:lnSpc>
                <a:spcPct val="90000"/>
              </a:lnSpc>
              <a:buFontTx/>
              <a:buNone/>
            </a:pPr>
            <a:endParaRPr lang="cs-CZ" altLang="cs-CZ" sz="2000" smtClean="0"/>
          </a:p>
          <a:p>
            <a:pPr eaLnBrk="1" hangingPunct="1">
              <a:lnSpc>
                <a:spcPct val="90000"/>
              </a:lnSpc>
              <a:buFont typeface="Wingdings" panose="05000000000000000000" pitchFamily="2" charset="2"/>
              <a:buNone/>
            </a:pPr>
            <a:endParaRPr lang="cs-CZ" altLang="cs-CZ" sz="2600" smtClean="0"/>
          </a:p>
        </p:txBody>
      </p:sp>
      <p:pic>
        <p:nvPicPr>
          <p:cNvPr id="14340" name="Picture 7" descr="Ptakopy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590675"/>
            <a:ext cx="5903912"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lstStyle/>
          <a:p>
            <a:pPr algn="ctr" eaLnBrk="1" hangingPunct="1"/>
            <a:r>
              <a:rPr lang="cs-CZ" altLang="cs-CZ" smtClean="0"/>
              <a:t>HISTORIE CESTOVNÍHO RUCHU</a:t>
            </a:r>
          </a:p>
        </p:txBody>
      </p:sp>
      <p:sp>
        <p:nvSpPr>
          <p:cNvPr id="15363" name="Rectangle 3"/>
          <p:cNvSpPr>
            <a:spLocks noGrp="1" noChangeArrowheads="1"/>
          </p:cNvSpPr>
          <p:nvPr>
            <p:ph type="body" sz="half" idx="4294967295"/>
          </p:nvPr>
        </p:nvSpPr>
        <p:spPr>
          <a:xfrm>
            <a:off x="457200" y="1600200"/>
            <a:ext cx="4038600" cy="4530725"/>
          </a:xfrm>
        </p:spPr>
        <p:txBody>
          <a:bodyPr/>
          <a:lstStyle/>
          <a:p>
            <a:pPr eaLnBrk="1" hangingPunct="1">
              <a:lnSpc>
                <a:spcPct val="90000"/>
              </a:lnSpc>
              <a:buFontTx/>
              <a:buNone/>
            </a:pPr>
            <a:endParaRPr lang="cs-CZ" altLang="cs-CZ" sz="2000" smtClean="0"/>
          </a:p>
          <a:p>
            <a:pPr eaLnBrk="1" hangingPunct="1">
              <a:lnSpc>
                <a:spcPct val="90000"/>
              </a:lnSpc>
              <a:buFont typeface="Wingdings" panose="05000000000000000000" pitchFamily="2" charset="2"/>
              <a:buNone/>
            </a:pPr>
            <a:endParaRPr lang="cs-CZ" altLang="cs-CZ" sz="2600" smtClean="0"/>
          </a:p>
        </p:txBody>
      </p:sp>
      <p:sp>
        <p:nvSpPr>
          <p:cNvPr id="15364" name="Rectangle 4"/>
          <p:cNvSpPr>
            <a:spLocks noGrp="1" noChangeArrowheads="1"/>
          </p:cNvSpPr>
          <p:nvPr>
            <p:ph type="body" sz="half" idx="4294967295"/>
          </p:nvPr>
        </p:nvSpPr>
        <p:spPr>
          <a:xfrm>
            <a:off x="1403350" y="4724400"/>
            <a:ext cx="7129463" cy="1368425"/>
          </a:xfrm>
        </p:spPr>
        <p:txBody>
          <a:bodyPr/>
          <a:lstStyle/>
          <a:p>
            <a:pPr eaLnBrk="1" hangingPunct="1">
              <a:lnSpc>
                <a:spcPct val="90000"/>
              </a:lnSpc>
              <a:buFont typeface="Wingdings" panose="05000000000000000000" pitchFamily="2" charset="2"/>
              <a:buNone/>
            </a:pPr>
            <a:r>
              <a:rPr lang="cs-CZ" altLang="cs-CZ" sz="2800" smtClean="0">
                <a:solidFill>
                  <a:srgbClr val="993300"/>
                </a:solidFill>
                <a:latin typeface="Tempus Sans ITC" panose="04020404030D07020202" pitchFamily="82" charset="0"/>
                <a:cs typeface="Times New Roman" panose="02020603050405020304" pitchFamily="18" charset="0"/>
              </a:rPr>
              <a:t>→ Ptakopysk</a:t>
            </a:r>
          </a:p>
          <a:p>
            <a:pPr eaLnBrk="1" hangingPunct="1">
              <a:lnSpc>
                <a:spcPct val="90000"/>
              </a:lnSpc>
              <a:buFont typeface="Wingdings" panose="05000000000000000000" pitchFamily="2" charset="2"/>
              <a:buNone/>
            </a:pPr>
            <a:endParaRPr lang="cs-CZ" altLang="cs-CZ" sz="2800" smtClean="0">
              <a:solidFill>
                <a:srgbClr val="993300"/>
              </a:solidFill>
              <a:latin typeface="Tempus Sans ITC" panose="04020404030D07020202" pitchFamily="82" charset="0"/>
              <a:cs typeface="Times New Roman" panose="02020603050405020304" pitchFamily="18" charset="0"/>
            </a:endParaRPr>
          </a:p>
          <a:p>
            <a:pPr eaLnBrk="1" hangingPunct="1">
              <a:lnSpc>
                <a:spcPct val="90000"/>
              </a:lnSpc>
              <a:buFont typeface="Wingdings" panose="05000000000000000000" pitchFamily="2" charset="2"/>
              <a:buNone/>
            </a:pPr>
            <a:r>
              <a:rPr lang="cs-CZ" altLang="cs-CZ" sz="2200" b="1" smtClean="0">
                <a:solidFill>
                  <a:srgbClr val="993300"/>
                </a:solidFill>
                <a:latin typeface="Tempus Sans ITC" panose="04020404030D07020202" pitchFamily="82" charset="0"/>
              </a:rPr>
              <a:t>POZNÁVACÍ DŮVODY</a:t>
            </a:r>
            <a:endParaRPr lang="cs-CZ" altLang="cs-CZ" sz="1800" smtClean="0">
              <a:solidFill>
                <a:srgbClr val="993300"/>
              </a:solidFill>
              <a:latin typeface="Tempus Sans ITC" panose="04020404030D07020202" pitchFamily="82" charset="0"/>
            </a:endParaRPr>
          </a:p>
        </p:txBody>
      </p:sp>
      <p:pic>
        <p:nvPicPr>
          <p:cNvPr id="15365" name="Picture 7" descr="Ptakopy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590675"/>
            <a:ext cx="5903912"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cs-CZ" altLang="cs-CZ" smtClean="0"/>
              <a:t>HISTORIE CESTOVNÍHO RUCHU</a:t>
            </a:r>
          </a:p>
        </p:txBody>
      </p:sp>
      <p:pic>
        <p:nvPicPr>
          <p:cNvPr id="16387" name="Picture 6" descr="Mount Ever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484313"/>
            <a:ext cx="5903913" cy="327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pPr algn="ctr" eaLnBrk="1" hangingPunct="1"/>
            <a:r>
              <a:rPr lang="cs-CZ" altLang="cs-CZ" smtClean="0"/>
              <a:t>HISTORIE CESTOVNÍHO RUCHU</a:t>
            </a:r>
          </a:p>
        </p:txBody>
      </p:sp>
      <p:sp>
        <p:nvSpPr>
          <p:cNvPr id="17411" name="Rectangle 4"/>
          <p:cNvSpPr>
            <a:spLocks noGrp="1" noChangeArrowheads="1"/>
          </p:cNvSpPr>
          <p:nvPr>
            <p:ph type="body" sz="half" idx="4294967295"/>
          </p:nvPr>
        </p:nvSpPr>
        <p:spPr>
          <a:xfrm>
            <a:off x="1403350" y="4868863"/>
            <a:ext cx="6626225" cy="1223962"/>
          </a:xfrm>
        </p:spPr>
        <p:txBody>
          <a:bodyPr/>
          <a:lstStyle/>
          <a:p>
            <a:pPr eaLnBrk="1" hangingPunct="1">
              <a:lnSpc>
                <a:spcPct val="120000"/>
              </a:lnSpc>
              <a:buFont typeface="Wingdings" panose="05000000000000000000" pitchFamily="2" charset="2"/>
              <a:buNone/>
            </a:pPr>
            <a:r>
              <a:rPr lang="cs-CZ" altLang="cs-CZ" sz="2800" smtClean="0">
                <a:solidFill>
                  <a:srgbClr val="993300"/>
                </a:solidFill>
                <a:latin typeface="Tempus Sans ITC" panose="04020404030D07020202" pitchFamily="82" charset="0"/>
                <a:cs typeface="Times New Roman" panose="02020603050405020304" pitchFamily="18" charset="0"/>
              </a:rPr>
              <a:t>→ Výprava na Mount Everest</a:t>
            </a:r>
          </a:p>
          <a:p>
            <a:pPr eaLnBrk="1" hangingPunct="1">
              <a:lnSpc>
                <a:spcPct val="120000"/>
              </a:lnSpc>
              <a:buFont typeface="Wingdings" panose="05000000000000000000" pitchFamily="2" charset="2"/>
              <a:buNone/>
            </a:pPr>
            <a:r>
              <a:rPr lang="cs-CZ" altLang="cs-CZ" sz="2600" b="1" smtClean="0">
                <a:solidFill>
                  <a:srgbClr val="993300"/>
                </a:solidFill>
                <a:latin typeface="Tempus Sans ITC" panose="04020404030D07020202" pitchFamily="82" charset="0"/>
              </a:rPr>
              <a:t>SPORTOVNÍ A ZÁŽITKOVÉ DŮVODY</a:t>
            </a:r>
            <a:endParaRPr lang="cs-CZ" altLang="cs-CZ" sz="2000" smtClean="0">
              <a:solidFill>
                <a:srgbClr val="993300"/>
              </a:solidFill>
              <a:latin typeface="Tempus Sans ITC" panose="04020404030D07020202" pitchFamily="82" charset="0"/>
            </a:endParaRPr>
          </a:p>
        </p:txBody>
      </p:sp>
      <p:pic>
        <p:nvPicPr>
          <p:cNvPr id="17412" name="Picture 6" descr="Mount Ever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484313"/>
            <a:ext cx="5903913" cy="327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eaLnBrk="1" hangingPunct="1"/>
            <a:r>
              <a:rPr lang="cs-CZ" altLang="cs-CZ" smtClean="0"/>
              <a:t>HISTORIE CESTOVNÍHO RUCHU</a:t>
            </a:r>
          </a:p>
        </p:txBody>
      </p:sp>
      <p:sp>
        <p:nvSpPr>
          <p:cNvPr id="18435" name="Rectangle 3"/>
          <p:cNvSpPr>
            <a:spLocks noGrp="1" noChangeArrowheads="1"/>
          </p:cNvSpPr>
          <p:nvPr>
            <p:ph type="body" sz="half" idx="1"/>
          </p:nvPr>
        </p:nvSpPr>
        <p:spPr/>
        <p:txBody>
          <a:bodyPr/>
          <a:lstStyle/>
          <a:p>
            <a:pPr eaLnBrk="1" hangingPunct="1">
              <a:buFontTx/>
              <a:buNone/>
            </a:pPr>
            <a:endParaRPr lang="cs-CZ" altLang="cs-CZ" sz="2000" smtClean="0"/>
          </a:p>
          <a:p>
            <a:pPr eaLnBrk="1" hangingPunct="1">
              <a:buFont typeface="Wingdings" panose="05000000000000000000" pitchFamily="2" charset="2"/>
              <a:buNone/>
            </a:pPr>
            <a:endParaRPr lang="cs-CZ" altLang="cs-CZ" sz="2600" smtClean="0"/>
          </a:p>
        </p:txBody>
      </p:sp>
      <p:pic>
        <p:nvPicPr>
          <p:cNvPr id="18436" name="Picture 6" descr="Vesmírný turis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916113"/>
            <a:ext cx="5343525" cy="357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algn="ctr" eaLnBrk="1" hangingPunct="1"/>
            <a:r>
              <a:rPr lang="cs-CZ" altLang="cs-CZ" smtClean="0"/>
              <a:t>HISTORIE CESTOVNÍHO RUCHU</a:t>
            </a:r>
          </a:p>
        </p:txBody>
      </p:sp>
      <p:sp>
        <p:nvSpPr>
          <p:cNvPr id="19459" name="Rectangle 3"/>
          <p:cNvSpPr>
            <a:spLocks noGrp="1" noChangeArrowheads="1"/>
          </p:cNvSpPr>
          <p:nvPr>
            <p:ph type="body" sz="half" idx="4294967295"/>
          </p:nvPr>
        </p:nvSpPr>
        <p:spPr>
          <a:xfrm>
            <a:off x="457200" y="1600200"/>
            <a:ext cx="4038600" cy="4530725"/>
          </a:xfrm>
        </p:spPr>
        <p:txBody>
          <a:bodyPr/>
          <a:lstStyle/>
          <a:p>
            <a:pPr eaLnBrk="1" hangingPunct="1">
              <a:buFontTx/>
              <a:buNone/>
            </a:pPr>
            <a:endParaRPr lang="cs-CZ" altLang="cs-CZ" sz="2000" smtClean="0"/>
          </a:p>
          <a:p>
            <a:pPr eaLnBrk="1" hangingPunct="1">
              <a:buFont typeface="Wingdings" panose="05000000000000000000" pitchFamily="2" charset="2"/>
              <a:buNone/>
            </a:pPr>
            <a:endParaRPr lang="cs-CZ" altLang="cs-CZ" sz="2600" smtClean="0"/>
          </a:p>
        </p:txBody>
      </p:sp>
      <p:sp>
        <p:nvSpPr>
          <p:cNvPr id="19460" name="Rectangle 4"/>
          <p:cNvSpPr>
            <a:spLocks noGrp="1" noChangeArrowheads="1"/>
          </p:cNvSpPr>
          <p:nvPr>
            <p:ph type="body" sz="half" idx="4294967295"/>
          </p:nvPr>
        </p:nvSpPr>
        <p:spPr>
          <a:xfrm>
            <a:off x="5508625" y="1989138"/>
            <a:ext cx="3635375" cy="3873500"/>
          </a:xfrm>
        </p:spPr>
        <p:txBody>
          <a:bodyPr/>
          <a:lstStyle/>
          <a:p>
            <a:pPr eaLnBrk="1" hangingPunct="1">
              <a:buFont typeface="Wingdings" panose="05000000000000000000" pitchFamily="2" charset="2"/>
              <a:buNone/>
            </a:pPr>
            <a:r>
              <a:rPr lang="cs-CZ" altLang="cs-CZ" sz="3200" smtClean="0">
                <a:solidFill>
                  <a:srgbClr val="993300"/>
                </a:solidFill>
                <a:latin typeface="Tempus Sans ITC" panose="04020404030D07020202" pitchFamily="82" charset="0"/>
                <a:cs typeface="Times New Roman" panose="02020603050405020304" pitchFamily="18" charset="0"/>
              </a:rPr>
              <a:t>→ Cesta do</a:t>
            </a:r>
            <a:r>
              <a:rPr lang="cs-CZ" altLang="cs-CZ" sz="3200" smtClean="0">
                <a:solidFill>
                  <a:srgbClr val="993300"/>
                </a:solidFill>
                <a:cs typeface="Times New Roman" panose="02020603050405020304" pitchFamily="18" charset="0"/>
              </a:rPr>
              <a:t> </a:t>
            </a:r>
            <a:r>
              <a:rPr lang="cs-CZ" altLang="cs-CZ" sz="3200" smtClean="0">
                <a:solidFill>
                  <a:srgbClr val="993300"/>
                </a:solidFill>
                <a:latin typeface="Tempus Sans ITC" panose="04020404030D07020202" pitchFamily="82" charset="0"/>
                <a:cs typeface="Times New Roman" panose="02020603050405020304" pitchFamily="18" charset="0"/>
              </a:rPr>
              <a:t>vesmíru</a:t>
            </a:r>
          </a:p>
          <a:p>
            <a:pPr eaLnBrk="1" hangingPunct="1">
              <a:buFont typeface="Wingdings" panose="05000000000000000000" pitchFamily="2" charset="2"/>
              <a:buNone/>
            </a:pPr>
            <a:r>
              <a:rPr lang="cs-CZ" altLang="cs-CZ" sz="2600" smtClean="0">
                <a:solidFill>
                  <a:srgbClr val="993300"/>
                </a:solidFill>
                <a:latin typeface="Tempus Sans ITC" panose="04020404030D07020202" pitchFamily="82" charset="0"/>
                <a:cs typeface="Times New Roman" panose="02020603050405020304" pitchFamily="18" charset="0"/>
              </a:rPr>
              <a:t>	</a:t>
            </a:r>
          </a:p>
          <a:p>
            <a:pPr eaLnBrk="1" hangingPunct="1">
              <a:buFont typeface="Wingdings" panose="05000000000000000000" pitchFamily="2" charset="2"/>
              <a:buNone/>
            </a:pPr>
            <a:endParaRPr lang="cs-CZ" altLang="cs-CZ" sz="2600" smtClean="0">
              <a:solidFill>
                <a:srgbClr val="993300"/>
              </a:solidFill>
              <a:latin typeface="Tempus Sans ITC" panose="04020404030D07020202" pitchFamily="82" charset="0"/>
              <a:cs typeface="Times New Roman" panose="02020603050405020304" pitchFamily="18" charset="0"/>
            </a:endParaRPr>
          </a:p>
          <a:p>
            <a:pPr eaLnBrk="1" hangingPunct="1">
              <a:buFont typeface="Wingdings" panose="05000000000000000000" pitchFamily="2" charset="2"/>
              <a:buNone/>
            </a:pPr>
            <a:r>
              <a:rPr lang="cs-CZ" altLang="cs-CZ" b="1" smtClean="0">
                <a:solidFill>
                  <a:srgbClr val="993300"/>
                </a:solidFill>
                <a:latin typeface="Tempus Sans ITC" panose="04020404030D07020202" pitchFamily="82" charset="0"/>
              </a:rPr>
              <a:t>PRESTIŽ, VÝZKUM</a:t>
            </a:r>
            <a:endParaRPr lang="cs-CZ" altLang="cs-CZ" sz="2400" smtClean="0">
              <a:solidFill>
                <a:srgbClr val="993300"/>
              </a:solidFill>
              <a:latin typeface="Tempus Sans ITC" panose="04020404030D07020202" pitchFamily="82" charset="0"/>
            </a:endParaRPr>
          </a:p>
        </p:txBody>
      </p:sp>
      <p:pic>
        <p:nvPicPr>
          <p:cNvPr id="19461" name="Picture 6" descr="Vesmírný turis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916113"/>
            <a:ext cx="5343525" cy="357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r>
              <a:rPr lang="cs-CZ" altLang="cs-CZ" smtClean="0"/>
              <a:t>HISTORIE CESTOVNÍHO RUCHU</a:t>
            </a:r>
          </a:p>
        </p:txBody>
      </p:sp>
      <p:sp>
        <p:nvSpPr>
          <p:cNvPr id="20483" name="Rectangle 3"/>
          <p:cNvSpPr>
            <a:spLocks noGrp="1" noChangeArrowheads="1"/>
          </p:cNvSpPr>
          <p:nvPr>
            <p:ph type="body" idx="1"/>
          </p:nvPr>
        </p:nvSpPr>
        <p:spPr/>
        <p:txBody>
          <a:bodyPr/>
          <a:lstStyle/>
          <a:p>
            <a:pPr eaLnBrk="1" hangingPunct="1">
              <a:buFont typeface="Wingdings" panose="05000000000000000000" pitchFamily="2" charset="2"/>
              <a:buNone/>
            </a:pPr>
            <a:endParaRPr lang="cs-CZ" altLang="cs-CZ" sz="2100" smtClean="0"/>
          </a:p>
          <a:p>
            <a:pPr eaLnBrk="1" hangingPunct="1">
              <a:buFont typeface="Wingdings" panose="05000000000000000000" pitchFamily="2" charset="2"/>
              <a:buNone/>
            </a:pPr>
            <a:endParaRPr lang="cs-CZ" altLang="cs-CZ" sz="2100" smtClean="0"/>
          </a:p>
          <a:p>
            <a:pPr eaLnBrk="1" hangingPunct="1">
              <a:buFont typeface="Wingdings" panose="05000000000000000000" pitchFamily="2" charset="2"/>
              <a:buNone/>
            </a:pPr>
            <a:endParaRPr lang="cs-CZ" altLang="cs-CZ" sz="2100" smtClean="0"/>
          </a:p>
          <a:p>
            <a:pPr algn="ctr" eaLnBrk="1" hangingPunct="1">
              <a:buFont typeface="Wingdings" panose="05000000000000000000" pitchFamily="2" charset="2"/>
              <a:buNone/>
            </a:pPr>
            <a:r>
              <a:rPr lang="cs-CZ" altLang="cs-CZ" sz="2100" smtClean="0"/>
              <a:t>	</a:t>
            </a:r>
            <a:r>
              <a:rPr lang="cs-CZ" altLang="cs-CZ" sz="4000" b="1" smtClean="0">
                <a:solidFill>
                  <a:srgbClr val="993300"/>
                </a:solidFill>
                <a:latin typeface="Tempus Sans ITC" panose="04020404030D07020202" pitchFamily="82" charset="0"/>
              </a:rPr>
              <a:t>VÝZNAMNÍ CESTOVATELÉ</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eaLnBrk="1" hangingPunct="1"/>
            <a:r>
              <a:rPr lang="cs-CZ" altLang="cs-CZ" smtClean="0"/>
              <a:t>HISTORIE CESTOVNÍHO RUCHU</a:t>
            </a:r>
          </a:p>
        </p:txBody>
      </p:sp>
      <p:pic>
        <p:nvPicPr>
          <p:cNvPr id="21507" name="Picture 6" descr="Marco Po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844675"/>
            <a:ext cx="3527425" cy="432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pPr algn="ctr" eaLnBrk="1" hangingPunct="1"/>
            <a:r>
              <a:rPr lang="cs-CZ" altLang="cs-CZ" smtClean="0"/>
              <a:t>HISTORIE CESTOVNÍHO RUCHU</a:t>
            </a:r>
          </a:p>
        </p:txBody>
      </p:sp>
      <p:sp>
        <p:nvSpPr>
          <p:cNvPr id="22531" name="Rectangle 4"/>
          <p:cNvSpPr>
            <a:spLocks noGrp="1" noChangeArrowheads="1"/>
          </p:cNvSpPr>
          <p:nvPr>
            <p:ph type="body" sz="half" idx="4294967295"/>
          </p:nvPr>
        </p:nvSpPr>
        <p:spPr>
          <a:xfrm>
            <a:off x="4414838" y="1916113"/>
            <a:ext cx="4405312" cy="4105275"/>
          </a:xfrm>
          <a:solidFill>
            <a:srgbClr val="FFFF99"/>
          </a:solidFill>
        </p:spPr>
        <p:txBody>
          <a:bodyPr/>
          <a:lstStyle/>
          <a:p>
            <a:pPr eaLnBrk="1" hangingPunct="1">
              <a:buFont typeface="Wingdings" panose="05000000000000000000" pitchFamily="2" charset="2"/>
              <a:buNone/>
            </a:pPr>
            <a:r>
              <a:rPr lang="cs-CZ" altLang="cs-CZ" sz="2000" u="sng" smtClean="0"/>
              <a:t>MARCO POLO</a:t>
            </a:r>
            <a:r>
              <a:rPr lang="cs-CZ" altLang="cs-CZ" sz="2000" smtClean="0"/>
              <a:t> (1254 – 1324)</a:t>
            </a:r>
          </a:p>
          <a:p>
            <a:pPr eaLnBrk="1" hangingPunct="1">
              <a:buFont typeface="Wingdings" panose="05000000000000000000" pitchFamily="2" charset="2"/>
              <a:buNone/>
            </a:pPr>
            <a:endParaRPr lang="cs-CZ" altLang="cs-CZ" sz="2000" smtClean="0"/>
          </a:p>
          <a:p>
            <a:pPr eaLnBrk="1" hangingPunct="1">
              <a:buFontTx/>
              <a:buChar char="-"/>
            </a:pPr>
            <a:r>
              <a:rPr lang="cs-CZ" altLang="cs-CZ" sz="2000" smtClean="0"/>
              <a:t>benátský kupec</a:t>
            </a:r>
          </a:p>
          <a:p>
            <a:pPr eaLnBrk="1" hangingPunct="1">
              <a:buFontTx/>
              <a:buChar char="-"/>
            </a:pPr>
            <a:endParaRPr lang="cs-CZ" altLang="cs-CZ" sz="2000" smtClean="0"/>
          </a:p>
          <a:p>
            <a:pPr eaLnBrk="1" hangingPunct="1">
              <a:lnSpc>
                <a:spcPct val="120000"/>
              </a:lnSpc>
              <a:buFontTx/>
              <a:buChar char="-"/>
            </a:pPr>
            <a:r>
              <a:rPr lang="cs-CZ" altLang="cs-CZ" sz="2000" smtClean="0"/>
              <a:t>proslavil se cestami po Číně </a:t>
            </a:r>
          </a:p>
          <a:p>
            <a:pPr eaLnBrk="1" hangingPunct="1">
              <a:lnSpc>
                <a:spcPct val="120000"/>
              </a:lnSpc>
              <a:buFontTx/>
              <a:buNone/>
            </a:pPr>
            <a:r>
              <a:rPr lang="cs-CZ" altLang="cs-CZ" sz="2000" smtClean="0"/>
              <a:t>	(1264 – 1292)</a:t>
            </a:r>
          </a:p>
          <a:p>
            <a:pPr eaLnBrk="1" hangingPunct="1">
              <a:buFontTx/>
              <a:buChar char="-"/>
            </a:pPr>
            <a:endParaRPr lang="cs-CZ" altLang="cs-CZ" sz="2000" smtClean="0"/>
          </a:p>
          <a:p>
            <a:pPr eaLnBrk="1" hangingPunct="1">
              <a:lnSpc>
                <a:spcPct val="130000"/>
              </a:lnSpc>
              <a:buFontTx/>
              <a:buChar char="-"/>
            </a:pPr>
            <a:r>
              <a:rPr lang="cs-CZ" altLang="cs-CZ" sz="2000" smtClean="0"/>
              <a:t>zápisky „Milione“  – první </a:t>
            </a:r>
            <a:r>
              <a:rPr lang="cs-CZ" altLang="cs-CZ" sz="2000" i="1" smtClean="0"/>
              <a:t>zeměpis Asie</a:t>
            </a:r>
            <a:endParaRPr lang="cs-CZ" altLang="cs-CZ" sz="2000" smtClean="0"/>
          </a:p>
        </p:txBody>
      </p:sp>
      <p:pic>
        <p:nvPicPr>
          <p:cNvPr id="22532" name="Picture 6" descr="Marco Po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844675"/>
            <a:ext cx="3527425" cy="432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7813"/>
            <a:ext cx="8229600" cy="919162"/>
          </a:xfrm>
        </p:spPr>
        <p:txBody>
          <a:bodyPr/>
          <a:lstStyle/>
          <a:p>
            <a:pPr algn="ctr" eaLnBrk="1" hangingPunct="1"/>
            <a:r>
              <a:rPr lang="cs-CZ" altLang="cs-CZ" smtClean="0"/>
              <a:t>OBSAH PŘEDNÁŠKY</a:t>
            </a:r>
          </a:p>
        </p:txBody>
      </p:sp>
      <p:sp>
        <p:nvSpPr>
          <p:cNvPr id="4099" name="Rectangle 3"/>
          <p:cNvSpPr>
            <a:spLocks noGrp="1" noChangeArrowheads="1"/>
          </p:cNvSpPr>
          <p:nvPr>
            <p:ph type="body" idx="1"/>
          </p:nvPr>
        </p:nvSpPr>
        <p:spPr/>
        <p:txBody>
          <a:bodyPr/>
          <a:lstStyle/>
          <a:p>
            <a:pPr marL="609600" indent="-609600" eaLnBrk="1" hangingPunct="1">
              <a:lnSpc>
                <a:spcPct val="170000"/>
              </a:lnSpc>
              <a:buFont typeface="Wingdings" panose="05000000000000000000" pitchFamily="2" charset="2"/>
              <a:buAutoNum type="alphaUcPeriod"/>
            </a:pPr>
            <a:endParaRPr lang="cs-CZ" altLang="cs-CZ" sz="2100" smtClean="0"/>
          </a:p>
          <a:p>
            <a:pPr marL="609600" indent="-609600" eaLnBrk="1" hangingPunct="1">
              <a:lnSpc>
                <a:spcPct val="170000"/>
              </a:lnSpc>
              <a:buFont typeface="Wingdings" panose="05000000000000000000" pitchFamily="2" charset="2"/>
              <a:buAutoNum type="alphaUcPeriod"/>
            </a:pPr>
            <a:r>
              <a:rPr lang="cs-CZ" altLang="cs-CZ" sz="2100" smtClean="0"/>
              <a:t>HISTORIE CESTOVNÍHO RUCHU</a:t>
            </a:r>
          </a:p>
          <a:p>
            <a:pPr marL="609600" indent="-609600" eaLnBrk="1" hangingPunct="1">
              <a:lnSpc>
                <a:spcPct val="170000"/>
              </a:lnSpc>
              <a:buFont typeface="Wingdings" panose="05000000000000000000" pitchFamily="2" charset="2"/>
              <a:buAutoNum type="alphaUcPeriod"/>
            </a:pPr>
            <a:r>
              <a:rPr lang="cs-CZ" altLang="cs-CZ" sz="2100" smtClean="0"/>
              <a:t>DEFINICE ZÁKLADNÍCH POJMŮ</a:t>
            </a:r>
          </a:p>
          <a:p>
            <a:pPr marL="609600" indent="-609600" eaLnBrk="1" hangingPunct="1">
              <a:lnSpc>
                <a:spcPct val="170000"/>
              </a:lnSpc>
              <a:buFont typeface="Wingdings" panose="05000000000000000000" pitchFamily="2" charset="2"/>
              <a:buAutoNum type="alphaUcPeriod"/>
            </a:pPr>
            <a:r>
              <a:rPr lang="cs-CZ" altLang="cs-CZ" sz="2100" smtClean="0"/>
              <a:t>SOUČASNÉ TRENDY VE SVĚTĚ A U NÁS</a:t>
            </a:r>
          </a:p>
          <a:p>
            <a:pPr marL="609600" indent="-609600" eaLnBrk="1" hangingPunct="1">
              <a:lnSpc>
                <a:spcPct val="170000"/>
              </a:lnSpc>
              <a:buFont typeface="Wingdings" panose="05000000000000000000" pitchFamily="2" charset="2"/>
              <a:buAutoNum type="alphaUcPeriod"/>
            </a:pPr>
            <a:r>
              <a:rPr lang="cs-CZ" altLang="cs-CZ" sz="2100" smtClean="0"/>
              <a:t>PRÁVA A POVINNOSTI CK A JEJÍCH KLIENTŮ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 calcmode="lin" valueType="num">
                                      <p:cBhvr additive="base">
                                        <p:cTn id="7" dur="10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 calcmode="lin" valueType="num">
                                      <p:cBhvr additive="base">
                                        <p:cTn id="13" dur="10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 calcmode="lin" valueType="num">
                                      <p:cBhvr additive="base">
                                        <p:cTn id="19" dur="10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 calcmode="lin" valueType="num">
                                      <p:cBhvr additive="base">
                                        <p:cTn id="25" dur="10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eaLnBrk="1" hangingPunct="1"/>
            <a:r>
              <a:rPr lang="cs-CZ" altLang="cs-CZ" smtClean="0"/>
              <a:t>HISTORIE CESTOVNÍHO RUCHU</a:t>
            </a:r>
          </a:p>
        </p:txBody>
      </p:sp>
      <p:pic>
        <p:nvPicPr>
          <p:cNvPr id="23555" name="Picture 5" descr="Kryštof Kolumb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 y="1844675"/>
            <a:ext cx="3259138"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pPr algn="ctr" eaLnBrk="1" hangingPunct="1"/>
            <a:r>
              <a:rPr lang="cs-CZ" altLang="cs-CZ" smtClean="0"/>
              <a:t>HISTORIE CESTOVNÍHO RUCHU</a:t>
            </a:r>
          </a:p>
        </p:txBody>
      </p:sp>
      <p:sp>
        <p:nvSpPr>
          <p:cNvPr id="24579" name="Rectangle 3"/>
          <p:cNvSpPr>
            <a:spLocks noGrp="1" noChangeArrowheads="1"/>
          </p:cNvSpPr>
          <p:nvPr>
            <p:ph type="body" sz="half" idx="4294967295"/>
          </p:nvPr>
        </p:nvSpPr>
        <p:spPr>
          <a:xfrm>
            <a:off x="4284663" y="1844675"/>
            <a:ext cx="4679950" cy="4176713"/>
          </a:xfrm>
          <a:solidFill>
            <a:srgbClr val="FFFF99"/>
          </a:solidFill>
        </p:spPr>
        <p:txBody>
          <a:bodyPr/>
          <a:lstStyle/>
          <a:p>
            <a:pPr eaLnBrk="1" hangingPunct="1">
              <a:lnSpc>
                <a:spcPct val="90000"/>
              </a:lnSpc>
              <a:buFont typeface="Wingdings" panose="05000000000000000000" pitchFamily="2" charset="2"/>
              <a:buNone/>
            </a:pPr>
            <a:r>
              <a:rPr lang="cs-CZ" altLang="cs-CZ" sz="1800" u="sng" smtClean="0"/>
              <a:t>KRYŠTOF KOLUMBUS</a:t>
            </a:r>
            <a:r>
              <a:rPr lang="cs-CZ" altLang="cs-CZ" sz="1800" smtClean="0"/>
              <a:t> (1451 – 1506)</a:t>
            </a:r>
          </a:p>
          <a:p>
            <a:pPr eaLnBrk="1" hangingPunct="1">
              <a:lnSpc>
                <a:spcPct val="90000"/>
              </a:lnSpc>
              <a:buFont typeface="Wingdings" panose="05000000000000000000" pitchFamily="2" charset="2"/>
              <a:buNone/>
            </a:pPr>
            <a:endParaRPr lang="cs-CZ" altLang="cs-CZ" sz="1800" smtClean="0"/>
          </a:p>
          <a:p>
            <a:pPr eaLnBrk="1" hangingPunct="1">
              <a:lnSpc>
                <a:spcPct val="160000"/>
              </a:lnSpc>
              <a:buFontTx/>
              <a:buChar char="-"/>
            </a:pPr>
            <a:r>
              <a:rPr lang="cs-CZ" altLang="cs-CZ" sz="1800" smtClean="0"/>
              <a:t>italský mořeplavec</a:t>
            </a:r>
          </a:p>
          <a:p>
            <a:pPr eaLnBrk="1" hangingPunct="1">
              <a:lnSpc>
                <a:spcPct val="160000"/>
              </a:lnSpc>
              <a:buFontTx/>
              <a:buChar char="-"/>
            </a:pPr>
            <a:endParaRPr lang="cs-CZ" altLang="cs-CZ" sz="1800" smtClean="0"/>
          </a:p>
          <a:p>
            <a:pPr eaLnBrk="1" hangingPunct="1">
              <a:lnSpc>
                <a:spcPct val="160000"/>
              </a:lnSpc>
              <a:buFontTx/>
              <a:buChar char="-"/>
            </a:pPr>
            <a:r>
              <a:rPr lang="cs-CZ" altLang="cs-CZ" sz="1800" smtClean="0"/>
              <a:t>„Země je kulatá“ (do Indie přes Atlantik)</a:t>
            </a:r>
          </a:p>
          <a:p>
            <a:pPr eaLnBrk="1" hangingPunct="1">
              <a:lnSpc>
                <a:spcPct val="160000"/>
              </a:lnSpc>
              <a:buFontTx/>
              <a:buChar char="-"/>
            </a:pPr>
            <a:endParaRPr lang="cs-CZ" altLang="cs-CZ" sz="1800" smtClean="0"/>
          </a:p>
          <a:p>
            <a:pPr eaLnBrk="1" hangingPunct="1">
              <a:lnSpc>
                <a:spcPct val="160000"/>
              </a:lnSpc>
              <a:buFontTx/>
              <a:buChar char="-"/>
            </a:pPr>
            <a:r>
              <a:rPr lang="cs-CZ" altLang="cs-CZ" sz="1800" smtClean="0"/>
              <a:t>Pinta, Niňa, Santa Maria</a:t>
            </a:r>
          </a:p>
          <a:p>
            <a:pPr eaLnBrk="1" hangingPunct="1">
              <a:lnSpc>
                <a:spcPct val="160000"/>
              </a:lnSpc>
              <a:buFontTx/>
              <a:buNone/>
            </a:pPr>
            <a:r>
              <a:rPr lang="cs-CZ" altLang="cs-CZ" sz="1800" smtClean="0"/>
              <a:t>	=</a:t>
            </a:r>
            <a:r>
              <a:rPr lang="en-US" altLang="cs-CZ" sz="1800" smtClean="0"/>
              <a:t>&gt; Bahamy </a:t>
            </a:r>
            <a:r>
              <a:rPr lang="en-US" altLang="cs-CZ" sz="1800" smtClean="0">
                <a:cs typeface="Arial" panose="020B0604020202020204" pitchFamily="34" charset="0"/>
              </a:rPr>
              <a:t>≠ Indie</a:t>
            </a:r>
          </a:p>
          <a:p>
            <a:pPr eaLnBrk="1" hangingPunct="1">
              <a:lnSpc>
                <a:spcPct val="160000"/>
              </a:lnSpc>
              <a:buFontTx/>
              <a:buNone/>
            </a:pPr>
            <a:r>
              <a:rPr lang="en-US" altLang="cs-CZ" sz="1800" smtClean="0">
                <a:cs typeface="Arial" panose="020B0604020202020204" pitchFamily="34" charset="0"/>
              </a:rPr>
              <a:t>	</a:t>
            </a:r>
          </a:p>
        </p:txBody>
      </p:sp>
      <p:pic>
        <p:nvPicPr>
          <p:cNvPr id="24580" name="Picture 5" descr="Kryštof Kolumb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 y="1844675"/>
            <a:ext cx="3259138"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r>
              <a:rPr lang="cs-CZ" altLang="cs-CZ" smtClean="0"/>
              <a:t>HISTORIE CESTOVNÍHO RUCHU</a:t>
            </a:r>
          </a:p>
        </p:txBody>
      </p:sp>
      <p:pic>
        <p:nvPicPr>
          <p:cNvPr id="25603" name="Picture 5" descr="Emil_Holu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700213"/>
            <a:ext cx="3313113"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pPr algn="ctr" eaLnBrk="1" hangingPunct="1"/>
            <a:r>
              <a:rPr lang="cs-CZ" altLang="cs-CZ" smtClean="0"/>
              <a:t>HISTORIE CESTOVNÍHO RUCHU</a:t>
            </a:r>
          </a:p>
        </p:txBody>
      </p:sp>
      <p:sp>
        <p:nvSpPr>
          <p:cNvPr id="26627" name="Rectangle 3"/>
          <p:cNvSpPr>
            <a:spLocks noGrp="1" noChangeArrowheads="1"/>
          </p:cNvSpPr>
          <p:nvPr>
            <p:ph type="body" sz="half" idx="4294967295"/>
          </p:nvPr>
        </p:nvSpPr>
        <p:spPr>
          <a:xfrm>
            <a:off x="4500563" y="1773238"/>
            <a:ext cx="4337050" cy="4140200"/>
          </a:xfrm>
          <a:solidFill>
            <a:srgbClr val="FFFF99"/>
          </a:solidFill>
        </p:spPr>
        <p:txBody>
          <a:bodyPr/>
          <a:lstStyle/>
          <a:p>
            <a:pPr eaLnBrk="1" hangingPunct="1">
              <a:buFont typeface="Wingdings" panose="05000000000000000000" pitchFamily="2" charset="2"/>
              <a:buNone/>
            </a:pPr>
            <a:r>
              <a:rPr lang="cs-CZ" altLang="cs-CZ" sz="2000" u="sng" smtClean="0"/>
              <a:t>MUDr. EMIL HOLUB</a:t>
            </a:r>
            <a:r>
              <a:rPr lang="cs-CZ" altLang="cs-CZ" sz="2000" smtClean="0"/>
              <a:t> (1847 – 1902)</a:t>
            </a:r>
          </a:p>
          <a:p>
            <a:pPr eaLnBrk="1" hangingPunct="1">
              <a:buFont typeface="Wingdings" panose="05000000000000000000" pitchFamily="2" charset="2"/>
              <a:buNone/>
            </a:pPr>
            <a:endParaRPr lang="cs-CZ" altLang="cs-CZ" sz="2000" smtClean="0"/>
          </a:p>
          <a:p>
            <a:pPr eaLnBrk="1" hangingPunct="1">
              <a:buFontTx/>
              <a:buChar char="-"/>
            </a:pPr>
            <a:r>
              <a:rPr lang="cs-CZ" altLang="cs-CZ" sz="2000" smtClean="0"/>
              <a:t>cestovatel, etnograf a kartograf</a:t>
            </a:r>
          </a:p>
          <a:p>
            <a:pPr eaLnBrk="1" hangingPunct="1">
              <a:buFontTx/>
              <a:buChar char="-"/>
            </a:pPr>
            <a:endParaRPr lang="cs-CZ" altLang="cs-CZ" sz="2000" smtClean="0"/>
          </a:p>
          <a:p>
            <a:pPr eaLnBrk="1" hangingPunct="1">
              <a:buFontTx/>
              <a:buChar char="-"/>
            </a:pPr>
            <a:r>
              <a:rPr lang="cs-CZ" altLang="cs-CZ" sz="2000" smtClean="0"/>
              <a:t>expedice po Africe</a:t>
            </a:r>
          </a:p>
          <a:p>
            <a:pPr eaLnBrk="1" hangingPunct="1">
              <a:buFontTx/>
              <a:buChar char="-"/>
            </a:pPr>
            <a:endParaRPr lang="cs-CZ" altLang="cs-CZ" sz="2000" smtClean="0"/>
          </a:p>
          <a:p>
            <a:pPr eaLnBrk="1" hangingPunct="1">
              <a:buFontTx/>
              <a:buChar char="-"/>
            </a:pPr>
            <a:r>
              <a:rPr lang="cs-CZ" altLang="cs-CZ" sz="2000" smtClean="0"/>
              <a:t>Viktoriiny vodopády – zmapování</a:t>
            </a:r>
          </a:p>
          <a:p>
            <a:pPr eaLnBrk="1" hangingPunct="1">
              <a:buFontTx/>
              <a:buChar char="-"/>
            </a:pPr>
            <a:endParaRPr lang="cs-CZ" altLang="cs-CZ" sz="2000" smtClean="0"/>
          </a:p>
          <a:p>
            <a:pPr eaLnBrk="1" hangingPunct="1">
              <a:buFontTx/>
              <a:buChar char="-"/>
            </a:pPr>
            <a:r>
              <a:rPr lang="cs-CZ" altLang="cs-CZ" sz="2000" smtClean="0"/>
              <a:t>1883 velká expedice po Africe</a:t>
            </a:r>
          </a:p>
        </p:txBody>
      </p:sp>
      <p:pic>
        <p:nvPicPr>
          <p:cNvPr id="26628" name="Picture 5" descr="Emil_Holu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700213"/>
            <a:ext cx="3313113"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cs-CZ" altLang="cs-CZ" smtClean="0"/>
              <a:t>HISTORIE CESTOVNÍHO RUCHU</a:t>
            </a:r>
          </a:p>
        </p:txBody>
      </p:sp>
      <p:sp>
        <p:nvSpPr>
          <p:cNvPr id="26627" name="Rectangle 3"/>
          <p:cNvSpPr>
            <a:spLocks noGrp="1" noChangeArrowheads="1"/>
          </p:cNvSpPr>
          <p:nvPr>
            <p:ph type="body" idx="1"/>
          </p:nvPr>
        </p:nvSpPr>
        <p:spPr/>
        <p:txBody>
          <a:bodyPr/>
          <a:lstStyle/>
          <a:p>
            <a:pPr eaLnBrk="1" hangingPunct="1">
              <a:buFontTx/>
              <a:buChar char="-"/>
            </a:pPr>
            <a:endParaRPr lang="cs-CZ" altLang="cs-CZ" sz="2400" smtClean="0"/>
          </a:p>
          <a:p>
            <a:pPr eaLnBrk="1" hangingPunct="1">
              <a:lnSpc>
                <a:spcPct val="140000"/>
              </a:lnSpc>
              <a:buFontTx/>
              <a:buChar char="-"/>
            </a:pPr>
            <a:r>
              <a:rPr lang="cs-CZ" altLang="cs-CZ" sz="2400" smtClean="0"/>
              <a:t>cestovní ruch	=	cestování</a:t>
            </a:r>
          </a:p>
          <a:p>
            <a:pPr eaLnBrk="1" hangingPunct="1">
              <a:lnSpc>
                <a:spcPct val="140000"/>
              </a:lnSpc>
              <a:buFontTx/>
              <a:buChar char="-"/>
            </a:pPr>
            <a:endParaRPr lang="cs-CZ" altLang="cs-CZ" sz="2400" smtClean="0"/>
          </a:p>
          <a:p>
            <a:pPr eaLnBrk="1" hangingPunct="1">
              <a:lnSpc>
                <a:spcPct val="140000"/>
              </a:lnSpc>
              <a:buFontTx/>
              <a:buChar char="-"/>
            </a:pPr>
            <a:r>
              <a:rPr lang="cs-CZ" altLang="cs-CZ" sz="2400" smtClean="0"/>
              <a:t>využití volného času s poznáváním a rekreací</a:t>
            </a:r>
          </a:p>
          <a:p>
            <a:pPr eaLnBrk="1" hangingPunct="1">
              <a:lnSpc>
                <a:spcPct val="140000"/>
              </a:lnSpc>
              <a:buFontTx/>
              <a:buChar char="-"/>
            </a:pPr>
            <a:endParaRPr lang="cs-CZ" altLang="cs-CZ" sz="2400" smtClean="0"/>
          </a:p>
          <a:p>
            <a:pPr eaLnBrk="1" hangingPunct="1">
              <a:lnSpc>
                <a:spcPct val="140000"/>
              </a:lnSpc>
              <a:buFontTx/>
              <a:buChar char="-"/>
            </a:pPr>
            <a:r>
              <a:rPr lang="cs-CZ" altLang="cs-CZ" sz="2400" smtClean="0">
                <a:solidFill>
                  <a:srgbClr val="660033"/>
                </a:solidFill>
              </a:rPr>
              <a:t>17. a 18. století  		cesty šlechticů a tovaryšů;</a:t>
            </a:r>
          </a:p>
          <a:p>
            <a:pPr eaLnBrk="1" hangingPunct="1">
              <a:lnSpc>
                <a:spcPct val="140000"/>
              </a:lnSpc>
              <a:buFontTx/>
              <a:buNone/>
            </a:pPr>
            <a:r>
              <a:rPr lang="cs-CZ" altLang="cs-CZ" sz="2400" smtClean="0">
                <a:solidFill>
                  <a:srgbClr val="660033"/>
                </a:solidFill>
              </a:rPr>
              <a:t>					první zmínky o průvodcích</a:t>
            </a:r>
          </a:p>
          <a:p>
            <a:pPr eaLnBrk="1" hangingPunct="1">
              <a:lnSpc>
                <a:spcPct val="140000"/>
              </a:lnSpc>
              <a:buFontTx/>
              <a:buNone/>
            </a:pPr>
            <a:endParaRPr lang="cs-CZ" altLang="cs-CZ"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 calcmode="lin" valueType="num">
                                      <p:cBhvr additive="base">
                                        <p:cTn id="7" dur="10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6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7">
                                            <p:txEl>
                                              <p:pRg st="3" end="3"/>
                                            </p:txEl>
                                          </p:spTgt>
                                        </p:tgtEl>
                                        <p:attrNameLst>
                                          <p:attrName>style.visibility</p:attrName>
                                        </p:attrNameLst>
                                      </p:cBhvr>
                                      <p:to>
                                        <p:strVal val="visible"/>
                                      </p:to>
                                    </p:set>
                                    <p:anim calcmode="lin" valueType="num">
                                      <p:cBhvr additive="base">
                                        <p:cTn id="13" dur="10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66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27">
                                            <p:txEl>
                                              <p:pRg st="5" end="5"/>
                                            </p:txEl>
                                          </p:spTgt>
                                        </p:tgtEl>
                                        <p:attrNameLst>
                                          <p:attrName>style.visibility</p:attrName>
                                        </p:attrNameLst>
                                      </p:cBhvr>
                                      <p:to>
                                        <p:strVal val="visible"/>
                                      </p:to>
                                    </p:set>
                                    <p:anim calcmode="lin" valueType="num">
                                      <p:cBhvr additive="base">
                                        <p:cTn id="19" dur="1000" fill="hold"/>
                                        <p:tgtEl>
                                          <p:spTgt spid="26627">
                                            <p:txEl>
                                              <p:pRg st="5" end="5"/>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6627">
                                            <p:txEl>
                                              <p:pRg st="5" end="5"/>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6627">
                                            <p:txEl>
                                              <p:pRg st="6" end="6"/>
                                            </p:txEl>
                                          </p:spTgt>
                                        </p:tgtEl>
                                        <p:attrNameLst>
                                          <p:attrName>style.visibility</p:attrName>
                                        </p:attrNameLst>
                                      </p:cBhvr>
                                      <p:to>
                                        <p:strVal val="visible"/>
                                      </p:to>
                                    </p:set>
                                    <p:anim calcmode="lin" valueType="num">
                                      <p:cBhvr additive="base">
                                        <p:cTn id="23" dur="1000" fill="hold"/>
                                        <p:tgtEl>
                                          <p:spTgt spid="26627">
                                            <p:txEl>
                                              <p:pRg st="6" end="6"/>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2662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cs-CZ" altLang="cs-CZ" smtClean="0"/>
              <a:t>HISTORIE CESTOVNÍHO RUCHU</a:t>
            </a:r>
          </a:p>
        </p:txBody>
      </p:sp>
      <p:sp>
        <p:nvSpPr>
          <p:cNvPr id="27651" name="Rectangle 3"/>
          <p:cNvSpPr>
            <a:spLocks noGrp="1" noChangeArrowheads="1"/>
          </p:cNvSpPr>
          <p:nvPr>
            <p:ph type="body" idx="1"/>
          </p:nvPr>
        </p:nvSpPr>
        <p:spPr>
          <a:xfrm>
            <a:off x="457200" y="1484313"/>
            <a:ext cx="8229600" cy="4530725"/>
          </a:xfrm>
        </p:spPr>
        <p:txBody>
          <a:bodyPr/>
          <a:lstStyle/>
          <a:p>
            <a:pPr eaLnBrk="1" hangingPunct="1">
              <a:buFontTx/>
              <a:buChar char="-"/>
            </a:pPr>
            <a:endParaRPr lang="cs-CZ" altLang="cs-CZ" sz="2400" smtClean="0"/>
          </a:p>
          <a:p>
            <a:pPr eaLnBrk="1" hangingPunct="1">
              <a:buFontTx/>
              <a:buChar char="-"/>
            </a:pPr>
            <a:endParaRPr lang="cs-CZ" altLang="cs-CZ" sz="2400" smtClean="0"/>
          </a:p>
          <a:p>
            <a:pPr eaLnBrk="1" hangingPunct="1">
              <a:buFontTx/>
              <a:buChar char="-"/>
            </a:pPr>
            <a:r>
              <a:rPr lang="cs-CZ" altLang="cs-CZ" sz="2400" smtClean="0"/>
              <a:t>rozvoj </a:t>
            </a:r>
            <a:r>
              <a:rPr lang="cs-CZ" altLang="cs-CZ" sz="2400" smtClean="0">
                <a:solidFill>
                  <a:srgbClr val="660033"/>
                </a:solidFill>
              </a:rPr>
              <a:t>v masové formě v 2. pol. 19. století</a:t>
            </a:r>
          </a:p>
          <a:p>
            <a:pPr eaLnBrk="1" hangingPunct="1">
              <a:buFontTx/>
              <a:buChar char="-"/>
            </a:pPr>
            <a:endParaRPr lang="cs-CZ" altLang="cs-CZ" sz="2400" smtClean="0">
              <a:solidFill>
                <a:srgbClr val="660033"/>
              </a:solidFill>
            </a:endParaRPr>
          </a:p>
          <a:p>
            <a:pPr eaLnBrk="1" hangingPunct="1">
              <a:buFontTx/>
              <a:buChar char="-"/>
            </a:pPr>
            <a:r>
              <a:rPr lang="cs-CZ" altLang="cs-CZ" sz="2400" smtClean="0"/>
              <a:t>potřeby:		</a:t>
            </a:r>
            <a:r>
              <a:rPr lang="cs-CZ" altLang="cs-CZ" sz="2400" smtClean="0">
                <a:solidFill>
                  <a:srgbClr val="660033"/>
                </a:solidFill>
              </a:rPr>
              <a:t>odpočinku a poznávání</a:t>
            </a:r>
          </a:p>
          <a:p>
            <a:pPr eaLnBrk="1" hangingPunct="1">
              <a:buFontTx/>
              <a:buChar char="-"/>
            </a:pPr>
            <a:endParaRPr lang="cs-CZ" altLang="cs-CZ" sz="2400" smtClean="0">
              <a:solidFill>
                <a:srgbClr val="660033"/>
              </a:solidFill>
            </a:endParaRPr>
          </a:p>
          <a:p>
            <a:pPr eaLnBrk="1" hangingPunct="1">
              <a:buFontTx/>
              <a:buChar char="-"/>
            </a:pPr>
            <a:r>
              <a:rPr lang="cs-CZ" altLang="cs-CZ" sz="2400" smtClean="0"/>
              <a:t>podmínky:	</a:t>
            </a:r>
            <a:r>
              <a:rPr lang="cs-CZ" altLang="cs-CZ" sz="2400" smtClean="0">
                <a:solidFill>
                  <a:srgbClr val="660033"/>
                </a:solidFill>
              </a:rPr>
              <a:t>	osobní svoboda</a:t>
            </a:r>
          </a:p>
          <a:p>
            <a:pPr eaLnBrk="1" hangingPunct="1">
              <a:buFontTx/>
              <a:buNone/>
            </a:pPr>
            <a:r>
              <a:rPr lang="cs-CZ" altLang="cs-CZ" sz="2400" smtClean="0"/>
              <a:t>				volný čas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anim calcmode="lin" valueType="num">
                                      <p:cBhvr additive="base">
                                        <p:cTn id="7" dur="10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7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51">
                                            <p:txEl>
                                              <p:pRg st="4" end="4"/>
                                            </p:txEl>
                                          </p:spTgt>
                                        </p:tgtEl>
                                        <p:attrNameLst>
                                          <p:attrName>style.visibility</p:attrName>
                                        </p:attrNameLst>
                                      </p:cBhvr>
                                      <p:to>
                                        <p:strVal val="visible"/>
                                      </p:to>
                                    </p:set>
                                    <p:anim calcmode="lin" valueType="num">
                                      <p:cBhvr additive="base">
                                        <p:cTn id="13" dur="1000" fill="hold"/>
                                        <p:tgtEl>
                                          <p:spTgt spid="27651">
                                            <p:txEl>
                                              <p:pRg st="4" end="4"/>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76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anim calcmode="lin" valueType="num">
                                      <p:cBhvr additive="base">
                                        <p:cTn id="19" dur="1000" fill="hold"/>
                                        <p:tgtEl>
                                          <p:spTgt spid="27651">
                                            <p:txEl>
                                              <p:pRg st="6" end="6"/>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765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651">
                                            <p:txEl>
                                              <p:pRg st="7" end="7"/>
                                            </p:txEl>
                                          </p:spTgt>
                                        </p:tgtEl>
                                        <p:attrNameLst>
                                          <p:attrName>style.visibility</p:attrName>
                                        </p:attrNameLst>
                                      </p:cBhvr>
                                      <p:to>
                                        <p:strVal val="visible"/>
                                      </p:to>
                                    </p:set>
                                    <p:anim calcmode="lin" valueType="num">
                                      <p:cBhvr additive="base">
                                        <p:cTn id="25" dur="1000" fill="hold"/>
                                        <p:tgtEl>
                                          <p:spTgt spid="27651">
                                            <p:txEl>
                                              <p:pRg st="7" end="7"/>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765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cs-CZ" altLang="cs-CZ" smtClean="0"/>
              <a:t>HISTORIE CESTOVNÍHO RUCHU</a:t>
            </a:r>
          </a:p>
        </p:txBody>
      </p:sp>
      <p:sp>
        <p:nvSpPr>
          <p:cNvPr id="28675" name="Rectangle 3"/>
          <p:cNvSpPr>
            <a:spLocks noGrp="1" noChangeArrowheads="1"/>
          </p:cNvSpPr>
          <p:nvPr>
            <p:ph type="body" sz="half" idx="1"/>
          </p:nvPr>
        </p:nvSpPr>
        <p:spPr>
          <a:xfrm>
            <a:off x="457200" y="2133600"/>
            <a:ext cx="4038600" cy="3997325"/>
          </a:xfrm>
          <a:noFill/>
          <a:ln>
            <a:solidFill>
              <a:schemeClr val="tx1"/>
            </a:solidFill>
            <a:miter lim="800000"/>
            <a:headEnd/>
            <a:tailEnd/>
          </a:ln>
        </p:spPr>
        <p:txBody>
          <a:bodyPr/>
          <a:lstStyle/>
          <a:p>
            <a:pPr eaLnBrk="1" hangingPunct="1">
              <a:lnSpc>
                <a:spcPct val="120000"/>
              </a:lnSpc>
              <a:buFontTx/>
              <a:buNone/>
            </a:pPr>
            <a:r>
              <a:rPr lang="cs-CZ" altLang="cs-CZ" sz="1200" smtClean="0">
                <a:solidFill>
                  <a:srgbClr val="660033"/>
                </a:solidFill>
              </a:rPr>
              <a:t>   </a:t>
            </a:r>
            <a:r>
              <a:rPr lang="cs-CZ" altLang="cs-CZ" sz="2000" u="sng" smtClean="0">
                <a:solidFill>
                  <a:srgbClr val="660033"/>
                </a:solidFill>
              </a:rPr>
              <a:t>Základní podmínky:</a:t>
            </a:r>
          </a:p>
          <a:p>
            <a:pPr eaLnBrk="1" hangingPunct="1">
              <a:lnSpc>
                <a:spcPct val="120000"/>
              </a:lnSpc>
              <a:buFontTx/>
              <a:buNone/>
            </a:pPr>
            <a:endParaRPr lang="cs-CZ" altLang="cs-CZ" sz="2000" u="sng" smtClean="0">
              <a:solidFill>
                <a:srgbClr val="660033"/>
              </a:solidFill>
            </a:endParaRPr>
          </a:p>
          <a:p>
            <a:pPr lvl="1" eaLnBrk="1" hangingPunct="1">
              <a:lnSpc>
                <a:spcPct val="140000"/>
              </a:lnSpc>
              <a:buFontTx/>
              <a:buChar char="-"/>
            </a:pPr>
            <a:r>
              <a:rPr lang="cs-CZ" altLang="cs-CZ" sz="2000" smtClean="0"/>
              <a:t>volný čas</a:t>
            </a:r>
          </a:p>
          <a:p>
            <a:pPr lvl="1" eaLnBrk="1" hangingPunct="1">
              <a:lnSpc>
                <a:spcPct val="140000"/>
              </a:lnSpc>
              <a:buFontTx/>
              <a:buChar char="-"/>
            </a:pPr>
            <a:r>
              <a:rPr lang="cs-CZ" altLang="cs-CZ" sz="2000" smtClean="0"/>
              <a:t>mírové podmínky</a:t>
            </a:r>
          </a:p>
          <a:p>
            <a:pPr eaLnBrk="1" hangingPunct="1">
              <a:lnSpc>
                <a:spcPct val="120000"/>
              </a:lnSpc>
              <a:buFontTx/>
              <a:buChar char="-"/>
            </a:pPr>
            <a:endParaRPr lang="cs-CZ" altLang="cs-CZ" sz="2000" smtClean="0"/>
          </a:p>
        </p:txBody>
      </p:sp>
      <p:sp>
        <p:nvSpPr>
          <p:cNvPr id="28676" name="Rectangle 4"/>
          <p:cNvSpPr>
            <a:spLocks noGrp="1" noChangeArrowheads="1"/>
          </p:cNvSpPr>
          <p:nvPr>
            <p:ph type="body" sz="half" idx="2"/>
          </p:nvPr>
        </p:nvSpPr>
        <p:spPr>
          <a:xfrm>
            <a:off x="4648200" y="2133600"/>
            <a:ext cx="4038600" cy="3997325"/>
          </a:xfrm>
          <a:noFill/>
          <a:ln>
            <a:solidFill>
              <a:schemeClr val="tx1"/>
            </a:solidFill>
            <a:miter lim="800000"/>
            <a:headEnd/>
            <a:tailEnd/>
          </a:ln>
        </p:spPr>
        <p:txBody>
          <a:bodyPr/>
          <a:lstStyle/>
          <a:p>
            <a:pPr eaLnBrk="1" hangingPunct="1">
              <a:lnSpc>
                <a:spcPct val="120000"/>
              </a:lnSpc>
              <a:buFontTx/>
              <a:buNone/>
            </a:pPr>
            <a:r>
              <a:rPr lang="cs-CZ" altLang="cs-CZ" sz="1500" smtClean="0">
                <a:solidFill>
                  <a:srgbClr val="660033"/>
                </a:solidFill>
              </a:rPr>
              <a:t>   </a:t>
            </a:r>
            <a:r>
              <a:rPr lang="cs-CZ" altLang="cs-CZ" sz="1800" u="sng" smtClean="0">
                <a:solidFill>
                  <a:srgbClr val="660033"/>
                </a:solidFill>
              </a:rPr>
              <a:t>Další podmínky:</a:t>
            </a:r>
          </a:p>
          <a:p>
            <a:pPr eaLnBrk="1" hangingPunct="1">
              <a:lnSpc>
                <a:spcPct val="120000"/>
              </a:lnSpc>
              <a:buFontTx/>
              <a:buNone/>
            </a:pPr>
            <a:endParaRPr lang="cs-CZ" altLang="cs-CZ" sz="1800" smtClean="0">
              <a:solidFill>
                <a:srgbClr val="660033"/>
              </a:solidFill>
            </a:endParaRPr>
          </a:p>
          <a:p>
            <a:pPr lvl="1" eaLnBrk="1" hangingPunct="1">
              <a:lnSpc>
                <a:spcPct val="160000"/>
              </a:lnSpc>
              <a:buFontTx/>
              <a:buChar char="-"/>
            </a:pPr>
            <a:r>
              <a:rPr lang="cs-CZ" altLang="cs-CZ" sz="1800" smtClean="0"/>
              <a:t>ekonomické </a:t>
            </a:r>
          </a:p>
          <a:p>
            <a:pPr lvl="1" eaLnBrk="1" hangingPunct="1">
              <a:lnSpc>
                <a:spcPct val="160000"/>
              </a:lnSpc>
              <a:buFontTx/>
              <a:buChar char="-"/>
            </a:pPr>
            <a:r>
              <a:rPr lang="cs-CZ" altLang="cs-CZ" sz="1800" smtClean="0"/>
              <a:t>ekologické </a:t>
            </a:r>
          </a:p>
          <a:p>
            <a:pPr lvl="1" eaLnBrk="1" hangingPunct="1">
              <a:lnSpc>
                <a:spcPct val="160000"/>
              </a:lnSpc>
              <a:buFontTx/>
              <a:buChar char="-"/>
            </a:pPr>
            <a:r>
              <a:rPr lang="cs-CZ" altLang="cs-CZ" sz="1800" smtClean="0"/>
              <a:t>demografické </a:t>
            </a:r>
          </a:p>
          <a:p>
            <a:pPr lvl="1" eaLnBrk="1" hangingPunct="1">
              <a:lnSpc>
                <a:spcPct val="160000"/>
              </a:lnSpc>
              <a:buFontTx/>
              <a:buChar char="-"/>
            </a:pPr>
            <a:r>
              <a:rPr lang="cs-CZ" altLang="cs-CZ" sz="1800" smtClean="0"/>
              <a:t>pracovní </a:t>
            </a:r>
          </a:p>
          <a:p>
            <a:pPr lvl="1" eaLnBrk="1" hangingPunct="1">
              <a:lnSpc>
                <a:spcPct val="160000"/>
              </a:lnSpc>
              <a:buFontTx/>
              <a:buChar char="-"/>
            </a:pPr>
            <a:r>
              <a:rPr lang="cs-CZ" altLang="cs-CZ" sz="1800" smtClean="0"/>
              <a:t>materiálně-technické </a:t>
            </a:r>
          </a:p>
          <a:p>
            <a:pPr lvl="1" eaLnBrk="1" hangingPunct="1">
              <a:lnSpc>
                <a:spcPct val="160000"/>
              </a:lnSpc>
              <a:buFontTx/>
              <a:buChar char="-"/>
            </a:pPr>
            <a:r>
              <a:rPr lang="cs-CZ" altLang="cs-CZ" sz="1800" smtClean="0"/>
              <a:t>administrativní </a:t>
            </a:r>
          </a:p>
        </p:txBody>
      </p:sp>
      <p:sp>
        <p:nvSpPr>
          <p:cNvPr id="29701" name="Text Box 5"/>
          <p:cNvSpPr txBox="1">
            <a:spLocks noChangeArrowheads="1"/>
          </p:cNvSpPr>
          <p:nvPr/>
        </p:nvSpPr>
        <p:spPr bwMode="auto">
          <a:xfrm>
            <a:off x="468313" y="1412875"/>
            <a:ext cx="8207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2400" b="0"/>
              <a:t>Rozvoj cestovního ruchu je podmíněn: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5">
                                            <p:bg/>
                                          </p:spTgt>
                                        </p:tgtEl>
                                        <p:attrNameLst>
                                          <p:attrName>style.visibility</p:attrName>
                                        </p:attrNameLst>
                                      </p:cBhvr>
                                      <p:to>
                                        <p:strVal val="visible"/>
                                      </p:to>
                                    </p:set>
                                    <p:anim calcmode="lin" valueType="num">
                                      <p:cBhvr additive="base">
                                        <p:cTn id="7" dur="1000" fill="hold"/>
                                        <p:tgtEl>
                                          <p:spTgt spid="28675">
                                            <p:bg/>
                                          </p:spTgt>
                                        </p:tgtEl>
                                        <p:attrNameLst>
                                          <p:attrName>ppt_x</p:attrName>
                                        </p:attrNameLst>
                                      </p:cBhvr>
                                      <p:tavLst>
                                        <p:tav tm="0">
                                          <p:val>
                                            <p:strVal val="0-#ppt_w/2"/>
                                          </p:val>
                                        </p:tav>
                                        <p:tav tm="100000">
                                          <p:val>
                                            <p:strVal val="#ppt_x"/>
                                          </p:val>
                                        </p:tav>
                                      </p:tavLst>
                                    </p:anim>
                                    <p:anim calcmode="lin" valueType="num">
                                      <p:cBhvr additive="base">
                                        <p:cTn id="8" dur="1000" fill="hold"/>
                                        <p:tgtEl>
                                          <p:spTgt spid="28675">
                                            <p:bg/>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675">
                                            <p:txEl>
                                              <p:pRg st="0" end="0"/>
                                            </p:txEl>
                                          </p:spTgt>
                                        </p:tgtEl>
                                        <p:attrNameLst>
                                          <p:attrName>style.visibility</p:attrName>
                                        </p:attrNameLst>
                                      </p:cBhvr>
                                      <p:to>
                                        <p:strVal val="visible"/>
                                      </p:to>
                                    </p:set>
                                    <p:anim calcmode="lin" valueType="num">
                                      <p:cBhvr additive="base">
                                        <p:cTn id="13" dur="1000" fill="hold"/>
                                        <p:tgtEl>
                                          <p:spTgt spid="28675">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8675">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 calcmode="lin" valueType="num">
                                      <p:cBhvr additive="base">
                                        <p:cTn id="17" dur="1000" fill="hold"/>
                                        <p:tgtEl>
                                          <p:spTgt spid="28675">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2867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8675">
                                            <p:txEl>
                                              <p:pRg st="3" end="3"/>
                                            </p:txEl>
                                          </p:spTgt>
                                        </p:tgtEl>
                                        <p:attrNameLst>
                                          <p:attrName>style.visibility</p:attrName>
                                        </p:attrNameLst>
                                      </p:cBhvr>
                                      <p:to>
                                        <p:strVal val="visible"/>
                                      </p:to>
                                    </p:set>
                                    <p:anim calcmode="lin" valueType="num">
                                      <p:cBhvr additive="base">
                                        <p:cTn id="21" dur="1000" fill="hold"/>
                                        <p:tgtEl>
                                          <p:spTgt spid="28675">
                                            <p:txEl>
                                              <p:pRg st="3" end="3"/>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286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8676">
                                            <p:bg/>
                                          </p:spTgt>
                                        </p:tgtEl>
                                        <p:attrNameLst>
                                          <p:attrName>style.visibility</p:attrName>
                                        </p:attrNameLst>
                                      </p:cBhvr>
                                      <p:to>
                                        <p:strVal val="visible"/>
                                      </p:to>
                                    </p:set>
                                    <p:anim calcmode="lin" valueType="num">
                                      <p:cBhvr additive="base">
                                        <p:cTn id="27" dur="1000" fill="hold"/>
                                        <p:tgtEl>
                                          <p:spTgt spid="28676">
                                            <p:bg/>
                                          </p:spTgt>
                                        </p:tgtEl>
                                        <p:attrNameLst>
                                          <p:attrName>ppt_x</p:attrName>
                                        </p:attrNameLst>
                                      </p:cBhvr>
                                      <p:tavLst>
                                        <p:tav tm="0">
                                          <p:val>
                                            <p:strVal val="1+#ppt_w/2"/>
                                          </p:val>
                                        </p:tav>
                                        <p:tav tm="100000">
                                          <p:val>
                                            <p:strVal val="#ppt_x"/>
                                          </p:val>
                                        </p:tav>
                                      </p:tavLst>
                                    </p:anim>
                                    <p:anim calcmode="lin" valueType="num">
                                      <p:cBhvr additive="base">
                                        <p:cTn id="28" dur="1000" fill="hold"/>
                                        <p:tgtEl>
                                          <p:spTgt spid="28676">
                                            <p:bg/>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28676">
                                            <p:txEl>
                                              <p:pRg st="0" end="0"/>
                                            </p:txEl>
                                          </p:spTgt>
                                        </p:tgtEl>
                                        <p:attrNameLst>
                                          <p:attrName>style.visibility</p:attrName>
                                        </p:attrNameLst>
                                      </p:cBhvr>
                                      <p:to>
                                        <p:strVal val="visible"/>
                                      </p:to>
                                    </p:set>
                                    <p:anim calcmode="lin" valueType="num">
                                      <p:cBhvr additive="base">
                                        <p:cTn id="33" dur="1000" fill="hold"/>
                                        <p:tgtEl>
                                          <p:spTgt spid="28676">
                                            <p:txEl>
                                              <p:pRg st="0" end="0"/>
                                            </p:txEl>
                                          </p:spTgt>
                                        </p:tgtEl>
                                        <p:attrNameLst>
                                          <p:attrName>ppt_x</p:attrName>
                                        </p:attrNameLst>
                                      </p:cBhvr>
                                      <p:tavLst>
                                        <p:tav tm="0">
                                          <p:val>
                                            <p:strVal val="1+#ppt_w/2"/>
                                          </p:val>
                                        </p:tav>
                                        <p:tav tm="100000">
                                          <p:val>
                                            <p:strVal val="#ppt_x"/>
                                          </p:val>
                                        </p:tav>
                                      </p:tavLst>
                                    </p:anim>
                                    <p:anim calcmode="lin" valueType="num">
                                      <p:cBhvr additive="base">
                                        <p:cTn id="34" dur="1000" fill="hold"/>
                                        <p:tgtEl>
                                          <p:spTgt spid="2867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28676">
                                            <p:txEl>
                                              <p:pRg st="2" end="2"/>
                                            </p:txEl>
                                          </p:spTgt>
                                        </p:tgtEl>
                                        <p:attrNameLst>
                                          <p:attrName>style.visibility</p:attrName>
                                        </p:attrNameLst>
                                      </p:cBhvr>
                                      <p:to>
                                        <p:strVal val="visible"/>
                                      </p:to>
                                    </p:set>
                                    <p:anim calcmode="lin" valueType="num">
                                      <p:cBhvr additive="base">
                                        <p:cTn id="39" dur="1000" fill="hold"/>
                                        <p:tgtEl>
                                          <p:spTgt spid="28676">
                                            <p:txEl>
                                              <p:pRg st="2" end="2"/>
                                            </p:txEl>
                                          </p:spTgt>
                                        </p:tgtEl>
                                        <p:attrNameLst>
                                          <p:attrName>ppt_x</p:attrName>
                                        </p:attrNameLst>
                                      </p:cBhvr>
                                      <p:tavLst>
                                        <p:tav tm="0">
                                          <p:val>
                                            <p:strVal val="1+#ppt_w/2"/>
                                          </p:val>
                                        </p:tav>
                                        <p:tav tm="100000">
                                          <p:val>
                                            <p:strVal val="#ppt_x"/>
                                          </p:val>
                                        </p:tav>
                                      </p:tavLst>
                                    </p:anim>
                                    <p:anim calcmode="lin" valueType="num">
                                      <p:cBhvr additive="base">
                                        <p:cTn id="40" dur="1000" fill="hold"/>
                                        <p:tgtEl>
                                          <p:spTgt spid="2867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28676">
                                            <p:txEl>
                                              <p:pRg st="3" end="3"/>
                                            </p:txEl>
                                          </p:spTgt>
                                        </p:tgtEl>
                                        <p:attrNameLst>
                                          <p:attrName>style.visibility</p:attrName>
                                        </p:attrNameLst>
                                      </p:cBhvr>
                                      <p:to>
                                        <p:strVal val="visible"/>
                                      </p:to>
                                    </p:set>
                                    <p:anim calcmode="lin" valueType="num">
                                      <p:cBhvr additive="base">
                                        <p:cTn id="45" dur="1000" fill="hold"/>
                                        <p:tgtEl>
                                          <p:spTgt spid="28676">
                                            <p:txEl>
                                              <p:pRg st="3" end="3"/>
                                            </p:txEl>
                                          </p:spTgt>
                                        </p:tgtEl>
                                        <p:attrNameLst>
                                          <p:attrName>ppt_x</p:attrName>
                                        </p:attrNameLst>
                                      </p:cBhvr>
                                      <p:tavLst>
                                        <p:tav tm="0">
                                          <p:val>
                                            <p:strVal val="1+#ppt_w/2"/>
                                          </p:val>
                                        </p:tav>
                                        <p:tav tm="100000">
                                          <p:val>
                                            <p:strVal val="#ppt_x"/>
                                          </p:val>
                                        </p:tav>
                                      </p:tavLst>
                                    </p:anim>
                                    <p:anim calcmode="lin" valueType="num">
                                      <p:cBhvr additive="base">
                                        <p:cTn id="46" dur="1000" fill="hold"/>
                                        <p:tgtEl>
                                          <p:spTgt spid="2867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28676">
                                            <p:txEl>
                                              <p:pRg st="4" end="4"/>
                                            </p:txEl>
                                          </p:spTgt>
                                        </p:tgtEl>
                                        <p:attrNameLst>
                                          <p:attrName>style.visibility</p:attrName>
                                        </p:attrNameLst>
                                      </p:cBhvr>
                                      <p:to>
                                        <p:strVal val="visible"/>
                                      </p:to>
                                    </p:set>
                                    <p:anim calcmode="lin" valueType="num">
                                      <p:cBhvr additive="base">
                                        <p:cTn id="51" dur="1000" fill="hold"/>
                                        <p:tgtEl>
                                          <p:spTgt spid="28676">
                                            <p:txEl>
                                              <p:pRg st="4" end="4"/>
                                            </p:txEl>
                                          </p:spTgt>
                                        </p:tgtEl>
                                        <p:attrNameLst>
                                          <p:attrName>ppt_x</p:attrName>
                                        </p:attrNameLst>
                                      </p:cBhvr>
                                      <p:tavLst>
                                        <p:tav tm="0">
                                          <p:val>
                                            <p:strVal val="1+#ppt_w/2"/>
                                          </p:val>
                                        </p:tav>
                                        <p:tav tm="100000">
                                          <p:val>
                                            <p:strVal val="#ppt_x"/>
                                          </p:val>
                                        </p:tav>
                                      </p:tavLst>
                                    </p:anim>
                                    <p:anim calcmode="lin" valueType="num">
                                      <p:cBhvr additive="base">
                                        <p:cTn id="52" dur="1000" fill="hold"/>
                                        <p:tgtEl>
                                          <p:spTgt spid="2867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28676">
                                            <p:txEl>
                                              <p:pRg st="5" end="5"/>
                                            </p:txEl>
                                          </p:spTgt>
                                        </p:tgtEl>
                                        <p:attrNameLst>
                                          <p:attrName>style.visibility</p:attrName>
                                        </p:attrNameLst>
                                      </p:cBhvr>
                                      <p:to>
                                        <p:strVal val="visible"/>
                                      </p:to>
                                    </p:set>
                                    <p:anim calcmode="lin" valueType="num">
                                      <p:cBhvr additive="base">
                                        <p:cTn id="57" dur="1000" fill="hold"/>
                                        <p:tgtEl>
                                          <p:spTgt spid="28676">
                                            <p:txEl>
                                              <p:pRg st="5" end="5"/>
                                            </p:txEl>
                                          </p:spTgt>
                                        </p:tgtEl>
                                        <p:attrNameLst>
                                          <p:attrName>ppt_x</p:attrName>
                                        </p:attrNameLst>
                                      </p:cBhvr>
                                      <p:tavLst>
                                        <p:tav tm="0">
                                          <p:val>
                                            <p:strVal val="1+#ppt_w/2"/>
                                          </p:val>
                                        </p:tav>
                                        <p:tav tm="100000">
                                          <p:val>
                                            <p:strVal val="#ppt_x"/>
                                          </p:val>
                                        </p:tav>
                                      </p:tavLst>
                                    </p:anim>
                                    <p:anim calcmode="lin" valueType="num">
                                      <p:cBhvr additive="base">
                                        <p:cTn id="58" dur="1000" fill="hold"/>
                                        <p:tgtEl>
                                          <p:spTgt spid="2867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28676">
                                            <p:txEl>
                                              <p:pRg st="6" end="6"/>
                                            </p:txEl>
                                          </p:spTgt>
                                        </p:tgtEl>
                                        <p:attrNameLst>
                                          <p:attrName>style.visibility</p:attrName>
                                        </p:attrNameLst>
                                      </p:cBhvr>
                                      <p:to>
                                        <p:strVal val="visible"/>
                                      </p:to>
                                    </p:set>
                                    <p:anim calcmode="lin" valueType="num">
                                      <p:cBhvr additive="base">
                                        <p:cTn id="63" dur="1000" fill="hold"/>
                                        <p:tgtEl>
                                          <p:spTgt spid="28676">
                                            <p:txEl>
                                              <p:pRg st="6" end="6"/>
                                            </p:txEl>
                                          </p:spTgt>
                                        </p:tgtEl>
                                        <p:attrNameLst>
                                          <p:attrName>ppt_x</p:attrName>
                                        </p:attrNameLst>
                                      </p:cBhvr>
                                      <p:tavLst>
                                        <p:tav tm="0">
                                          <p:val>
                                            <p:strVal val="1+#ppt_w/2"/>
                                          </p:val>
                                        </p:tav>
                                        <p:tav tm="100000">
                                          <p:val>
                                            <p:strVal val="#ppt_x"/>
                                          </p:val>
                                        </p:tav>
                                      </p:tavLst>
                                    </p:anim>
                                    <p:anim calcmode="lin" valueType="num">
                                      <p:cBhvr additive="base">
                                        <p:cTn id="64" dur="1000" fill="hold"/>
                                        <p:tgtEl>
                                          <p:spTgt spid="2867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28676">
                                            <p:txEl>
                                              <p:pRg st="7" end="7"/>
                                            </p:txEl>
                                          </p:spTgt>
                                        </p:tgtEl>
                                        <p:attrNameLst>
                                          <p:attrName>style.visibility</p:attrName>
                                        </p:attrNameLst>
                                      </p:cBhvr>
                                      <p:to>
                                        <p:strVal val="visible"/>
                                      </p:to>
                                    </p:set>
                                    <p:anim calcmode="lin" valueType="num">
                                      <p:cBhvr additive="base">
                                        <p:cTn id="69" dur="1000" fill="hold"/>
                                        <p:tgtEl>
                                          <p:spTgt spid="28676">
                                            <p:txEl>
                                              <p:pRg st="7" end="7"/>
                                            </p:txEl>
                                          </p:spTgt>
                                        </p:tgtEl>
                                        <p:attrNameLst>
                                          <p:attrName>ppt_x</p:attrName>
                                        </p:attrNameLst>
                                      </p:cBhvr>
                                      <p:tavLst>
                                        <p:tav tm="0">
                                          <p:val>
                                            <p:strVal val="1+#ppt_w/2"/>
                                          </p:val>
                                        </p:tav>
                                        <p:tav tm="100000">
                                          <p:val>
                                            <p:strVal val="#ppt_x"/>
                                          </p:val>
                                        </p:tav>
                                      </p:tavLst>
                                    </p:anim>
                                    <p:anim calcmode="lin" valueType="num">
                                      <p:cBhvr additive="base">
                                        <p:cTn id="70" dur="1000" fill="hold"/>
                                        <p:tgtEl>
                                          <p:spTgt spid="28676">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nimBg="1"/>
      <p:bldP spid="28676"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eaLnBrk="1" hangingPunct="1"/>
            <a:r>
              <a:rPr lang="cs-CZ" altLang="cs-CZ" smtClean="0"/>
              <a:t>HISTORIE CESTOVNÍHO RUCHU</a:t>
            </a:r>
          </a:p>
        </p:txBody>
      </p:sp>
      <p:pic>
        <p:nvPicPr>
          <p:cNvPr id="30723" name="Picture 5" descr="ilustracni obra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700213"/>
            <a:ext cx="3455987" cy="40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pPr algn="ctr" eaLnBrk="1" hangingPunct="1"/>
            <a:r>
              <a:rPr lang="cs-CZ" altLang="cs-CZ" smtClean="0"/>
              <a:t>HISTORIE CESTOVNÍHO RUCHU</a:t>
            </a:r>
          </a:p>
        </p:txBody>
      </p:sp>
      <p:sp>
        <p:nvSpPr>
          <p:cNvPr id="31747" name="Rectangle 3"/>
          <p:cNvSpPr>
            <a:spLocks noGrp="1" noChangeArrowheads="1"/>
          </p:cNvSpPr>
          <p:nvPr>
            <p:ph type="body" sz="half" idx="4294967295"/>
          </p:nvPr>
        </p:nvSpPr>
        <p:spPr>
          <a:xfrm>
            <a:off x="4500563" y="1773238"/>
            <a:ext cx="4337050" cy="4140200"/>
          </a:xfrm>
          <a:solidFill>
            <a:srgbClr val="FFFF99"/>
          </a:solidFill>
        </p:spPr>
        <p:txBody>
          <a:bodyPr/>
          <a:lstStyle/>
          <a:p>
            <a:pPr eaLnBrk="1" hangingPunct="1">
              <a:lnSpc>
                <a:spcPct val="90000"/>
              </a:lnSpc>
              <a:buFont typeface="Wingdings" panose="05000000000000000000" pitchFamily="2" charset="2"/>
              <a:buNone/>
            </a:pPr>
            <a:r>
              <a:rPr lang="cs-CZ" altLang="cs-CZ" sz="1800" u="sng" smtClean="0"/>
              <a:t>THOMAS COOK</a:t>
            </a:r>
            <a:r>
              <a:rPr lang="cs-CZ" altLang="cs-CZ" sz="1800" smtClean="0"/>
              <a:t> (1808 – 1892)</a:t>
            </a:r>
          </a:p>
          <a:p>
            <a:pPr eaLnBrk="1" hangingPunct="1">
              <a:lnSpc>
                <a:spcPct val="90000"/>
              </a:lnSpc>
              <a:buFont typeface="Wingdings" panose="05000000000000000000" pitchFamily="2" charset="2"/>
              <a:buNone/>
            </a:pPr>
            <a:endParaRPr lang="cs-CZ" altLang="cs-CZ" sz="1800" smtClean="0"/>
          </a:p>
          <a:p>
            <a:pPr eaLnBrk="1" hangingPunct="1">
              <a:lnSpc>
                <a:spcPct val="170000"/>
              </a:lnSpc>
              <a:buFontTx/>
              <a:buNone/>
            </a:pPr>
            <a:r>
              <a:rPr lang="cs-CZ" altLang="cs-CZ" sz="1800" smtClean="0"/>
              <a:t>=</a:t>
            </a:r>
            <a:r>
              <a:rPr lang="en-US" altLang="cs-CZ" sz="1800" smtClean="0"/>
              <a:t>&gt;</a:t>
            </a:r>
            <a:r>
              <a:rPr lang="cs-CZ" altLang="cs-CZ" sz="1800" smtClean="0"/>
              <a:t> zakladatel 1. cestovní kanceláře, </a:t>
            </a:r>
          </a:p>
          <a:p>
            <a:pPr eaLnBrk="1" hangingPunct="1">
              <a:lnSpc>
                <a:spcPct val="170000"/>
              </a:lnSpc>
              <a:buFontTx/>
              <a:buNone/>
            </a:pPr>
            <a:r>
              <a:rPr lang="cs-CZ" altLang="cs-CZ" sz="1800" smtClean="0"/>
              <a:t>	„první hromadná organizovaná přeprava osob“</a:t>
            </a:r>
          </a:p>
          <a:p>
            <a:pPr eaLnBrk="1" hangingPunct="1">
              <a:lnSpc>
                <a:spcPct val="90000"/>
              </a:lnSpc>
              <a:buFontTx/>
              <a:buNone/>
            </a:pPr>
            <a:r>
              <a:rPr lang="cs-CZ" altLang="cs-CZ" sz="1800" smtClean="0"/>
              <a:t>	</a:t>
            </a:r>
          </a:p>
        </p:txBody>
      </p:sp>
      <p:pic>
        <p:nvPicPr>
          <p:cNvPr id="31748" name="Picture 5" descr="ilustracni obra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700213"/>
            <a:ext cx="3455987" cy="40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eaLnBrk="1" hangingPunct="1"/>
            <a:r>
              <a:rPr lang="cs-CZ" altLang="cs-CZ" smtClean="0"/>
              <a:t>HISTORIE CESTOVNÍHO RUCHU</a:t>
            </a:r>
          </a:p>
        </p:txBody>
      </p:sp>
      <p:sp>
        <p:nvSpPr>
          <p:cNvPr id="32771" name="Rectangle 3"/>
          <p:cNvSpPr>
            <a:spLocks noGrp="1" noChangeArrowheads="1"/>
          </p:cNvSpPr>
          <p:nvPr>
            <p:ph type="body" sz="half" idx="2"/>
          </p:nvPr>
        </p:nvSpPr>
        <p:spPr>
          <a:xfrm>
            <a:off x="4500563" y="1773238"/>
            <a:ext cx="4337050" cy="4140200"/>
          </a:xfrm>
          <a:solidFill>
            <a:srgbClr val="FFFF99"/>
          </a:solidFill>
        </p:spPr>
        <p:txBody>
          <a:bodyPr/>
          <a:lstStyle/>
          <a:p>
            <a:pPr eaLnBrk="1" hangingPunct="1">
              <a:buFont typeface="Wingdings" panose="05000000000000000000" pitchFamily="2" charset="2"/>
              <a:buNone/>
            </a:pPr>
            <a:r>
              <a:rPr lang="cs-CZ" altLang="cs-CZ" sz="2400" u="sng" smtClean="0"/>
              <a:t>THOMAS COOK</a:t>
            </a:r>
            <a:r>
              <a:rPr lang="cs-CZ" altLang="cs-CZ" sz="2400" smtClean="0"/>
              <a:t> </a:t>
            </a:r>
          </a:p>
          <a:p>
            <a:pPr eaLnBrk="1" hangingPunct="1">
              <a:buFont typeface="Wingdings" panose="05000000000000000000" pitchFamily="2" charset="2"/>
              <a:buNone/>
            </a:pPr>
            <a:endParaRPr lang="cs-CZ" altLang="cs-CZ" sz="2400" smtClean="0"/>
          </a:p>
          <a:p>
            <a:pPr eaLnBrk="1" hangingPunct="1">
              <a:lnSpc>
                <a:spcPct val="140000"/>
              </a:lnSpc>
              <a:buFontTx/>
              <a:buChar char="-"/>
            </a:pPr>
            <a:r>
              <a:rPr lang="cs-CZ" altLang="cs-CZ" sz="1800" smtClean="0"/>
              <a:t>1. zahraniční zájezd, 1855</a:t>
            </a:r>
          </a:p>
          <a:p>
            <a:pPr eaLnBrk="1" hangingPunct="1">
              <a:lnSpc>
                <a:spcPct val="140000"/>
              </a:lnSpc>
              <a:buFontTx/>
              <a:buNone/>
            </a:pPr>
            <a:endParaRPr lang="cs-CZ" altLang="cs-CZ" sz="1800" smtClean="0"/>
          </a:p>
          <a:p>
            <a:pPr eaLnBrk="1" hangingPunct="1">
              <a:lnSpc>
                <a:spcPct val="140000"/>
              </a:lnSpc>
              <a:buFontTx/>
              <a:buChar char="-"/>
            </a:pPr>
            <a:r>
              <a:rPr lang="cs-CZ" altLang="cs-CZ" sz="1800" smtClean="0"/>
              <a:t>pravidelné zájezdy do Evropy, 1856</a:t>
            </a:r>
          </a:p>
          <a:p>
            <a:pPr eaLnBrk="1" hangingPunct="1">
              <a:lnSpc>
                <a:spcPct val="140000"/>
              </a:lnSpc>
              <a:buFontTx/>
              <a:buNone/>
            </a:pPr>
            <a:endParaRPr lang="cs-CZ" altLang="cs-CZ" sz="1800" smtClean="0"/>
          </a:p>
          <a:p>
            <a:pPr eaLnBrk="1" hangingPunct="1">
              <a:lnSpc>
                <a:spcPct val="180000"/>
              </a:lnSpc>
              <a:buFontTx/>
              <a:buChar char="-"/>
            </a:pPr>
            <a:r>
              <a:rPr lang="cs-CZ" altLang="cs-CZ" sz="1800" smtClean="0"/>
              <a:t>1877 vlastní CK (Evropa, Amerika, Austrálie, Střední Východ, Indie)</a:t>
            </a:r>
          </a:p>
          <a:p>
            <a:pPr eaLnBrk="1" hangingPunct="1">
              <a:buFontTx/>
              <a:buNone/>
            </a:pPr>
            <a:endParaRPr lang="cs-CZ" altLang="cs-CZ" sz="1800" smtClean="0"/>
          </a:p>
        </p:txBody>
      </p:sp>
      <p:pic>
        <p:nvPicPr>
          <p:cNvPr id="32772" name="Picture 5" descr="c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700213"/>
            <a:ext cx="3455987"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971550" y="1524000"/>
            <a:ext cx="7566025" cy="1760538"/>
          </a:xfrm>
        </p:spPr>
        <p:txBody>
          <a:bodyPr/>
          <a:lstStyle/>
          <a:p>
            <a:pPr algn="ctr" eaLnBrk="1" hangingPunct="1"/>
            <a:r>
              <a:rPr lang="cs-CZ" altLang="cs-CZ" sz="4600" smtClean="0"/>
              <a:t/>
            </a:r>
            <a:br>
              <a:rPr lang="cs-CZ" altLang="cs-CZ" sz="4600" smtClean="0"/>
            </a:br>
            <a:r>
              <a:rPr lang="cs-CZ" altLang="cs-CZ" sz="4600" b="1" smtClean="0"/>
              <a:t>-A- Historie cestovního ruchu</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title"/>
          </p:nvPr>
        </p:nvSpPr>
        <p:spPr/>
        <p:txBody>
          <a:bodyPr/>
          <a:lstStyle/>
          <a:p>
            <a:pPr algn="ctr" eaLnBrk="1" hangingPunct="1"/>
            <a:r>
              <a:rPr lang="cs-CZ" altLang="cs-CZ" smtClean="0"/>
              <a:t>1. československá cestovní kancelář</a:t>
            </a:r>
          </a:p>
        </p:txBody>
      </p:sp>
      <p:pic>
        <p:nvPicPr>
          <p:cNvPr id="33795" name="Picture 8" descr="čed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628775"/>
            <a:ext cx="7199313"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cs-CZ" altLang="cs-CZ" smtClean="0"/>
              <a:t>ČEDOK</a:t>
            </a:r>
          </a:p>
        </p:txBody>
      </p:sp>
      <p:sp>
        <p:nvSpPr>
          <p:cNvPr id="33795" name="Rectangle 3"/>
          <p:cNvSpPr>
            <a:spLocks noGrp="1" noChangeArrowheads="1"/>
          </p:cNvSpPr>
          <p:nvPr>
            <p:ph type="body" idx="1"/>
          </p:nvPr>
        </p:nvSpPr>
        <p:spPr>
          <a:xfrm>
            <a:off x="457200" y="1600200"/>
            <a:ext cx="8435975" cy="4530725"/>
          </a:xfrm>
          <a:solidFill>
            <a:srgbClr val="33CC33">
              <a:alpha val="30196"/>
            </a:srgbClr>
          </a:solidFill>
          <a:ln>
            <a:solidFill>
              <a:schemeClr val="tx1"/>
            </a:solidFill>
            <a:miter lim="800000"/>
            <a:headEnd/>
            <a:tailEnd/>
          </a:ln>
        </p:spPr>
        <p:txBody>
          <a:bodyPr/>
          <a:lstStyle/>
          <a:p>
            <a:pPr eaLnBrk="1" hangingPunct="1">
              <a:lnSpc>
                <a:spcPct val="160000"/>
              </a:lnSpc>
            </a:pPr>
            <a:r>
              <a:rPr lang="cs-CZ" altLang="cs-CZ" sz="2000" smtClean="0"/>
              <a:t>	založen 1921, monopolní cestovní kancelář</a:t>
            </a:r>
          </a:p>
          <a:p>
            <a:pPr eaLnBrk="1" hangingPunct="1">
              <a:lnSpc>
                <a:spcPct val="160000"/>
              </a:lnSpc>
            </a:pPr>
            <a:r>
              <a:rPr lang="cs-CZ" altLang="cs-CZ" sz="2000" smtClean="0"/>
              <a:t>	1. CK na světě – autokarové zájezdy do Alp</a:t>
            </a:r>
          </a:p>
          <a:p>
            <a:pPr eaLnBrk="1" hangingPunct="1">
              <a:lnSpc>
                <a:spcPct val="160000"/>
              </a:lnSpc>
            </a:pPr>
            <a:r>
              <a:rPr lang="cs-CZ" altLang="cs-CZ" sz="2000" smtClean="0"/>
              <a:t>	výhradní právo prodeje železničních jízdenek</a:t>
            </a:r>
          </a:p>
          <a:p>
            <a:pPr eaLnBrk="1" hangingPunct="1">
              <a:lnSpc>
                <a:spcPct val="160000"/>
              </a:lnSpc>
            </a:pPr>
            <a:r>
              <a:rPr lang="cs-CZ" altLang="cs-CZ" sz="2000" smtClean="0"/>
              <a:t>	1925 katalog zahraničních a tuzemských zájezdů – „Naše cesty“</a:t>
            </a:r>
          </a:p>
          <a:p>
            <a:pPr eaLnBrk="1" hangingPunct="1">
              <a:lnSpc>
                <a:spcPct val="160000"/>
              </a:lnSpc>
            </a:pPr>
            <a:r>
              <a:rPr lang="cs-CZ" altLang="cs-CZ" sz="2000" smtClean="0"/>
              <a:t>	otevření jugoslávského Jadranu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5">
                                            <p:bg/>
                                          </p:spTgt>
                                        </p:tgtEl>
                                        <p:attrNameLst>
                                          <p:attrName>style.visibility</p:attrName>
                                        </p:attrNameLst>
                                      </p:cBhvr>
                                      <p:to>
                                        <p:strVal val="visible"/>
                                      </p:to>
                                    </p:set>
                                    <p:anim calcmode="lin" valueType="num">
                                      <p:cBhvr additive="base">
                                        <p:cTn id="7" dur="1000" fill="hold"/>
                                        <p:tgtEl>
                                          <p:spTgt spid="33795">
                                            <p:bg/>
                                          </p:spTgt>
                                        </p:tgtEl>
                                        <p:attrNameLst>
                                          <p:attrName>ppt_x</p:attrName>
                                        </p:attrNameLst>
                                      </p:cBhvr>
                                      <p:tavLst>
                                        <p:tav tm="0">
                                          <p:val>
                                            <p:strVal val="0-#ppt_w/2"/>
                                          </p:val>
                                        </p:tav>
                                        <p:tav tm="100000">
                                          <p:val>
                                            <p:strVal val="#ppt_x"/>
                                          </p:val>
                                        </p:tav>
                                      </p:tavLst>
                                    </p:anim>
                                    <p:anim calcmode="lin" valueType="num">
                                      <p:cBhvr additive="base">
                                        <p:cTn id="8" dur="1000" fill="hold"/>
                                        <p:tgtEl>
                                          <p:spTgt spid="33795">
                                            <p:bg/>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795">
                                            <p:txEl>
                                              <p:pRg st="0" end="0"/>
                                            </p:txEl>
                                          </p:spTgt>
                                        </p:tgtEl>
                                        <p:attrNameLst>
                                          <p:attrName>style.visibility</p:attrName>
                                        </p:attrNameLst>
                                      </p:cBhvr>
                                      <p:to>
                                        <p:strVal val="visible"/>
                                      </p:to>
                                    </p:set>
                                    <p:anim calcmode="lin" valueType="num">
                                      <p:cBhvr additive="base">
                                        <p:cTn id="13" dur="1000" fill="hold"/>
                                        <p:tgtEl>
                                          <p:spTgt spid="33795">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795">
                                            <p:txEl>
                                              <p:pRg st="1" end="1"/>
                                            </p:txEl>
                                          </p:spTgt>
                                        </p:tgtEl>
                                        <p:attrNameLst>
                                          <p:attrName>style.visibility</p:attrName>
                                        </p:attrNameLst>
                                      </p:cBhvr>
                                      <p:to>
                                        <p:strVal val="visible"/>
                                      </p:to>
                                    </p:set>
                                    <p:anim calcmode="lin" valueType="num">
                                      <p:cBhvr additive="base">
                                        <p:cTn id="19" dur="1000" fill="hold"/>
                                        <p:tgtEl>
                                          <p:spTgt spid="33795">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3795">
                                            <p:txEl>
                                              <p:pRg st="2" end="2"/>
                                            </p:txEl>
                                          </p:spTgt>
                                        </p:tgtEl>
                                        <p:attrNameLst>
                                          <p:attrName>style.visibility</p:attrName>
                                        </p:attrNameLst>
                                      </p:cBhvr>
                                      <p:to>
                                        <p:strVal val="visible"/>
                                      </p:to>
                                    </p:set>
                                    <p:anim calcmode="lin" valueType="num">
                                      <p:cBhvr additive="base">
                                        <p:cTn id="25" dur="1000" fill="hold"/>
                                        <p:tgtEl>
                                          <p:spTgt spid="33795">
                                            <p:txEl>
                                              <p:pRg st="2" end="2"/>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37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3795">
                                            <p:txEl>
                                              <p:pRg st="3" end="3"/>
                                            </p:txEl>
                                          </p:spTgt>
                                        </p:tgtEl>
                                        <p:attrNameLst>
                                          <p:attrName>style.visibility</p:attrName>
                                        </p:attrNameLst>
                                      </p:cBhvr>
                                      <p:to>
                                        <p:strVal val="visible"/>
                                      </p:to>
                                    </p:set>
                                    <p:anim calcmode="lin" valueType="num">
                                      <p:cBhvr additive="base">
                                        <p:cTn id="31" dur="1000" fill="hold"/>
                                        <p:tgtEl>
                                          <p:spTgt spid="33795">
                                            <p:txEl>
                                              <p:pRg st="3" end="3"/>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37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3795">
                                            <p:txEl>
                                              <p:pRg st="4" end="4"/>
                                            </p:txEl>
                                          </p:spTgt>
                                        </p:tgtEl>
                                        <p:attrNameLst>
                                          <p:attrName>style.visibility</p:attrName>
                                        </p:attrNameLst>
                                      </p:cBhvr>
                                      <p:to>
                                        <p:strVal val="visible"/>
                                      </p:to>
                                    </p:set>
                                    <p:anim calcmode="lin" valueType="num">
                                      <p:cBhvr additive="base">
                                        <p:cTn id="37" dur="1000" fill="hold"/>
                                        <p:tgtEl>
                                          <p:spTgt spid="33795">
                                            <p:txEl>
                                              <p:pRg st="4" end="4"/>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379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cs-CZ" altLang="cs-CZ" smtClean="0"/>
              <a:t>ČEDOK</a:t>
            </a:r>
          </a:p>
        </p:txBody>
      </p:sp>
      <p:sp>
        <p:nvSpPr>
          <p:cNvPr id="34819" name="Rectangle 3"/>
          <p:cNvSpPr>
            <a:spLocks noGrp="1" noChangeArrowheads="1"/>
          </p:cNvSpPr>
          <p:nvPr>
            <p:ph type="body" idx="1"/>
          </p:nvPr>
        </p:nvSpPr>
        <p:spPr>
          <a:xfrm>
            <a:off x="457200" y="1412875"/>
            <a:ext cx="8229600" cy="4752975"/>
          </a:xfrm>
          <a:solidFill>
            <a:srgbClr val="33CC33">
              <a:alpha val="30196"/>
            </a:srgbClr>
          </a:solidFill>
          <a:ln>
            <a:solidFill>
              <a:schemeClr val="tx1"/>
            </a:solidFill>
            <a:miter lim="800000"/>
            <a:headEnd/>
            <a:tailEnd/>
          </a:ln>
        </p:spPr>
        <p:txBody>
          <a:bodyPr/>
          <a:lstStyle/>
          <a:p>
            <a:pPr eaLnBrk="1" hangingPunct="1">
              <a:lnSpc>
                <a:spcPct val="160000"/>
              </a:lnSpc>
            </a:pPr>
            <a:r>
              <a:rPr lang="cs-CZ" altLang="cs-CZ" sz="1800" smtClean="0"/>
              <a:t>	</a:t>
            </a:r>
            <a:r>
              <a:rPr lang="cs-CZ" altLang="cs-CZ" sz="2000" smtClean="0"/>
              <a:t>„Vaše cesta – Naše starost“</a:t>
            </a:r>
          </a:p>
          <a:p>
            <a:pPr eaLnBrk="1" hangingPunct="1">
              <a:lnSpc>
                <a:spcPct val="160000"/>
              </a:lnSpc>
            </a:pPr>
            <a:r>
              <a:rPr lang="cs-CZ" altLang="cs-CZ" sz="2000" smtClean="0"/>
              <a:t>	typický evropský zájezd:	18 – 20 dní </a:t>
            </a:r>
          </a:p>
          <a:p>
            <a:pPr eaLnBrk="1" hangingPunct="1">
              <a:lnSpc>
                <a:spcPct val="160000"/>
              </a:lnSpc>
            </a:pPr>
            <a:r>
              <a:rPr lang="cs-CZ" altLang="cs-CZ" sz="2000" smtClean="0"/>
              <a:t>	cena: doprava (hlavní), ubytování, výlety</a:t>
            </a:r>
          </a:p>
          <a:p>
            <a:pPr eaLnBrk="1" hangingPunct="1">
              <a:lnSpc>
                <a:spcPct val="160000"/>
              </a:lnSpc>
            </a:pPr>
            <a:r>
              <a:rPr lang="cs-CZ" altLang="cs-CZ" sz="2000" smtClean="0"/>
              <a:t>	jednodenní výlet v ČR cca 30,- Kč (dnes cca 250,- Kč), </a:t>
            </a:r>
          </a:p>
          <a:p>
            <a:pPr eaLnBrk="1" hangingPunct="1">
              <a:lnSpc>
                <a:spcPct val="160000"/>
              </a:lnSpc>
            </a:pPr>
            <a:r>
              <a:rPr lang="cs-CZ" altLang="cs-CZ" sz="2000" smtClean="0"/>
              <a:t>	jízdenka k moři na Jadran cca 500,- Kč (dnes cca 2000,- Kč)</a:t>
            </a:r>
          </a:p>
          <a:p>
            <a:pPr eaLnBrk="1" hangingPunct="1">
              <a:lnSpc>
                <a:spcPct val="160000"/>
              </a:lnSpc>
            </a:pPr>
            <a:r>
              <a:rPr lang="cs-CZ" altLang="cs-CZ" sz="2000" smtClean="0"/>
              <a:t>	týden ubytování v hotelu cca 700,- Kč (dnes cca 5.000,- Kč)</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9">
                                            <p:bg/>
                                          </p:spTgt>
                                        </p:tgtEl>
                                        <p:attrNameLst>
                                          <p:attrName>style.visibility</p:attrName>
                                        </p:attrNameLst>
                                      </p:cBhvr>
                                      <p:to>
                                        <p:strVal val="visible"/>
                                      </p:to>
                                    </p:set>
                                    <p:anim calcmode="lin" valueType="num">
                                      <p:cBhvr additive="base">
                                        <p:cTn id="7" dur="1000" fill="hold"/>
                                        <p:tgtEl>
                                          <p:spTgt spid="34819">
                                            <p:bg/>
                                          </p:spTgt>
                                        </p:tgtEl>
                                        <p:attrNameLst>
                                          <p:attrName>ppt_x</p:attrName>
                                        </p:attrNameLst>
                                      </p:cBhvr>
                                      <p:tavLst>
                                        <p:tav tm="0">
                                          <p:val>
                                            <p:strVal val="0-#ppt_w/2"/>
                                          </p:val>
                                        </p:tav>
                                        <p:tav tm="100000">
                                          <p:val>
                                            <p:strVal val="#ppt_x"/>
                                          </p:val>
                                        </p:tav>
                                      </p:tavLst>
                                    </p:anim>
                                    <p:anim calcmode="lin" valueType="num">
                                      <p:cBhvr additive="base">
                                        <p:cTn id="8" dur="1000" fill="hold"/>
                                        <p:tgtEl>
                                          <p:spTgt spid="34819">
                                            <p:bg/>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9">
                                            <p:txEl>
                                              <p:pRg st="0" end="0"/>
                                            </p:txEl>
                                          </p:spTgt>
                                        </p:tgtEl>
                                        <p:attrNameLst>
                                          <p:attrName>style.visibility</p:attrName>
                                        </p:attrNameLst>
                                      </p:cBhvr>
                                      <p:to>
                                        <p:strVal val="visible"/>
                                      </p:to>
                                    </p:set>
                                    <p:anim calcmode="lin" valueType="num">
                                      <p:cBhvr additive="base">
                                        <p:cTn id="13" dur="1000" fill="hold"/>
                                        <p:tgtEl>
                                          <p:spTgt spid="34819">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4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19">
                                            <p:txEl>
                                              <p:pRg st="1" end="1"/>
                                            </p:txEl>
                                          </p:spTgt>
                                        </p:tgtEl>
                                        <p:attrNameLst>
                                          <p:attrName>style.visibility</p:attrName>
                                        </p:attrNameLst>
                                      </p:cBhvr>
                                      <p:to>
                                        <p:strVal val="visible"/>
                                      </p:to>
                                    </p:set>
                                    <p:anim calcmode="lin" valueType="num">
                                      <p:cBhvr additive="base">
                                        <p:cTn id="19" dur="1000" fill="hold"/>
                                        <p:tgtEl>
                                          <p:spTgt spid="34819">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48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819">
                                            <p:txEl>
                                              <p:pRg st="2" end="2"/>
                                            </p:txEl>
                                          </p:spTgt>
                                        </p:tgtEl>
                                        <p:attrNameLst>
                                          <p:attrName>style.visibility</p:attrName>
                                        </p:attrNameLst>
                                      </p:cBhvr>
                                      <p:to>
                                        <p:strVal val="visible"/>
                                      </p:to>
                                    </p:set>
                                    <p:anim calcmode="lin" valueType="num">
                                      <p:cBhvr additive="base">
                                        <p:cTn id="25" dur="1000" fill="hold"/>
                                        <p:tgtEl>
                                          <p:spTgt spid="34819">
                                            <p:txEl>
                                              <p:pRg st="2" end="2"/>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48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4819">
                                            <p:txEl>
                                              <p:pRg st="3" end="3"/>
                                            </p:txEl>
                                          </p:spTgt>
                                        </p:tgtEl>
                                        <p:attrNameLst>
                                          <p:attrName>style.visibility</p:attrName>
                                        </p:attrNameLst>
                                      </p:cBhvr>
                                      <p:to>
                                        <p:strVal val="visible"/>
                                      </p:to>
                                    </p:set>
                                    <p:anim calcmode="lin" valueType="num">
                                      <p:cBhvr additive="base">
                                        <p:cTn id="31" dur="1000" fill="hold"/>
                                        <p:tgtEl>
                                          <p:spTgt spid="34819">
                                            <p:txEl>
                                              <p:pRg st="3" end="3"/>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48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4819">
                                            <p:txEl>
                                              <p:pRg st="4" end="4"/>
                                            </p:txEl>
                                          </p:spTgt>
                                        </p:tgtEl>
                                        <p:attrNameLst>
                                          <p:attrName>style.visibility</p:attrName>
                                        </p:attrNameLst>
                                      </p:cBhvr>
                                      <p:to>
                                        <p:strVal val="visible"/>
                                      </p:to>
                                    </p:set>
                                    <p:anim calcmode="lin" valueType="num">
                                      <p:cBhvr additive="base">
                                        <p:cTn id="37" dur="1000" fill="hold"/>
                                        <p:tgtEl>
                                          <p:spTgt spid="34819">
                                            <p:txEl>
                                              <p:pRg st="4" end="4"/>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48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4819">
                                            <p:txEl>
                                              <p:pRg st="5" end="5"/>
                                            </p:txEl>
                                          </p:spTgt>
                                        </p:tgtEl>
                                        <p:attrNameLst>
                                          <p:attrName>style.visibility</p:attrName>
                                        </p:attrNameLst>
                                      </p:cBhvr>
                                      <p:to>
                                        <p:strVal val="visible"/>
                                      </p:to>
                                    </p:set>
                                    <p:anim calcmode="lin" valueType="num">
                                      <p:cBhvr additive="base">
                                        <p:cTn id="43" dur="1000" fill="hold"/>
                                        <p:tgtEl>
                                          <p:spTgt spid="34819">
                                            <p:txEl>
                                              <p:pRg st="5" end="5"/>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3481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cs-CZ" altLang="cs-CZ" sz="3800" smtClean="0"/>
              <a:t>HISTORIE - VÝVOJ NOVODOBÉHO CESTOVNÍHO RUCHU (20. stol)</a:t>
            </a:r>
          </a:p>
        </p:txBody>
      </p:sp>
      <p:sp>
        <p:nvSpPr>
          <p:cNvPr id="35843" name="Rectangle 3"/>
          <p:cNvSpPr>
            <a:spLocks noGrp="1" noChangeArrowheads="1"/>
          </p:cNvSpPr>
          <p:nvPr>
            <p:ph type="body" sz="half" idx="1"/>
          </p:nvPr>
        </p:nvSpPr>
        <p:spPr>
          <a:xfrm>
            <a:off x="468313" y="1700213"/>
            <a:ext cx="4038600" cy="4459287"/>
          </a:xfrm>
          <a:solidFill>
            <a:srgbClr val="FFFF99"/>
          </a:solidFill>
          <a:ln>
            <a:solidFill>
              <a:schemeClr val="tx1"/>
            </a:solidFill>
            <a:miter lim="800000"/>
            <a:headEnd/>
            <a:tailEnd/>
          </a:ln>
        </p:spPr>
        <p:txBody>
          <a:bodyPr/>
          <a:lstStyle/>
          <a:p>
            <a:pPr eaLnBrk="1" hangingPunct="1">
              <a:lnSpc>
                <a:spcPct val="190000"/>
              </a:lnSpc>
              <a:buFont typeface="Wingdings" panose="05000000000000000000" pitchFamily="2" charset="2"/>
              <a:buNone/>
            </a:pPr>
            <a:r>
              <a:rPr lang="cs-CZ" altLang="cs-CZ" sz="2000" smtClean="0"/>
              <a:t>-   vyšší a střední vrstvy   společnosti </a:t>
            </a:r>
          </a:p>
          <a:p>
            <a:pPr eaLnBrk="1" hangingPunct="1">
              <a:lnSpc>
                <a:spcPct val="190000"/>
              </a:lnSpc>
              <a:buFont typeface="Wingdings" panose="05000000000000000000" pitchFamily="2" charset="2"/>
              <a:buNone/>
            </a:pPr>
            <a:endParaRPr lang="cs-CZ" altLang="cs-CZ" sz="2000" smtClean="0"/>
          </a:p>
          <a:p>
            <a:pPr eaLnBrk="1" hangingPunct="1">
              <a:lnSpc>
                <a:spcPct val="190000"/>
              </a:lnSpc>
              <a:buFont typeface="Wingdings" panose="05000000000000000000" pitchFamily="2" charset="2"/>
              <a:buNone/>
            </a:pPr>
            <a:r>
              <a:rPr lang="cs-CZ" altLang="cs-CZ" sz="2000" smtClean="0"/>
              <a:t>-    zejména lázeňství s delší  dobou pobytu</a:t>
            </a:r>
          </a:p>
          <a:p>
            <a:pPr eaLnBrk="1" hangingPunct="1">
              <a:lnSpc>
                <a:spcPct val="190000"/>
              </a:lnSpc>
              <a:buFont typeface="Wingdings" panose="05000000000000000000" pitchFamily="2" charset="2"/>
              <a:buNone/>
            </a:pPr>
            <a:endParaRPr lang="cs-CZ" altLang="cs-CZ" sz="2000" smtClean="0"/>
          </a:p>
          <a:p>
            <a:pPr eaLnBrk="1" hangingPunct="1">
              <a:lnSpc>
                <a:spcPct val="190000"/>
              </a:lnSpc>
              <a:buFont typeface="Wingdings" panose="05000000000000000000" pitchFamily="2" charset="2"/>
              <a:buNone/>
            </a:pPr>
            <a:r>
              <a:rPr lang="cs-CZ" altLang="cs-CZ" sz="2000" smtClean="0"/>
              <a:t>-    liberalismus ze strany státu</a:t>
            </a:r>
          </a:p>
        </p:txBody>
      </p:sp>
      <p:pic>
        <p:nvPicPr>
          <p:cNvPr id="36868" name="Picture 4" descr="U Pokladny stál"/>
          <p:cNvPicPr>
            <a:picLocks noGrp="1"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4211638" y="1989138"/>
            <a:ext cx="4608512" cy="338455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3">
                                            <p:bg/>
                                          </p:spTgt>
                                        </p:tgtEl>
                                        <p:attrNameLst>
                                          <p:attrName>style.visibility</p:attrName>
                                        </p:attrNameLst>
                                      </p:cBhvr>
                                      <p:to>
                                        <p:strVal val="visible"/>
                                      </p:to>
                                    </p:set>
                                    <p:anim calcmode="lin" valueType="num">
                                      <p:cBhvr additive="base">
                                        <p:cTn id="7" dur="1000" fill="hold"/>
                                        <p:tgtEl>
                                          <p:spTgt spid="35843">
                                            <p:bg/>
                                          </p:spTgt>
                                        </p:tgtEl>
                                        <p:attrNameLst>
                                          <p:attrName>ppt_x</p:attrName>
                                        </p:attrNameLst>
                                      </p:cBhvr>
                                      <p:tavLst>
                                        <p:tav tm="0">
                                          <p:val>
                                            <p:strVal val="0-#ppt_w/2"/>
                                          </p:val>
                                        </p:tav>
                                        <p:tav tm="100000">
                                          <p:val>
                                            <p:strVal val="#ppt_x"/>
                                          </p:val>
                                        </p:tav>
                                      </p:tavLst>
                                    </p:anim>
                                    <p:anim calcmode="lin" valueType="num">
                                      <p:cBhvr additive="base">
                                        <p:cTn id="8" dur="1000" fill="hold"/>
                                        <p:tgtEl>
                                          <p:spTgt spid="35843">
                                            <p:bg/>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843">
                                            <p:txEl>
                                              <p:pRg st="0" end="0"/>
                                            </p:txEl>
                                          </p:spTgt>
                                        </p:tgtEl>
                                        <p:attrNameLst>
                                          <p:attrName>style.visibility</p:attrName>
                                        </p:attrNameLst>
                                      </p:cBhvr>
                                      <p:to>
                                        <p:strVal val="visible"/>
                                      </p:to>
                                    </p:set>
                                    <p:anim calcmode="lin" valueType="num">
                                      <p:cBhvr additive="base">
                                        <p:cTn id="13" dur="1000" fill="hold"/>
                                        <p:tgtEl>
                                          <p:spTgt spid="35843">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5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1000" fill="hold"/>
                                        <p:tgtEl>
                                          <p:spTgt spid="3584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58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843">
                                            <p:txEl>
                                              <p:pRg st="4" end="4"/>
                                            </p:txEl>
                                          </p:spTgt>
                                        </p:tgtEl>
                                        <p:attrNameLst>
                                          <p:attrName>style.visibility</p:attrName>
                                        </p:attrNameLst>
                                      </p:cBhvr>
                                      <p:to>
                                        <p:strVal val="visible"/>
                                      </p:to>
                                    </p:set>
                                    <p:anim calcmode="lin" valueType="num">
                                      <p:cBhvr additive="base">
                                        <p:cTn id="25" dur="1000" fill="hold"/>
                                        <p:tgtEl>
                                          <p:spTgt spid="35843">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584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cs-CZ" altLang="cs-CZ" sz="3800" smtClean="0"/>
              <a:t>HISTORIE - VÝVOJ NOVODOBÉHO CESTOVNÍHO RUCHU (20. stol)</a:t>
            </a:r>
          </a:p>
        </p:txBody>
      </p:sp>
      <p:sp>
        <p:nvSpPr>
          <p:cNvPr id="36867" name="Rectangle 3"/>
          <p:cNvSpPr>
            <a:spLocks noGrp="1" noChangeArrowheads="1"/>
          </p:cNvSpPr>
          <p:nvPr>
            <p:ph type="body" sz="half" idx="1"/>
          </p:nvPr>
        </p:nvSpPr>
        <p:spPr>
          <a:xfrm>
            <a:off x="468313" y="1844675"/>
            <a:ext cx="4038600" cy="4248150"/>
          </a:xfrm>
          <a:solidFill>
            <a:srgbClr val="FFFF99"/>
          </a:solidFill>
          <a:ln>
            <a:solidFill>
              <a:schemeClr val="tx1"/>
            </a:solidFill>
            <a:miter lim="800000"/>
            <a:headEnd/>
            <a:tailEnd/>
          </a:ln>
        </p:spPr>
        <p:txBody>
          <a:bodyPr/>
          <a:lstStyle/>
          <a:p>
            <a:pPr eaLnBrk="1" hangingPunct="1">
              <a:lnSpc>
                <a:spcPct val="190000"/>
              </a:lnSpc>
              <a:buFont typeface="Wingdings" panose="05000000000000000000" pitchFamily="2" charset="2"/>
              <a:buNone/>
            </a:pPr>
            <a:r>
              <a:rPr lang="cs-CZ" altLang="cs-CZ" sz="1800" smtClean="0"/>
              <a:t>-   rozvoj dopravních prostředků</a:t>
            </a:r>
          </a:p>
          <a:p>
            <a:pPr eaLnBrk="1" hangingPunct="1">
              <a:lnSpc>
                <a:spcPct val="190000"/>
              </a:lnSpc>
              <a:buFont typeface="Wingdings" panose="05000000000000000000" pitchFamily="2" charset="2"/>
              <a:buNone/>
            </a:pPr>
            <a:endParaRPr lang="cs-CZ" altLang="cs-CZ" sz="1800" smtClean="0"/>
          </a:p>
          <a:p>
            <a:pPr eaLnBrk="1" hangingPunct="1">
              <a:lnSpc>
                <a:spcPct val="190000"/>
              </a:lnSpc>
              <a:buFont typeface="Wingdings" panose="05000000000000000000" pitchFamily="2" charset="2"/>
              <a:buNone/>
            </a:pPr>
            <a:r>
              <a:rPr lang="cs-CZ" altLang="cs-CZ" sz="1800" smtClean="0"/>
              <a:t>-    větší účast i pracující vrstvy</a:t>
            </a:r>
          </a:p>
          <a:p>
            <a:pPr eaLnBrk="1" hangingPunct="1">
              <a:lnSpc>
                <a:spcPct val="190000"/>
              </a:lnSpc>
              <a:buFont typeface="Wingdings" panose="05000000000000000000" pitchFamily="2" charset="2"/>
              <a:buNone/>
            </a:pPr>
            <a:r>
              <a:rPr lang="cs-CZ" altLang="cs-CZ" sz="1800" smtClean="0"/>
              <a:t>     (společenské fondy)</a:t>
            </a:r>
          </a:p>
          <a:p>
            <a:pPr eaLnBrk="1" hangingPunct="1">
              <a:lnSpc>
                <a:spcPct val="190000"/>
              </a:lnSpc>
              <a:buFont typeface="Wingdings" panose="05000000000000000000" pitchFamily="2" charset="2"/>
              <a:buNone/>
            </a:pPr>
            <a:endParaRPr lang="cs-CZ" altLang="cs-CZ" sz="1800" smtClean="0"/>
          </a:p>
          <a:p>
            <a:pPr eaLnBrk="1" hangingPunct="1">
              <a:lnSpc>
                <a:spcPct val="190000"/>
              </a:lnSpc>
              <a:buFont typeface="Wingdings" panose="05000000000000000000" pitchFamily="2" charset="2"/>
              <a:buNone/>
            </a:pPr>
            <a:r>
              <a:rPr lang="cs-CZ" altLang="cs-CZ" sz="1800" smtClean="0"/>
              <a:t>-    přesun i směrem k zimní</a:t>
            </a:r>
          </a:p>
          <a:p>
            <a:pPr eaLnBrk="1" hangingPunct="1">
              <a:lnSpc>
                <a:spcPct val="190000"/>
              </a:lnSpc>
              <a:buFont typeface="Wingdings" panose="05000000000000000000" pitchFamily="2" charset="2"/>
              <a:buNone/>
            </a:pPr>
            <a:r>
              <a:rPr lang="cs-CZ" altLang="cs-CZ" sz="1800" smtClean="0"/>
              <a:t>     sezoně </a:t>
            </a:r>
          </a:p>
        </p:txBody>
      </p:sp>
      <p:pic>
        <p:nvPicPr>
          <p:cNvPr id="37892" name="Picture 7" descr="anděl na horách"/>
          <p:cNvPicPr>
            <a:picLocks noGrp="1"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4140200" y="1989138"/>
            <a:ext cx="4535488" cy="376555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7">
                                            <p:bg/>
                                          </p:spTgt>
                                        </p:tgtEl>
                                        <p:attrNameLst>
                                          <p:attrName>style.visibility</p:attrName>
                                        </p:attrNameLst>
                                      </p:cBhvr>
                                      <p:to>
                                        <p:strVal val="visible"/>
                                      </p:to>
                                    </p:set>
                                    <p:anim calcmode="lin" valueType="num">
                                      <p:cBhvr additive="base">
                                        <p:cTn id="7" dur="1000" fill="hold"/>
                                        <p:tgtEl>
                                          <p:spTgt spid="36867">
                                            <p:bg/>
                                          </p:spTgt>
                                        </p:tgtEl>
                                        <p:attrNameLst>
                                          <p:attrName>ppt_x</p:attrName>
                                        </p:attrNameLst>
                                      </p:cBhvr>
                                      <p:tavLst>
                                        <p:tav tm="0">
                                          <p:val>
                                            <p:strVal val="0-#ppt_w/2"/>
                                          </p:val>
                                        </p:tav>
                                        <p:tav tm="100000">
                                          <p:val>
                                            <p:strVal val="#ppt_x"/>
                                          </p:val>
                                        </p:tav>
                                      </p:tavLst>
                                    </p:anim>
                                    <p:anim calcmode="lin" valueType="num">
                                      <p:cBhvr additive="base">
                                        <p:cTn id="8" dur="1000" fill="hold"/>
                                        <p:tgtEl>
                                          <p:spTgt spid="36867">
                                            <p:bg/>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867">
                                            <p:txEl>
                                              <p:pRg st="0" end="0"/>
                                            </p:txEl>
                                          </p:spTgt>
                                        </p:tgtEl>
                                        <p:attrNameLst>
                                          <p:attrName>style.visibility</p:attrName>
                                        </p:attrNameLst>
                                      </p:cBhvr>
                                      <p:to>
                                        <p:strVal val="visible"/>
                                      </p:to>
                                    </p:set>
                                    <p:anim calcmode="lin" valueType="num">
                                      <p:cBhvr additive="base">
                                        <p:cTn id="13" dur="1000" fill="hold"/>
                                        <p:tgtEl>
                                          <p:spTgt spid="36867">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6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1000" fill="hold"/>
                                        <p:tgtEl>
                                          <p:spTgt spid="36867">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6867">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6867">
                                            <p:txEl>
                                              <p:pRg st="3" end="3"/>
                                            </p:txEl>
                                          </p:spTgt>
                                        </p:tgtEl>
                                        <p:attrNameLst>
                                          <p:attrName>style.visibility</p:attrName>
                                        </p:attrNameLst>
                                      </p:cBhvr>
                                      <p:to>
                                        <p:strVal val="visible"/>
                                      </p:to>
                                    </p:set>
                                    <p:anim calcmode="lin" valueType="num">
                                      <p:cBhvr additive="base">
                                        <p:cTn id="23" dur="1000" fill="hold"/>
                                        <p:tgtEl>
                                          <p:spTgt spid="36867">
                                            <p:txEl>
                                              <p:pRg st="3" end="3"/>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368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6867">
                                            <p:txEl>
                                              <p:pRg st="5" end="5"/>
                                            </p:txEl>
                                          </p:spTgt>
                                        </p:tgtEl>
                                        <p:attrNameLst>
                                          <p:attrName>style.visibility</p:attrName>
                                        </p:attrNameLst>
                                      </p:cBhvr>
                                      <p:to>
                                        <p:strVal val="visible"/>
                                      </p:to>
                                    </p:set>
                                    <p:anim calcmode="lin" valueType="num">
                                      <p:cBhvr additive="base">
                                        <p:cTn id="29" dur="1000" fill="hold"/>
                                        <p:tgtEl>
                                          <p:spTgt spid="36867">
                                            <p:txEl>
                                              <p:pRg st="5" end="5"/>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36867">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6867">
                                            <p:txEl>
                                              <p:pRg st="6" end="6"/>
                                            </p:txEl>
                                          </p:spTgt>
                                        </p:tgtEl>
                                        <p:attrNameLst>
                                          <p:attrName>style.visibility</p:attrName>
                                        </p:attrNameLst>
                                      </p:cBhvr>
                                      <p:to>
                                        <p:strVal val="visible"/>
                                      </p:to>
                                    </p:set>
                                    <p:anim calcmode="lin" valueType="num">
                                      <p:cBhvr additive="base">
                                        <p:cTn id="33" dur="1000" fill="hold"/>
                                        <p:tgtEl>
                                          <p:spTgt spid="36867">
                                            <p:txEl>
                                              <p:pRg st="6" end="6"/>
                                            </p:txEl>
                                          </p:spTgt>
                                        </p:tgtEl>
                                        <p:attrNameLst>
                                          <p:attrName>ppt_x</p:attrName>
                                        </p:attrNameLst>
                                      </p:cBhvr>
                                      <p:tavLst>
                                        <p:tav tm="0">
                                          <p:val>
                                            <p:strVal val="0-#ppt_w/2"/>
                                          </p:val>
                                        </p:tav>
                                        <p:tav tm="100000">
                                          <p:val>
                                            <p:strVal val="#ppt_x"/>
                                          </p:val>
                                        </p:tav>
                                      </p:tavLst>
                                    </p:anim>
                                    <p:anim calcmode="lin" valueType="num">
                                      <p:cBhvr additive="base">
                                        <p:cTn id="34" dur="1000" fill="hold"/>
                                        <p:tgtEl>
                                          <p:spTgt spid="3686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cs-CZ" altLang="cs-CZ" sz="3800" smtClean="0"/>
              <a:t>HISTORIE - VÝVOJ NOVODOBÉHO CESTOVNÍHO RUCHU (20. stol)</a:t>
            </a:r>
          </a:p>
        </p:txBody>
      </p:sp>
      <p:sp>
        <p:nvSpPr>
          <p:cNvPr id="37891" name="Rectangle 3"/>
          <p:cNvSpPr>
            <a:spLocks noGrp="1" noChangeArrowheads="1"/>
          </p:cNvSpPr>
          <p:nvPr>
            <p:ph type="body" sz="half" idx="1"/>
          </p:nvPr>
        </p:nvSpPr>
        <p:spPr>
          <a:xfrm>
            <a:off x="468313" y="1700213"/>
            <a:ext cx="4038600" cy="4387850"/>
          </a:xfrm>
          <a:solidFill>
            <a:srgbClr val="FFFF99"/>
          </a:solidFill>
          <a:ln>
            <a:solidFill>
              <a:schemeClr val="tx1"/>
            </a:solidFill>
            <a:miter lim="800000"/>
            <a:headEnd/>
            <a:tailEnd/>
          </a:ln>
        </p:spPr>
        <p:txBody>
          <a:bodyPr/>
          <a:lstStyle/>
          <a:p>
            <a:pPr eaLnBrk="1" hangingPunct="1">
              <a:lnSpc>
                <a:spcPct val="190000"/>
              </a:lnSpc>
              <a:buFont typeface="Wingdings" panose="05000000000000000000" pitchFamily="2" charset="2"/>
              <a:buNone/>
            </a:pPr>
            <a:endParaRPr lang="cs-CZ" altLang="cs-CZ" sz="2000" smtClean="0"/>
          </a:p>
          <a:p>
            <a:pPr eaLnBrk="1" hangingPunct="1">
              <a:lnSpc>
                <a:spcPct val="190000"/>
              </a:lnSpc>
              <a:buFont typeface="Wingdings" panose="05000000000000000000" pitchFamily="2" charset="2"/>
              <a:buNone/>
            </a:pPr>
            <a:r>
              <a:rPr lang="cs-CZ" altLang="cs-CZ" sz="2000" smtClean="0"/>
              <a:t>-   nárůst ve všech druzích a formách (celá společnost)</a:t>
            </a:r>
          </a:p>
          <a:p>
            <a:pPr eaLnBrk="1" hangingPunct="1">
              <a:lnSpc>
                <a:spcPct val="190000"/>
              </a:lnSpc>
              <a:buFont typeface="Wingdings" panose="05000000000000000000" pitchFamily="2" charset="2"/>
              <a:buNone/>
            </a:pPr>
            <a:endParaRPr lang="cs-CZ" altLang="cs-CZ" sz="2000" smtClean="0"/>
          </a:p>
          <a:p>
            <a:pPr eaLnBrk="1" hangingPunct="1">
              <a:lnSpc>
                <a:spcPct val="190000"/>
              </a:lnSpc>
              <a:buFont typeface="Wingdings" panose="05000000000000000000" pitchFamily="2" charset="2"/>
              <a:buNone/>
            </a:pPr>
            <a:r>
              <a:rPr lang="cs-CZ" altLang="cs-CZ" sz="2000" smtClean="0"/>
              <a:t>- intenzivní rozvoj krátkodobého</a:t>
            </a:r>
          </a:p>
          <a:p>
            <a:pPr eaLnBrk="1" hangingPunct="1">
              <a:lnSpc>
                <a:spcPct val="190000"/>
              </a:lnSpc>
              <a:buFont typeface="Wingdings" panose="05000000000000000000" pitchFamily="2" charset="2"/>
              <a:buNone/>
            </a:pPr>
            <a:r>
              <a:rPr lang="cs-CZ" altLang="cs-CZ" sz="2000" smtClean="0"/>
              <a:t> a příměstského CR </a:t>
            </a:r>
          </a:p>
        </p:txBody>
      </p:sp>
      <p:pic>
        <p:nvPicPr>
          <p:cNvPr id="38916" name="Picture 6" descr="H a T panoram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1844675"/>
            <a:ext cx="4392613"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1">
                                            <p:bg/>
                                          </p:spTgt>
                                        </p:tgtEl>
                                        <p:attrNameLst>
                                          <p:attrName>style.visibility</p:attrName>
                                        </p:attrNameLst>
                                      </p:cBhvr>
                                      <p:to>
                                        <p:strVal val="visible"/>
                                      </p:to>
                                    </p:set>
                                    <p:anim calcmode="lin" valueType="num">
                                      <p:cBhvr additive="base">
                                        <p:cTn id="7" dur="1000" fill="hold"/>
                                        <p:tgtEl>
                                          <p:spTgt spid="37891">
                                            <p:bg/>
                                          </p:spTgt>
                                        </p:tgtEl>
                                        <p:attrNameLst>
                                          <p:attrName>ppt_x</p:attrName>
                                        </p:attrNameLst>
                                      </p:cBhvr>
                                      <p:tavLst>
                                        <p:tav tm="0">
                                          <p:val>
                                            <p:strVal val="0-#ppt_w/2"/>
                                          </p:val>
                                        </p:tav>
                                        <p:tav tm="100000">
                                          <p:val>
                                            <p:strVal val="#ppt_x"/>
                                          </p:val>
                                        </p:tav>
                                      </p:tavLst>
                                    </p:anim>
                                    <p:anim calcmode="lin" valueType="num">
                                      <p:cBhvr additive="base">
                                        <p:cTn id="8" dur="1000" fill="hold"/>
                                        <p:tgtEl>
                                          <p:spTgt spid="37891">
                                            <p:bg/>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1000" fill="hold"/>
                                        <p:tgtEl>
                                          <p:spTgt spid="37891">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78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891">
                                            <p:txEl>
                                              <p:pRg st="3" end="3"/>
                                            </p:txEl>
                                          </p:spTgt>
                                        </p:tgtEl>
                                        <p:attrNameLst>
                                          <p:attrName>style.visibility</p:attrName>
                                        </p:attrNameLst>
                                      </p:cBhvr>
                                      <p:to>
                                        <p:strVal val="visible"/>
                                      </p:to>
                                    </p:set>
                                    <p:anim calcmode="lin" valueType="num">
                                      <p:cBhvr additive="base">
                                        <p:cTn id="19" dur="1000" fill="hold"/>
                                        <p:tgtEl>
                                          <p:spTgt spid="37891">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78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891">
                                            <p:txEl>
                                              <p:pRg st="4" end="4"/>
                                            </p:txEl>
                                          </p:spTgt>
                                        </p:tgtEl>
                                        <p:attrNameLst>
                                          <p:attrName>style.visibility</p:attrName>
                                        </p:attrNameLst>
                                      </p:cBhvr>
                                      <p:to>
                                        <p:strVal val="visible"/>
                                      </p:to>
                                    </p:set>
                                    <p:anim calcmode="lin" valueType="num">
                                      <p:cBhvr additive="base">
                                        <p:cTn id="25" dur="1000" fill="hold"/>
                                        <p:tgtEl>
                                          <p:spTgt spid="37891">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789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cs-CZ" altLang="cs-CZ" sz="3800" smtClean="0"/>
              <a:t>HISTORIE - VÝVOJ NOVODOBÉHO CESTOVNÍHO RUCHU (20. stol)</a:t>
            </a:r>
          </a:p>
        </p:txBody>
      </p:sp>
      <p:pic>
        <p:nvPicPr>
          <p:cNvPr id="39939" name="Picture 6" descr="na samotě u lesa"/>
          <p:cNvPicPr>
            <a:picLocks noGrp="1"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611188" y="1700213"/>
            <a:ext cx="5688012" cy="4200525"/>
          </a:xfrm>
          <a:noFill/>
        </p:spPr>
      </p:pic>
      <p:sp>
        <p:nvSpPr>
          <p:cNvPr id="38916" name="Text Box 8"/>
          <p:cNvSpPr txBox="1">
            <a:spLocks noChangeArrowheads="1"/>
          </p:cNvSpPr>
          <p:nvPr/>
        </p:nvSpPr>
        <p:spPr bwMode="auto">
          <a:xfrm>
            <a:off x="6516688" y="2205038"/>
            <a:ext cx="2376487"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200000"/>
              </a:lnSpc>
              <a:spcBef>
                <a:spcPct val="50000"/>
              </a:spcBef>
              <a:buClrTx/>
              <a:buSzTx/>
              <a:buFontTx/>
              <a:buNone/>
            </a:pPr>
            <a:r>
              <a:rPr lang="cs-CZ" altLang="cs-CZ" sz="1800" b="0"/>
              <a:t>„Všichni to chtějí slyšet ještě jednou“</a:t>
            </a:r>
          </a:p>
          <a:p>
            <a:pPr eaLnBrk="1" hangingPunct="1">
              <a:lnSpc>
                <a:spcPct val="200000"/>
              </a:lnSpc>
              <a:spcBef>
                <a:spcPct val="50000"/>
              </a:spcBef>
              <a:buClrTx/>
              <a:buSzTx/>
              <a:buFontTx/>
              <a:buNone/>
            </a:pPr>
            <a:r>
              <a:rPr lang="cs-CZ" altLang="cs-CZ" sz="1800" b="0"/>
              <a:t>+ rozvoj chalupaření a chataření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additive="base">
                                        <p:cTn id="7" dur="1000" fill="hold"/>
                                        <p:tgtEl>
                                          <p:spTgt spid="38916"/>
                                        </p:tgtEl>
                                        <p:attrNameLst>
                                          <p:attrName>ppt_x</p:attrName>
                                        </p:attrNameLst>
                                      </p:cBhvr>
                                      <p:tavLst>
                                        <p:tav tm="0">
                                          <p:val>
                                            <p:strVal val="1+#ppt_w/2"/>
                                          </p:val>
                                        </p:tav>
                                        <p:tav tm="100000">
                                          <p:val>
                                            <p:strVal val="#ppt_x"/>
                                          </p:val>
                                        </p:tav>
                                      </p:tavLst>
                                    </p:anim>
                                    <p:anim calcmode="lin" valueType="num">
                                      <p:cBhvr additive="base">
                                        <p:cTn id="8" dur="1000" fill="hold"/>
                                        <p:tgtEl>
                                          <p:spTgt spid="389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cs-CZ" altLang="cs-CZ" sz="3800" smtClean="0"/>
              <a:t>HISTORIE - VÝVOJ NOVODOBÉHO CESTOVNÍHO RUCHU</a:t>
            </a:r>
          </a:p>
        </p:txBody>
      </p:sp>
      <p:sp>
        <p:nvSpPr>
          <p:cNvPr id="39939" name="Rectangle 3"/>
          <p:cNvSpPr>
            <a:spLocks noGrp="1" noChangeArrowheads="1"/>
          </p:cNvSpPr>
          <p:nvPr>
            <p:ph type="body" idx="1"/>
          </p:nvPr>
        </p:nvSpPr>
        <p:spPr>
          <a:xfrm>
            <a:off x="395288" y="1844675"/>
            <a:ext cx="8435975" cy="4530725"/>
          </a:xfrm>
        </p:spPr>
        <p:txBody>
          <a:bodyPr/>
          <a:lstStyle/>
          <a:p>
            <a:pPr eaLnBrk="1" hangingPunct="1">
              <a:buFont typeface="Wingdings" panose="05000000000000000000" pitchFamily="2" charset="2"/>
              <a:buNone/>
            </a:pPr>
            <a:endParaRPr lang="cs-CZ" altLang="cs-CZ" sz="2400" u="sng" smtClean="0"/>
          </a:p>
          <a:p>
            <a:pPr eaLnBrk="1" hangingPunct="1">
              <a:buFont typeface="Wingdings" panose="05000000000000000000" pitchFamily="2" charset="2"/>
              <a:buNone/>
            </a:pPr>
            <a:r>
              <a:rPr lang="cs-CZ" altLang="cs-CZ" sz="2400" u="sng" smtClean="0"/>
              <a:t>PO ROCE 1989 – SOUČASNOST:</a:t>
            </a:r>
          </a:p>
          <a:p>
            <a:pPr eaLnBrk="1" hangingPunct="1">
              <a:buFont typeface="Wingdings" panose="05000000000000000000" pitchFamily="2" charset="2"/>
              <a:buNone/>
            </a:pPr>
            <a:endParaRPr lang="cs-CZ" altLang="cs-CZ" sz="2400" smtClean="0"/>
          </a:p>
          <a:p>
            <a:pPr eaLnBrk="1" hangingPunct="1">
              <a:lnSpc>
                <a:spcPct val="180000"/>
              </a:lnSpc>
              <a:buFontTx/>
              <a:buChar char="-"/>
            </a:pPr>
            <a:r>
              <a:rPr lang="cs-CZ" altLang="cs-CZ" sz="2400" smtClean="0"/>
              <a:t>rozpad socialistické soustavy a odstranění politických bariér </a:t>
            </a:r>
          </a:p>
          <a:p>
            <a:pPr eaLnBrk="1" hangingPunct="1">
              <a:lnSpc>
                <a:spcPct val="180000"/>
              </a:lnSpc>
              <a:buFontTx/>
              <a:buChar char="-"/>
            </a:pPr>
            <a:r>
              <a:rPr lang="cs-CZ" altLang="cs-CZ" sz="2400" smtClean="0"/>
              <a:t>velký rozmach automobilové a letecké dopravy</a:t>
            </a:r>
          </a:p>
          <a:p>
            <a:pPr eaLnBrk="1" hangingPunct="1">
              <a:lnSpc>
                <a:spcPct val="180000"/>
              </a:lnSpc>
              <a:buFontTx/>
              <a:buChar char="-"/>
            </a:pPr>
            <a:r>
              <a:rPr lang="cs-CZ" altLang="cs-CZ" sz="2400" smtClean="0"/>
              <a:t>lokální války, teroristické útoky, epidemie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 calcmode="lin" valueType="num">
                                      <p:cBhvr additive="base">
                                        <p:cTn id="7" dur="1000" fill="hold"/>
                                        <p:tgtEl>
                                          <p:spTgt spid="39939">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99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939">
                                            <p:txEl>
                                              <p:pRg st="3" end="3"/>
                                            </p:txEl>
                                          </p:spTgt>
                                        </p:tgtEl>
                                        <p:attrNameLst>
                                          <p:attrName>style.visibility</p:attrName>
                                        </p:attrNameLst>
                                      </p:cBhvr>
                                      <p:to>
                                        <p:strVal val="visible"/>
                                      </p:to>
                                    </p:set>
                                    <p:anim calcmode="lin" valueType="num">
                                      <p:cBhvr additive="base">
                                        <p:cTn id="13" dur="1000" fill="hold"/>
                                        <p:tgtEl>
                                          <p:spTgt spid="39939">
                                            <p:txEl>
                                              <p:pRg st="3" end="3"/>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99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939">
                                            <p:txEl>
                                              <p:pRg st="4" end="4"/>
                                            </p:txEl>
                                          </p:spTgt>
                                        </p:tgtEl>
                                        <p:attrNameLst>
                                          <p:attrName>style.visibility</p:attrName>
                                        </p:attrNameLst>
                                      </p:cBhvr>
                                      <p:to>
                                        <p:strVal val="visible"/>
                                      </p:to>
                                    </p:set>
                                    <p:anim calcmode="lin" valueType="num">
                                      <p:cBhvr additive="base">
                                        <p:cTn id="19" dur="1000" fill="hold"/>
                                        <p:tgtEl>
                                          <p:spTgt spid="39939">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99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939">
                                            <p:txEl>
                                              <p:pRg st="5" end="5"/>
                                            </p:txEl>
                                          </p:spTgt>
                                        </p:tgtEl>
                                        <p:attrNameLst>
                                          <p:attrName>style.visibility</p:attrName>
                                        </p:attrNameLst>
                                      </p:cBhvr>
                                      <p:to>
                                        <p:strVal val="visible"/>
                                      </p:to>
                                    </p:set>
                                    <p:anim calcmode="lin" valueType="num">
                                      <p:cBhvr additive="base">
                                        <p:cTn id="25" dur="1000" fill="hold"/>
                                        <p:tgtEl>
                                          <p:spTgt spid="39939">
                                            <p:txEl>
                                              <p:pRg st="5" end="5"/>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993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84213" y="1524000"/>
            <a:ext cx="7853362" cy="1257300"/>
          </a:xfrm>
        </p:spPr>
        <p:txBody>
          <a:bodyPr/>
          <a:lstStyle/>
          <a:p>
            <a:pPr algn="ctr" eaLnBrk="1" hangingPunct="1"/>
            <a:r>
              <a:rPr lang="cs-CZ" altLang="cs-CZ" sz="4600" b="1" smtClean="0"/>
              <a:t>-B- Definice základních pojmů</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755650" y="2276475"/>
            <a:ext cx="8137525" cy="2592388"/>
          </a:xfrm>
          <a:prstGeom prst="rect">
            <a:avLst/>
          </a:prstGeom>
          <a:solidFill>
            <a:srgbClr val="33CC33">
              <a:alpha val="30196"/>
            </a:srgbClr>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43011" name="Rectangle 2"/>
          <p:cNvSpPr>
            <a:spLocks noGrp="1" noChangeArrowheads="1"/>
          </p:cNvSpPr>
          <p:nvPr>
            <p:ph type="title"/>
          </p:nvPr>
        </p:nvSpPr>
        <p:spPr>
          <a:xfrm>
            <a:off x="457200" y="277813"/>
            <a:ext cx="8362950" cy="1139825"/>
          </a:xfrm>
        </p:spPr>
        <p:txBody>
          <a:bodyPr/>
          <a:lstStyle/>
          <a:p>
            <a:pPr eaLnBrk="1" hangingPunct="1"/>
            <a:r>
              <a:rPr lang="cs-CZ" altLang="cs-CZ" smtClean="0"/>
              <a:t>DEFINICE ZÁKLADNÍCH POJMŮ</a:t>
            </a:r>
          </a:p>
        </p:txBody>
      </p:sp>
      <p:sp>
        <p:nvSpPr>
          <p:cNvPr id="41988" name="Rectangle 3"/>
          <p:cNvSpPr>
            <a:spLocks noGrp="1" noChangeArrowheads="1"/>
          </p:cNvSpPr>
          <p:nvPr>
            <p:ph type="body" idx="1"/>
          </p:nvPr>
        </p:nvSpPr>
        <p:spPr>
          <a:xfrm>
            <a:off x="457200" y="1600200"/>
            <a:ext cx="8229600" cy="4852988"/>
          </a:xfrm>
        </p:spPr>
        <p:txBody>
          <a:bodyPr/>
          <a:lstStyle/>
          <a:p>
            <a:pPr eaLnBrk="1" hangingPunct="1">
              <a:lnSpc>
                <a:spcPct val="130000"/>
              </a:lnSpc>
              <a:buFont typeface="Wingdings" panose="05000000000000000000" pitchFamily="2" charset="2"/>
              <a:buNone/>
            </a:pPr>
            <a:r>
              <a:rPr lang="cs-CZ" altLang="cs-CZ" sz="2400" smtClean="0"/>
              <a:t>CESTOVNÍ RUCH</a:t>
            </a:r>
          </a:p>
          <a:p>
            <a:pPr eaLnBrk="1" hangingPunct="1">
              <a:lnSpc>
                <a:spcPct val="130000"/>
              </a:lnSpc>
              <a:buFont typeface="Wingdings" panose="05000000000000000000" pitchFamily="2" charset="2"/>
              <a:buNone/>
            </a:pPr>
            <a:r>
              <a:rPr lang="cs-CZ" altLang="cs-CZ" sz="2400" smtClean="0"/>
              <a:t>	- </a:t>
            </a:r>
            <a:r>
              <a:rPr lang="cs-CZ" altLang="cs-CZ" sz="2400" i="1" smtClean="0"/>
              <a:t>činnost osoby, která cestuje na </a:t>
            </a:r>
            <a:r>
              <a:rPr lang="cs-CZ" altLang="cs-CZ" sz="2400" b="1" i="1" smtClean="0"/>
              <a:t>přechodnou dobu</a:t>
            </a:r>
            <a:r>
              <a:rPr lang="cs-CZ" altLang="cs-CZ" sz="2400" i="1" smtClean="0"/>
              <a:t> do místa mimo její běžné životní prostřední (</a:t>
            </a:r>
            <a:r>
              <a:rPr lang="cs-CZ" altLang="cs-CZ" sz="2400" b="1" i="1" smtClean="0"/>
              <a:t>mimo místo bydliště</a:t>
            </a:r>
            <a:r>
              <a:rPr lang="cs-CZ" altLang="cs-CZ" sz="2400" i="1" smtClean="0"/>
              <a:t>), a to </a:t>
            </a:r>
            <a:r>
              <a:rPr lang="cs-CZ" altLang="cs-CZ" sz="2400" b="1" i="1" smtClean="0"/>
              <a:t>na dobu kratší,</a:t>
            </a:r>
            <a:r>
              <a:rPr lang="cs-CZ" altLang="cs-CZ" sz="2400" i="1" smtClean="0"/>
              <a:t> než je stanoveno, přičemž hlavní účel její cesty je </a:t>
            </a:r>
            <a:r>
              <a:rPr lang="cs-CZ" altLang="cs-CZ" sz="2400" b="1" i="1" smtClean="0"/>
              <a:t>jiný než vykonávání výdělečné činnosti</a:t>
            </a:r>
            <a:r>
              <a:rPr lang="cs-CZ" altLang="cs-CZ" sz="2400" i="1" smtClean="0"/>
              <a:t> v navštíveném místě (UNWTO)</a:t>
            </a:r>
          </a:p>
          <a:p>
            <a:pPr eaLnBrk="1" hangingPunct="1">
              <a:lnSpc>
                <a:spcPct val="130000"/>
              </a:lnSpc>
              <a:buFont typeface="Wingdings" panose="05000000000000000000" pitchFamily="2" charset="2"/>
              <a:buNone/>
            </a:pPr>
            <a:endParaRPr lang="cs-CZ" altLang="cs-CZ" sz="2400" smtClean="0"/>
          </a:p>
          <a:p>
            <a:pPr eaLnBrk="1" hangingPunct="1">
              <a:lnSpc>
                <a:spcPct val="130000"/>
              </a:lnSpc>
            </a:pPr>
            <a:r>
              <a:rPr lang="cs-CZ" altLang="cs-CZ" sz="2400" smtClean="0"/>
              <a:t>	přechodná doba - domácí CR: 		6 měsíců</a:t>
            </a:r>
          </a:p>
          <a:p>
            <a:pPr eaLnBrk="1" hangingPunct="1">
              <a:lnSpc>
                <a:spcPct val="130000"/>
              </a:lnSpc>
            </a:pPr>
            <a:r>
              <a:rPr lang="cs-CZ" altLang="cs-CZ" sz="2400" smtClean="0"/>
              <a:t>	přechodná doba - zahraniční CR:		1 rok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8">
                                            <p:txEl>
                                              <p:pRg st="0" end="0"/>
                                            </p:txEl>
                                          </p:spTgt>
                                        </p:tgtEl>
                                        <p:attrNameLst>
                                          <p:attrName>style.visibility</p:attrName>
                                        </p:attrNameLst>
                                      </p:cBhvr>
                                      <p:to>
                                        <p:strVal val="visible"/>
                                      </p:to>
                                    </p:set>
                                    <p:anim calcmode="lin" valueType="num">
                                      <p:cBhvr additive="base">
                                        <p:cTn id="7" dur="1000" fill="hold"/>
                                        <p:tgtEl>
                                          <p:spTgt spid="41988">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198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988">
                                            <p:txEl>
                                              <p:pRg st="1" end="1"/>
                                            </p:txEl>
                                          </p:spTgt>
                                        </p:tgtEl>
                                        <p:attrNameLst>
                                          <p:attrName>style.visibility</p:attrName>
                                        </p:attrNameLst>
                                      </p:cBhvr>
                                      <p:to>
                                        <p:strVal val="visible"/>
                                      </p:to>
                                    </p:set>
                                    <p:anim calcmode="lin" valueType="num">
                                      <p:cBhvr additive="base">
                                        <p:cTn id="13" dur="1000" fill="hold"/>
                                        <p:tgtEl>
                                          <p:spTgt spid="41988">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198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988">
                                            <p:txEl>
                                              <p:pRg st="3" end="3"/>
                                            </p:txEl>
                                          </p:spTgt>
                                        </p:tgtEl>
                                        <p:attrNameLst>
                                          <p:attrName>style.visibility</p:attrName>
                                        </p:attrNameLst>
                                      </p:cBhvr>
                                      <p:to>
                                        <p:strVal val="visible"/>
                                      </p:to>
                                    </p:set>
                                    <p:anim calcmode="lin" valueType="num">
                                      <p:cBhvr additive="base">
                                        <p:cTn id="19" dur="1000" fill="hold"/>
                                        <p:tgtEl>
                                          <p:spTgt spid="41988">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4198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988">
                                            <p:txEl>
                                              <p:pRg st="4" end="4"/>
                                            </p:txEl>
                                          </p:spTgt>
                                        </p:tgtEl>
                                        <p:attrNameLst>
                                          <p:attrName>style.visibility</p:attrName>
                                        </p:attrNameLst>
                                      </p:cBhvr>
                                      <p:to>
                                        <p:strVal val="visible"/>
                                      </p:to>
                                    </p:set>
                                    <p:anim calcmode="lin" valueType="num">
                                      <p:cBhvr additive="base">
                                        <p:cTn id="25" dur="1000" fill="hold"/>
                                        <p:tgtEl>
                                          <p:spTgt spid="41988">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4198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7813"/>
            <a:ext cx="8229600" cy="947737"/>
          </a:xfrm>
        </p:spPr>
        <p:txBody>
          <a:bodyPr/>
          <a:lstStyle/>
          <a:p>
            <a:pPr algn="ctr" eaLnBrk="1" hangingPunct="1"/>
            <a:r>
              <a:rPr lang="cs-CZ" altLang="cs-CZ" smtClean="0"/>
              <a:t>HISTORIE CESTOVNÍHO RUCHU</a:t>
            </a:r>
          </a:p>
        </p:txBody>
      </p:sp>
      <p:sp>
        <p:nvSpPr>
          <p:cNvPr id="6147" name="Rectangle 3"/>
          <p:cNvSpPr>
            <a:spLocks noGrp="1" noChangeArrowheads="1"/>
          </p:cNvSpPr>
          <p:nvPr>
            <p:ph type="body" idx="1"/>
          </p:nvPr>
        </p:nvSpPr>
        <p:spPr>
          <a:xfrm>
            <a:off x="457200" y="1828800"/>
            <a:ext cx="8229600" cy="4768850"/>
          </a:xfrm>
        </p:spPr>
        <p:txBody>
          <a:bodyPr/>
          <a:lstStyle/>
          <a:p>
            <a:pPr eaLnBrk="1" hangingPunct="1">
              <a:buFontTx/>
              <a:buChar char="o"/>
            </a:pPr>
            <a:endParaRPr lang="cs-CZ" altLang="cs-CZ" sz="2100" smtClean="0"/>
          </a:p>
          <a:p>
            <a:pPr eaLnBrk="1" hangingPunct="1">
              <a:buFontTx/>
              <a:buChar char="o"/>
            </a:pPr>
            <a:r>
              <a:rPr lang="cs-CZ" altLang="cs-CZ" sz="2100" smtClean="0"/>
              <a:t>CR je možné ztotožnit s pojmem </a:t>
            </a:r>
            <a:r>
              <a:rPr lang="cs-CZ" altLang="cs-CZ" sz="2100" i="1" smtClean="0">
                <a:solidFill>
                  <a:srgbClr val="660033"/>
                </a:solidFill>
              </a:rPr>
              <a:t>cestování</a:t>
            </a:r>
            <a:r>
              <a:rPr lang="cs-CZ" altLang="cs-CZ" sz="2100" smtClean="0"/>
              <a:t>, které je spojeno s počátky naší civilizace.</a:t>
            </a:r>
          </a:p>
          <a:p>
            <a:pPr eaLnBrk="1" hangingPunct="1">
              <a:buFontTx/>
              <a:buChar char="o"/>
            </a:pPr>
            <a:endParaRPr lang="cs-CZ" altLang="cs-CZ" sz="2100" smtClean="0"/>
          </a:p>
          <a:p>
            <a:pPr eaLnBrk="1" hangingPunct="1">
              <a:lnSpc>
                <a:spcPct val="130000"/>
              </a:lnSpc>
              <a:buFontTx/>
              <a:buChar char="o"/>
            </a:pPr>
            <a:r>
              <a:rPr lang="cs-CZ" altLang="cs-CZ" sz="2100" smtClean="0"/>
              <a:t>První výpravy:	po souši, po vodě,</a:t>
            </a:r>
          </a:p>
          <a:p>
            <a:pPr eaLnBrk="1" hangingPunct="1">
              <a:lnSpc>
                <a:spcPct val="130000"/>
              </a:lnSpc>
              <a:buFontTx/>
              <a:buNone/>
            </a:pPr>
            <a:r>
              <a:rPr lang="cs-CZ" altLang="cs-CZ" sz="2100" smtClean="0"/>
              <a:t>				vzduchem,</a:t>
            </a:r>
          </a:p>
          <a:p>
            <a:pPr eaLnBrk="1" hangingPunct="1">
              <a:lnSpc>
                <a:spcPct val="130000"/>
              </a:lnSpc>
              <a:buFontTx/>
              <a:buNone/>
            </a:pPr>
            <a:r>
              <a:rPr lang="cs-CZ" altLang="cs-CZ" sz="2100" smtClean="0"/>
              <a:t>				vesmírný prostor</a:t>
            </a:r>
          </a:p>
          <a:p>
            <a:pPr eaLnBrk="1" hangingPunct="1">
              <a:lnSpc>
                <a:spcPct val="130000"/>
              </a:lnSpc>
              <a:buFontTx/>
              <a:buNone/>
            </a:pPr>
            <a:endParaRPr lang="cs-CZ" altLang="cs-CZ" sz="2100" smtClean="0"/>
          </a:p>
          <a:p>
            <a:pPr eaLnBrk="1" hangingPunct="1">
              <a:lnSpc>
                <a:spcPct val="130000"/>
              </a:lnSpc>
              <a:buFontTx/>
              <a:buChar char="o"/>
            </a:pPr>
            <a:r>
              <a:rPr lang="cs-CZ" altLang="cs-CZ" sz="2100" smtClean="0"/>
              <a:t>CR spojován s </a:t>
            </a:r>
            <a:r>
              <a:rPr lang="cs-CZ" altLang="cs-CZ" sz="2100" smtClean="0">
                <a:solidFill>
                  <a:srgbClr val="660033"/>
                </a:solidFill>
              </a:rPr>
              <a:t>využitím volného času, s poznáváním a rekreací</a:t>
            </a:r>
            <a:endParaRPr lang="cs-CZ" altLang="cs-CZ" sz="21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 calcmode="lin" valueType="num">
                                      <p:cBhvr additive="base">
                                        <p:cTn id="7" dur="1000" fill="hold"/>
                                        <p:tgtEl>
                                          <p:spTgt spid="6147">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1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7">
                                            <p:txEl>
                                              <p:pRg st="3" end="3"/>
                                            </p:txEl>
                                          </p:spTgt>
                                        </p:tgtEl>
                                        <p:attrNameLst>
                                          <p:attrName>style.visibility</p:attrName>
                                        </p:attrNameLst>
                                      </p:cBhvr>
                                      <p:to>
                                        <p:strVal val="visible"/>
                                      </p:to>
                                    </p:set>
                                    <p:anim calcmode="lin" valueType="num">
                                      <p:cBhvr additive="base">
                                        <p:cTn id="13" dur="1000" fill="hold"/>
                                        <p:tgtEl>
                                          <p:spTgt spid="6147">
                                            <p:txEl>
                                              <p:pRg st="3" end="3"/>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1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anim calcmode="lin" valueType="num">
                                      <p:cBhvr additive="base">
                                        <p:cTn id="19" dur="1000" fill="hold"/>
                                        <p:tgtEl>
                                          <p:spTgt spid="6147">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61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7">
                                            <p:txEl>
                                              <p:pRg st="5" end="5"/>
                                            </p:txEl>
                                          </p:spTgt>
                                        </p:tgtEl>
                                        <p:attrNameLst>
                                          <p:attrName>style.visibility</p:attrName>
                                        </p:attrNameLst>
                                      </p:cBhvr>
                                      <p:to>
                                        <p:strVal val="visible"/>
                                      </p:to>
                                    </p:set>
                                    <p:anim calcmode="lin" valueType="num">
                                      <p:cBhvr additive="base">
                                        <p:cTn id="25" dur="1000" fill="hold"/>
                                        <p:tgtEl>
                                          <p:spTgt spid="6147">
                                            <p:txEl>
                                              <p:pRg st="5" end="5"/>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614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147">
                                            <p:txEl>
                                              <p:pRg st="7" end="7"/>
                                            </p:txEl>
                                          </p:spTgt>
                                        </p:tgtEl>
                                        <p:attrNameLst>
                                          <p:attrName>style.visibility</p:attrName>
                                        </p:attrNameLst>
                                      </p:cBhvr>
                                      <p:to>
                                        <p:strVal val="visible"/>
                                      </p:to>
                                    </p:set>
                                    <p:anim calcmode="lin" valueType="num">
                                      <p:cBhvr additive="base">
                                        <p:cTn id="31" dur="1000" fill="hold"/>
                                        <p:tgtEl>
                                          <p:spTgt spid="6147">
                                            <p:txEl>
                                              <p:pRg st="7" end="7"/>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614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7813"/>
            <a:ext cx="8362950" cy="1139825"/>
          </a:xfrm>
        </p:spPr>
        <p:txBody>
          <a:bodyPr/>
          <a:lstStyle/>
          <a:p>
            <a:pPr eaLnBrk="1" hangingPunct="1"/>
            <a:r>
              <a:rPr lang="cs-CZ" altLang="cs-CZ" smtClean="0"/>
              <a:t>DEFINICE ZÁKLADNÍCH POJMŮ</a:t>
            </a:r>
          </a:p>
        </p:txBody>
      </p:sp>
      <p:sp>
        <p:nvSpPr>
          <p:cNvPr id="44035" name="Rectangle 3"/>
          <p:cNvSpPr>
            <a:spLocks noGrp="1" noChangeArrowheads="1"/>
          </p:cNvSpPr>
          <p:nvPr>
            <p:ph type="body" idx="1"/>
          </p:nvPr>
        </p:nvSpPr>
        <p:spPr>
          <a:xfrm>
            <a:off x="457200" y="1600200"/>
            <a:ext cx="8229600" cy="4492625"/>
          </a:xfrm>
          <a:solidFill>
            <a:srgbClr val="99CCFF">
              <a:alpha val="79999"/>
            </a:srgbClr>
          </a:solidFill>
          <a:ln>
            <a:solidFill>
              <a:schemeClr val="tx1"/>
            </a:solidFill>
            <a:miter lim="800000"/>
            <a:headEnd/>
            <a:tailEnd/>
          </a:ln>
        </p:spPr>
        <p:txBody>
          <a:bodyPr/>
          <a:lstStyle/>
          <a:p>
            <a:pPr eaLnBrk="1" hangingPunct="1">
              <a:lnSpc>
                <a:spcPct val="130000"/>
              </a:lnSpc>
              <a:buFont typeface="Wingdings" panose="05000000000000000000" pitchFamily="2" charset="2"/>
              <a:buNone/>
            </a:pPr>
            <a:r>
              <a:rPr lang="cs-CZ" altLang="cs-CZ" sz="2000" smtClean="0"/>
              <a:t>CESTOVNÍ RUCH (Jiří Janoušek, Rozhovory s ……………………)</a:t>
            </a:r>
          </a:p>
          <a:p>
            <a:pPr eaLnBrk="1" hangingPunct="1">
              <a:lnSpc>
                <a:spcPct val="130000"/>
              </a:lnSpc>
              <a:buFont typeface="Wingdings" panose="05000000000000000000" pitchFamily="2" charset="2"/>
              <a:buNone/>
            </a:pPr>
            <a:endParaRPr lang="cs-CZ" altLang="cs-CZ" sz="2000" smtClean="0"/>
          </a:p>
          <a:p>
            <a:pPr eaLnBrk="1" hangingPunct="1">
              <a:lnSpc>
                <a:spcPct val="130000"/>
              </a:lnSpc>
              <a:buFont typeface="Wingdings" panose="05000000000000000000" pitchFamily="2" charset="2"/>
              <a:buNone/>
            </a:pPr>
            <a:r>
              <a:rPr lang="cs-CZ" altLang="cs-CZ" sz="2400" smtClean="0"/>
              <a:t>	</a:t>
            </a:r>
            <a:r>
              <a:rPr lang="cs-CZ" altLang="cs-CZ" sz="2400" i="1" smtClean="0"/>
              <a:t>„Snaha poznat víc, než jen vlastní zahrádku se jmenuje zvídavost. Je to krásná lidská vlastnost. Všichni lidé ji nemají, ale všechny děti ji mají. Proto říkám, že bych udělal cestování povinné pro děti ve školách. Aby viděly jiné mravy, jiné zvyky, jiné kultury. A naučily se respektovat rozmanitost světa a lidí.“</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7813"/>
            <a:ext cx="8362950" cy="1139825"/>
          </a:xfrm>
        </p:spPr>
        <p:txBody>
          <a:bodyPr/>
          <a:lstStyle/>
          <a:p>
            <a:pPr eaLnBrk="1" hangingPunct="1"/>
            <a:r>
              <a:rPr lang="cs-CZ" altLang="cs-CZ" smtClean="0"/>
              <a:t>DEFINICE ZÁKLADNÍCH POJMŮ</a:t>
            </a:r>
          </a:p>
        </p:txBody>
      </p:sp>
      <p:sp>
        <p:nvSpPr>
          <p:cNvPr id="45059" name="Rectangle 3"/>
          <p:cNvSpPr>
            <a:spLocks noGrp="1" noChangeArrowheads="1"/>
          </p:cNvSpPr>
          <p:nvPr>
            <p:ph type="body" idx="1"/>
          </p:nvPr>
        </p:nvSpPr>
        <p:spPr>
          <a:xfrm>
            <a:off x="457200" y="1600200"/>
            <a:ext cx="8229600" cy="4492625"/>
          </a:xfrm>
          <a:solidFill>
            <a:srgbClr val="99CCFF">
              <a:alpha val="79999"/>
            </a:srgbClr>
          </a:solidFill>
          <a:ln>
            <a:solidFill>
              <a:schemeClr val="tx1"/>
            </a:solidFill>
            <a:miter lim="800000"/>
            <a:headEnd/>
            <a:tailEnd/>
          </a:ln>
        </p:spPr>
        <p:txBody>
          <a:bodyPr/>
          <a:lstStyle/>
          <a:p>
            <a:pPr eaLnBrk="1" hangingPunct="1">
              <a:lnSpc>
                <a:spcPct val="130000"/>
              </a:lnSpc>
              <a:buFont typeface="Wingdings" panose="05000000000000000000" pitchFamily="2" charset="2"/>
              <a:buNone/>
            </a:pPr>
            <a:r>
              <a:rPr lang="cs-CZ" altLang="cs-CZ" sz="2000" smtClean="0"/>
              <a:t>CESTOVNÍ RUCH (Jiří Janoušek, Rozhovory s </a:t>
            </a:r>
            <a:r>
              <a:rPr lang="cs-CZ" altLang="cs-CZ" sz="2400" b="1" smtClean="0"/>
              <a:t>Janem Werichem</a:t>
            </a:r>
            <a:r>
              <a:rPr lang="cs-CZ" altLang="cs-CZ" sz="2000" smtClean="0"/>
              <a:t>)</a:t>
            </a:r>
          </a:p>
          <a:p>
            <a:pPr eaLnBrk="1" hangingPunct="1">
              <a:lnSpc>
                <a:spcPct val="130000"/>
              </a:lnSpc>
              <a:buFont typeface="Wingdings" panose="05000000000000000000" pitchFamily="2" charset="2"/>
              <a:buNone/>
            </a:pPr>
            <a:endParaRPr lang="cs-CZ" altLang="cs-CZ" sz="2000" smtClean="0"/>
          </a:p>
          <a:p>
            <a:pPr eaLnBrk="1" hangingPunct="1">
              <a:lnSpc>
                <a:spcPct val="130000"/>
              </a:lnSpc>
              <a:buFont typeface="Wingdings" panose="05000000000000000000" pitchFamily="2" charset="2"/>
              <a:buNone/>
            </a:pPr>
            <a:r>
              <a:rPr lang="cs-CZ" altLang="cs-CZ" sz="2400" smtClean="0"/>
              <a:t>	</a:t>
            </a:r>
            <a:r>
              <a:rPr lang="cs-CZ" altLang="cs-CZ" sz="2400" i="1" smtClean="0"/>
              <a:t>„Snaha poznat víc než jen vlastní zahrádku se jmenuje zvídavost. Je to krásná lidská vlastnost. Všichni lidi ji nemají, ale všechny děti ji mají. Proto říkám, že bych udělal cestování povinné pro děti ve školách. Aby viděly jiné mravy, jiné zvyky, jiné kultury. A naučily se respektovat rozmanitost světa a lidí.“</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val 50"/>
          <p:cNvSpPr>
            <a:spLocks noChangeArrowheads="1"/>
          </p:cNvSpPr>
          <p:nvPr/>
        </p:nvSpPr>
        <p:spPr bwMode="auto">
          <a:xfrm>
            <a:off x="5580063" y="2060575"/>
            <a:ext cx="2520950" cy="792163"/>
          </a:xfrm>
          <a:prstGeom prst="ellipse">
            <a:avLst/>
          </a:prstGeom>
          <a:solidFill>
            <a:srgbClr val="99CCFF"/>
          </a:solidFill>
          <a:ln w="9525">
            <a:solidFill>
              <a:schemeClr val="tx1"/>
            </a:solidFill>
            <a:round/>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46083" name="Oval 49"/>
          <p:cNvSpPr>
            <a:spLocks noChangeArrowheads="1"/>
          </p:cNvSpPr>
          <p:nvPr/>
        </p:nvSpPr>
        <p:spPr bwMode="auto">
          <a:xfrm>
            <a:off x="2843213" y="4221163"/>
            <a:ext cx="2017712" cy="1008062"/>
          </a:xfrm>
          <a:prstGeom prst="ellipse">
            <a:avLst/>
          </a:prstGeom>
          <a:solidFill>
            <a:srgbClr val="FFFF99"/>
          </a:solidFill>
          <a:ln w="9525">
            <a:solidFill>
              <a:schemeClr val="tx1"/>
            </a:solidFill>
            <a:round/>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46084" name="Oval 48"/>
          <p:cNvSpPr>
            <a:spLocks noChangeArrowheads="1"/>
          </p:cNvSpPr>
          <p:nvPr/>
        </p:nvSpPr>
        <p:spPr bwMode="auto">
          <a:xfrm>
            <a:off x="468313" y="4076700"/>
            <a:ext cx="2016125" cy="1009650"/>
          </a:xfrm>
          <a:prstGeom prst="ellipse">
            <a:avLst/>
          </a:prstGeom>
          <a:solidFill>
            <a:srgbClr val="CCFFCC"/>
          </a:solidFill>
          <a:ln w="9525">
            <a:solidFill>
              <a:schemeClr val="tx1"/>
            </a:solidFill>
            <a:round/>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46085" name="Rectangle 2"/>
          <p:cNvSpPr>
            <a:spLocks noGrp="1" noChangeArrowheads="1"/>
          </p:cNvSpPr>
          <p:nvPr>
            <p:ph type="title"/>
          </p:nvPr>
        </p:nvSpPr>
        <p:spPr/>
        <p:txBody>
          <a:bodyPr/>
          <a:lstStyle/>
          <a:p>
            <a:pPr eaLnBrk="1" hangingPunct="1"/>
            <a:r>
              <a:rPr lang="cs-CZ" altLang="cs-CZ" sz="3800" smtClean="0"/>
              <a:t>DEFINICE ZÁKLADNÍCH POJMŮ</a:t>
            </a:r>
          </a:p>
        </p:txBody>
      </p:sp>
      <p:sp>
        <p:nvSpPr>
          <p:cNvPr id="46086" name="Text Box 5"/>
          <p:cNvSpPr txBox="1">
            <a:spLocks noChangeArrowheads="1"/>
          </p:cNvSpPr>
          <p:nvPr/>
        </p:nvSpPr>
        <p:spPr bwMode="auto">
          <a:xfrm>
            <a:off x="3348038" y="1773238"/>
            <a:ext cx="172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0"/>
              <a:t>CESTUJÍCÍ</a:t>
            </a:r>
          </a:p>
        </p:txBody>
      </p:sp>
      <p:sp>
        <p:nvSpPr>
          <p:cNvPr id="46087" name="Text Box 7"/>
          <p:cNvSpPr txBox="1">
            <a:spLocks noChangeArrowheads="1"/>
          </p:cNvSpPr>
          <p:nvPr/>
        </p:nvSpPr>
        <p:spPr bwMode="auto">
          <a:xfrm>
            <a:off x="5651500" y="2349500"/>
            <a:ext cx="2520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0"/>
              <a:t>OSTATNÍ CESTUJÍCÍ</a:t>
            </a:r>
          </a:p>
        </p:txBody>
      </p:sp>
      <p:sp>
        <p:nvSpPr>
          <p:cNvPr id="46088" name="Text Box 10"/>
          <p:cNvSpPr txBox="1">
            <a:spLocks noChangeArrowheads="1"/>
          </p:cNvSpPr>
          <p:nvPr/>
        </p:nvSpPr>
        <p:spPr bwMode="auto">
          <a:xfrm>
            <a:off x="1476375" y="2492375"/>
            <a:ext cx="2087563" cy="650875"/>
          </a:xfrm>
          <a:prstGeom prst="rect">
            <a:avLst/>
          </a:prstGeom>
          <a:solidFill>
            <a:srgbClr val="C0C0C0"/>
          </a:solidFill>
          <a:ln w="9525">
            <a:solidFill>
              <a:schemeClr val="tx1"/>
            </a:solidFill>
            <a:miter lim="800000"/>
            <a:headEnd/>
            <a:tailEnd/>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0"/>
              <a:t>ÚČASTNÍK CR - NÁVŠTĚVNÍK</a:t>
            </a:r>
          </a:p>
        </p:txBody>
      </p:sp>
      <p:sp>
        <p:nvSpPr>
          <p:cNvPr id="46089" name="Text Box 11"/>
          <p:cNvSpPr txBox="1">
            <a:spLocks noChangeArrowheads="1"/>
          </p:cNvSpPr>
          <p:nvPr/>
        </p:nvSpPr>
        <p:spPr bwMode="auto">
          <a:xfrm>
            <a:off x="539750" y="4221163"/>
            <a:ext cx="2087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0"/>
              <a:t>     TURISTA</a:t>
            </a:r>
          </a:p>
        </p:txBody>
      </p:sp>
      <p:sp>
        <p:nvSpPr>
          <p:cNvPr id="46090" name="Text Box 12"/>
          <p:cNvSpPr txBox="1">
            <a:spLocks noChangeArrowheads="1"/>
          </p:cNvSpPr>
          <p:nvPr/>
        </p:nvSpPr>
        <p:spPr bwMode="auto">
          <a:xfrm>
            <a:off x="2987675" y="4365625"/>
            <a:ext cx="2087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0"/>
              <a:t>   VÝLETNÍK</a:t>
            </a:r>
          </a:p>
        </p:txBody>
      </p:sp>
      <p:sp>
        <p:nvSpPr>
          <p:cNvPr id="46091" name="Text Box 17"/>
          <p:cNvSpPr txBox="1">
            <a:spLocks noChangeArrowheads="1"/>
          </p:cNvSpPr>
          <p:nvPr/>
        </p:nvSpPr>
        <p:spPr bwMode="auto">
          <a:xfrm>
            <a:off x="6588125" y="2852738"/>
            <a:ext cx="2305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0"/>
              <a:t>pracující</a:t>
            </a:r>
          </a:p>
        </p:txBody>
      </p:sp>
      <p:sp>
        <p:nvSpPr>
          <p:cNvPr id="46092" name="Text Box 18"/>
          <p:cNvSpPr txBox="1">
            <a:spLocks noChangeArrowheads="1"/>
          </p:cNvSpPr>
          <p:nvPr/>
        </p:nvSpPr>
        <p:spPr bwMode="auto">
          <a:xfrm>
            <a:off x="6588125" y="3213100"/>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0"/>
              <a:t>studenti</a:t>
            </a:r>
          </a:p>
        </p:txBody>
      </p:sp>
      <p:sp>
        <p:nvSpPr>
          <p:cNvPr id="46093" name="Text Box 19"/>
          <p:cNvSpPr txBox="1">
            <a:spLocks noChangeArrowheads="1"/>
          </p:cNvSpPr>
          <p:nvPr/>
        </p:nvSpPr>
        <p:spPr bwMode="auto">
          <a:xfrm>
            <a:off x="6659563" y="3644900"/>
            <a:ext cx="2484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0"/>
              <a:t>utečenci, přistěhovalci</a:t>
            </a:r>
          </a:p>
        </p:txBody>
      </p:sp>
      <p:sp>
        <p:nvSpPr>
          <p:cNvPr id="46094" name="Text Box 20"/>
          <p:cNvSpPr txBox="1">
            <a:spLocks noChangeArrowheads="1"/>
          </p:cNvSpPr>
          <p:nvPr/>
        </p:nvSpPr>
        <p:spPr bwMode="auto">
          <a:xfrm>
            <a:off x="6659563" y="4076700"/>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0"/>
              <a:t>diplomaté</a:t>
            </a:r>
          </a:p>
        </p:txBody>
      </p:sp>
      <p:sp>
        <p:nvSpPr>
          <p:cNvPr id="46095" name="Text Box 21"/>
          <p:cNvSpPr txBox="1">
            <a:spLocks noChangeArrowheads="1"/>
          </p:cNvSpPr>
          <p:nvPr/>
        </p:nvSpPr>
        <p:spPr bwMode="auto">
          <a:xfrm>
            <a:off x="6659563" y="4437063"/>
            <a:ext cx="2305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0"/>
              <a:t>projíždějící</a:t>
            </a:r>
          </a:p>
        </p:txBody>
      </p:sp>
      <p:sp>
        <p:nvSpPr>
          <p:cNvPr id="46096" name="Text Box 22"/>
          <p:cNvSpPr txBox="1">
            <a:spLocks noChangeArrowheads="1"/>
          </p:cNvSpPr>
          <p:nvPr/>
        </p:nvSpPr>
        <p:spPr bwMode="auto">
          <a:xfrm>
            <a:off x="6659563" y="4868863"/>
            <a:ext cx="2305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0"/>
              <a:t>příslušníci ozbrojených sil</a:t>
            </a:r>
          </a:p>
        </p:txBody>
      </p:sp>
      <p:sp>
        <p:nvSpPr>
          <p:cNvPr id="46097" name="Line 25"/>
          <p:cNvSpPr>
            <a:spLocks noChangeShapeType="1"/>
          </p:cNvSpPr>
          <p:nvPr/>
        </p:nvSpPr>
        <p:spPr bwMode="auto">
          <a:xfrm>
            <a:off x="2555875" y="2205038"/>
            <a:ext cx="32400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098" name="Line 26"/>
          <p:cNvSpPr>
            <a:spLocks noChangeShapeType="1"/>
          </p:cNvSpPr>
          <p:nvPr/>
        </p:nvSpPr>
        <p:spPr bwMode="auto">
          <a:xfrm>
            <a:off x="4140200" y="2060575"/>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099" name="Line 29"/>
          <p:cNvSpPr>
            <a:spLocks noChangeShapeType="1"/>
          </p:cNvSpPr>
          <p:nvPr/>
        </p:nvSpPr>
        <p:spPr bwMode="auto">
          <a:xfrm flipV="1">
            <a:off x="1331913" y="3789363"/>
            <a:ext cx="2592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00" name="Line 31"/>
          <p:cNvSpPr>
            <a:spLocks noChangeShapeType="1"/>
          </p:cNvSpPr>
          <p:nvPr/>
        </p:nvSpPr>
        <p:spPr bwMode="auto">
          <a:xfrm flipH="1">
            <a:off x="1331913" y="3789363"/>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01" name="Line 32"/>
          <p:cNvSpPr>
            <a:spLocks noChangeShapeType="1"/>
          </p:cNvSpPr>
          <p:nvPr/>
        </p:nvSpPr>
        <p:spPr bwMode="auto">
          <a:xfrm flipH="1">
            <a:off x="3924300" y="3789363"/>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02" name="Line 40"/>
          <p:cNvSpPr>
            <a:spLocks noChangeShapeType="1"/>
          </p:cNvSpPr>
          <p:nvPr/>
        </p:nvSpPr>
        <p:spPr bwMode="auto">
          <a:xfrm>
            <a:off x="6156325" y="2781300"/>
            <a:ext cx="0" cy="23764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03" name="Line 42"/>
          <p:cNvSpPr>
            <a:spLocks noChangeShapeType="1"/>
          </p:cNvSpPr>
          <p:nvPr/>
        </p:nvSpPr>
        <p:spPr bwMode="auto">
          <a:xfrm>
            <a:off x="6156325" y="5157788"/>
            <a:ext cx="5032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04" name="Line 43"/>
          <p:cNvSpPr>
            <a:spLocks noChangeShapeType="1"/>
          </p:cNvSpPr>
          <p:nvPr/>
        </p:nvSpPr>
        <p:spPr bwMode="auto">
          <a:xfrm>
            <a:off x="6156325" y="4652963"/>
            <a:ext cx="5032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05" name="Line 44"/>
          <p:cNvSpPr>
            <a:spLocks noChangeShapeType="1"/>
          </p:cNvSpPr>
          <p:nvPr/>
        </p:nvSpPr>
        <p:spPr bwMode="auto">
          <a:xfrm>
            <a:off x="6156325" y="4292600"/>
            <a:ext cx="5032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06" name="Line 45"/>
          <p:cNvSpPr>
            <a:spLocks noChangeShapeType="1"/>
          </p:cNvSpPr>
          <p:nvPr/>
        </p:nvSpPr>
        <p:spPr bwMode="auto">
          <a:xfrm>
            <a:off x="6156325" y="3860800"/>
            <a:ext cx="43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07" name="Line 46"/>
          <p:cNvSpPr>
            <a:spLocks noChangeShapeType="1"/>
          </p:cNvSpPr>
          <p:nvPr/>
        </p:nvSpPr>
        <p:spPr bwMode="auto">
          <a:xfrm>
            <a:off x="6156325" y="3429000"/>
            <a:ext cx="43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08" name="Line 47"/>
          <p:cNvSpPr>
            <a:spLocks noChangeShapeType="1"/>
          </p:cNvSpPr>
          <p:nvPr/>
        </p:nvSpPr>
        <p:spPr bwMode="auto">
          <a:xfrm>
            <a:off x="6156325" y="3068638"/>
            <a:ext cx="43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09" name="Line 51"/>
          <p:cNvSpPr>
            <a:spLocks noChangeShapeType="1"/>
          </p:cNvSpPr>
          <p:nvPr/>
        </p:nvSpPr>
        <p:spPr bwMode="auto">
          <a:xfrm>
            <a:off x="2555875" y="3141663"/>
            <a:ext cx="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10" name="Line 52"/>
          <p:cNvSpPr>
            <a:spLocks noChangeShapeType="1"/>
          </p:cNvSpPr>
          <p:nvPr/>
        </p:nvSpPr>
        <p:spPr bwMode="auto">
          <a:xfrm flipV="1">
            <a:off x="2555875" y="2205038"/>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ctr" eaLnBrk="1" hangingPunct="1"/>
            <a:r>
              <a:rPr lang="cs-CZ" altLang="cs-CZ" sz="3800" smtClean="0"/>
              <a:t>DEFINICE ZÁKLADNÍCH POJMŮ</a:t>
            </a:r>
          </a:p>
        </p:txBody>
      </p:sp>
      <p:sp>
        <p:nvSpPr>
          <p:cNvPr id="46083" name="Rectangle 3"/>
          <p:cNvSpPr>
            <a:spLocks noGrp="1" noChangeArrowheads="1"/>
          </p:cNvSpPr>
          <p:nvPr>
            <p:ph type="body" sz="half" idx="1"/>
          </p:nvPr>
        </p:nvSpPr>
        <p:spPr>
          <a:xfrm>
            <a:off x="468313" y="1700213"/>
            <a:ext cx="4043362" cy="4392612"/>
          </a:xfrm>
        </p:spPr>
        <p:txBody>
          <a:bodyPr/>
          <a:lstStyle/>
          <a:p>
            <a:pPr marL="571500" indent="-571500" eaLnBrk="1" hangingPunct="1">
              <a:lnSpc>
                <a:spcPct val="130000"/>
              </a:lnSpc>
              <a:buFont typeface="Wingdings" panose="05000000000000000000" pitchFamily="2" charset="2"/>
              <a:buNone/>
            </a:pPr>
            <a:r>
              <a:rPr lang="cs-CZ" altLang="cs-CZ" sz="2200" smtClean="0">
                <a:solidFill>
                  <a:srgbClr val="660033"/>
                </a:solidFill>
              </a:rPr>
              <a:t>Základní formy:</a:t>
            </a:r>
          </a:p>
          <a:p>
            <a:pPr marL="839788" lvl="1" indent="-495300" eaLnBrk="1" hangingPunct="1">
              <a:lnSpc>
                <a:spcPct val="150000"/>
              </a:lnSpc>
              <a:buFontTx/>
              <a:buChar char="o"/>
            </a:pPr>
            <a:r>
              <a:rPr lang="cs-CZ" altLang="cs-CZ" sz="2200" smtClean="0"/>
              <a:t>rekreační cestovní ruch</a:t>
            </a:r>
          </a:p>
          <a:p>
            <a:pPr marL="839788" lvl="1" indent="-495300" eaLnBrk="1" hangingPunct="1">
              <a:lnSpc>
                <a:spcPct val="150000"/>
              </a:lnSpc>
              <a:buFontTx/>
              <a:buChar char="o"/>
            </a:pPr>
            <a:r>
              <a:rPr lang="cs-CZ" altLang="cs-CZ" sz="2200" smtClean="0"/>
              <a:t>kulturně-poznávací </a:t>
            </a:r>
          </a:p>
          <a:p>
            <a:pPr marL="839788" lvl="1" indent="-495300" eaLnBrk="1" hangingPunct="1">
              <a:lnSpc>
                <a:spcPct val="150000"/>
              </a:lnSpc>
              <a:buFontTx/>
              <a:buChar char="o"/>
            </a:pPr>
            <a:r>
              <a:rPr lang="cs-CZ" altLang="cs-CZ" sz="2200" smtClean="0"/>
              <a:t>lázeňsko-léčebný </a:t>
            </a:r>
          </a:p>
          <a:p>
            <a:pPr marL="839788" lvl="1" indent="-495300" eaLnBrk="1" hangingPunct="1">
              <a:lnSpc>
                <a:spcPct val="150000"/>
              </a:lnSpc>
              <a:buFontTx/>
              <a:buChar char="o"/>
            </a:pPr>
            <a:r>
              <a:rPr lang="cs-CZ" altLang="cs-CZ" sz="2200" smtClean="0"/>
              <a:t>sportovně-turistický</a:t>
            </a:r>
          </a:p>
        </p:txBody>
      </p:sp>
      <p:sp>
        <p:nvSpPr>
          <p:cNvPr id="46084" name="Rectangle 6"/>
          <p:cNvSpPr>
            <a:spLocks noGrp="1" noChangeArrowheads="1"/>
          </p:cNvSpPr>
          <p:nvPr>
            <p:ph type="body" sz="half" idx="2"/>
          </p:nvPr>
        </p:nvSpPr>
        <p:spPr>
          <a:xfrm>
            <a:off x="4643438" y="1700213"/>
            <a:ext cx="4321175" cy="4530725"/>
          </a:xfrm>
        </p:spPr>
        <p:txBody>
          <a:bodyPr/>
          <a:lstStyle/>
          <a:p>
            <a:pPr eaLnBrk="1" hangingPunct="1">
              <a:lnSpc>
                <a:spcPct val="130000"/>
              </a:lnSpc>
              <a:buFont typeface="Wingdings" panose="05000000000000000000" pitchFamily="2" charset="2"/>
              <a:buNone/>
            </a:pPr>
            <a:r>
              <a:rPr lang="cs-CZ" altLang="cs-CZ" sz="2200" smtClean="0">
                <a:solidFill>
                  <a:srgbClr val="660033"/>
                </a:solidFill>
              </a:rPr>
              <a:t>Specifické formy:</a:t>
            </a:r>
          </a:p>
          <a:p>
            <a:pPr lvl="1" eaLnBrk="1" hangingPunct="1">
              <a:lnSpc>
                <a:spcPct val="150000"/>
              </a:lnSpc>
              <a:buFontTx/>
              <a:buChar char="o"/>
            </a:pPr>
            <a:r>
              <a:rPr lang="cs-CZ" altLang="cs-CZ" sz="2200" smtClean="0"/>
              <a:t>přírodní – ekoturismus,</a:t>
            </a:r>
          </a:p>
          <a:p>
            <a:pPr lvl="1" eaLnBrk="1" hangingPunct="1">
              <a:lnSpc>
                <a:spcPct val="150000"/>
              </a:lnSpc>
              <a:buFontTx/>
              <a:buChar char="o"/>
            </a:pPr>
            <a:r>
              <a:rPr lang="cs-CZ" altLang="cs-CZ" sz="2200" smtClean="0"/>
              <a:t>venkovský – agroturismus</a:t>
            </a:r>
          </a:p>
          <a:p>
            <a:pPr lvl="1" eaLnBrk="1" hangingPunct="1">
              <a:lnSpc>
                <a:spcPct val="150000"/>
              </a:lnSpc>
              <a:buFontTx/>
              <a:buChar char="o"/>
            </a:pPr>
            <a:r>
              <a:rPr lang="cs-CZ" altLang="cs-CZ" sz="2200" smtClean="0"/>
              <a:t>vzdělávací</a:t>
            </a:r>
          </a:p>
          <a:p>
            <a:pPr lvl="1" eaLnBrk="1" hangingPunct="1">
              <a:lnSpc>
                <a:spcPct val="150000"/>
              </a:lnSpc>
              <a:buFontTx/>
              <a:buChar char="o"/>
            </a:pPr>
            <a:r>
              <a:rPr lang="cs-CZ" altLang="cs-CZ" sz="2200" smtClean="0"/>
              <a:t>kongresový, incentivní </a:t>
            </a:r>
          </a:p>
          <a:p>
            <a:pPr lvl="1" eaLnBrk="1" hangingPunct="1">
              <a:lnSpc>
                <a:spcPct val="150000"/>
              </a:lnSpc>
              <a:buFontTx/>
              <a:buChar char="o"/>
            </a:pPr>
            <a:r>
              <a:rPr lang="cs-CZ" altLang="cs-CZ" sz="2200" smtClean="0"/>
              <a:t>a jiné </a:t>
            </a:r>
          </a:p>
          <a:p>
            <a:pPr eaLnBrk="1" hangingPunct="1">
              <a:buFont typeface="Wingdings" panose="05000000000000000000" pitchFamily="2" charset="2"/>
              <a:buNone/>
            </a:pPr>
            <a:endParaRPr lang="cs-CZ" altLang="cs-CZ" sz="26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1000" fill="hold"/>
                                        <p:tgtEl>
                                          <p:spTgt spid="4608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60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1000" fill="hold"/>
                                        <p:tgtEl>
                                          <p:spTgt spid="4608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60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 calcmode="lin" valueType="num">
                                      <p:cBhvr additive="base">
                                        <p:cTn id="19" dur="1000" fill="hold"/>
                                        <p:tgtEl>
                                          <p:spTgt spid="4608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460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6083">
                                            <p:txEl>
                                              <p:pRg st="3" end="3"/>
                                            </p:txEl>
                                          </p:spTgt>
                                        </p:tgtEl>
                                        <p:attrNameLst>
                                          <p:attrName>style.visibility</p:attrName>
                                        </p:attrNameLst>
                                      </p:cBhvr>
                                      <p:to>
                                        <p:strVal val="visible"/>
                                      </p:to>
                                    </p:set>
                                    <p:anim calcmode="lin" valueType="num">
                                      <p:cBhvr additive="base">
                                        <p:cTn id="25" dur="1000" fill="hold"/>
                                        <p:tgtEl>
                                          <p:spTgt spid="4608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460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6083">
                                            <p:txEl>
                                              <p:pRg st="4" end="4"/>
                                            </p:txEl>
                                          </p:spTgt>
                                        </p:tgtEl>
                                        <p:attrNameLst>
                                          <p:attrName>style.visibility</p:attrName>
                                        </p:attrNameLst>
                                      </p:cBhvr>
                                      <p:to>
                                        <p:strVal val="visible"/>
                                      </p:to>
                                    </p:set>
                                    <p:anim calcmode="lin" valueType="num">
                                      <p:cBhvr additive="base">
                                        <p:cTn id="31" dur="1000" fill="hold"/>
                                        <p:tgtEl>
                                          <p:spTgt spid="4608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460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6084">
                                            <p:txEl>
                                              <p:pRg st="0" end="0"/>
                                            </p:txEl>
                                          </p:spTgt>
                                        </p:tgtEl>
                                        <p:attrNameLst>
                                          <p:attrName>style.visibility</p:attrName>
                                        </p:attrNameLst>
                                      </p:cBhvr>
                                      <p:to>
                                        <p:strVal val="visible"/>
                                      </p:to>
                                    </p:set>
                                    <p:anim calcmode="lin" valueType="num">
                                      <p:cBhvr additive="base">
                                        <p:cTn id="37" dur="1000" fill="hold"/>
                                        <p:tgtEl>
                                          <p:spTgt spid="46084">
                                            <p:txEl>
                                              <p:pRg st="0" end="0"/>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4608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46084">
                                            <p:txEl>
                                              <p:pRg st="1" end="1"/>
                                            </p:txEl>
                                          </p:spTgt>
                                        </p:tgtEl>
                                        <p:attrNameLst>
                                          <p:attrName>style.visibility</p:attrName>
                                        </p:attrNameLst>
                                      </p:cBhvr>
                                      <p:to>
                                        <p:strVal val="visible"/>
                                      </p:to>
                                    </p:set>
                                    <p:anim calcmode="lin" valueType="num">
                                      <p:cBhvr additive="base">
                                        <p:cTn id="43" dur="1000" fill="hold"/>
                                        <p:tgtEl>
                                          <p:spTgt spid="46084">
                                            <p:txEl>
                                              <p:pRg st="1" end="1"/>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4608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6084">
                                            <p:txEl>
                                              <p:pRg st="2" end="2"/>
                                            </p:txEl>
                                          </p:spTgt>
                                        </p:tgtEl>
                                        <p:attrNameLst>
                                          <p:attrName>style.visibility</p:attrName>
                                        </p:attrNameLst>
                                      </p:cBhvr>
                                      <p:to>
                                        <p:strVal val="visible"/>
                                      </p:to>
                                    </p:set>
                                    <p:anim calcmode="lin" valueType="num">
                                      <p:cBhvr additive="base">
                                        <p:cTn id="49" dur="1000" fill="hold"/>
                                        <p:tgtEl>
                                          <p:spTgt spid="46084">
                                            <p:txEl>
                                              <p:pRg st="2" end="2"/>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4608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46084">
                                            <p:txEl>
                                              <p:pRg st="3" end="3"/>
                                            </p:txEl>
                                          </p:spTgt>
                                        </p:tgtEl>
                                        <p:attrNameLst>
                                          <p:attrName>style.visibility</p:attrName>
                                        </p:attrNameLst>
                                      </p:cBhvr>
                                      <p:to>
                                        <p:strVal val="visible"/>
                                      </p:to>
                                    </p:set>
                                    <p:anim calcmode="lin" valueType="num">
                                      <p:cBhvr additive="base">
                                        <p:cTn id="55" dur="1000" fill="hold"/>
                                        <p:tgtEl>
                                          <p:spTgt spid="46084">
                                            <p:txEl>
                                              <p:pRg st="3" end="3"/>
                                            </p:txEl>
                                          </p:spTgt>
                                        </p:tgtEl>
                                        <p:attrNameLst>
                                          <p:attrName>ppt_x</p:attrName>
                                        </p:attrNameLst>
                                      </p:cBhvr>
                                      <p:tavLst>
                                        <p:tav tm="0">
                                          <p:val>
                                            <p:strVal val="1+#ppt_w/2"/>
                                          </p:val>
                                        </p:tav>
                                        <p:tav tm="100000">
                                          <p:val>
                                            <p:strVal val="#ppt_x"/>
                                          </p:val>
                                        </p:tav>
                                      </p:tavLst>
                                    </p:anim>
                                    <p:anim calcmode="lin" valueType="num">
                                      <p:cBhvr additive="base">
                                        <p:cTn id="56" dur="1000" fill="hold"/>
                                        <p:tgtEl>
                                          <p:spTgt spid="4608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46084">
                                            <p:txEl>
                                              <p:pRg st="4" end="4"/>
                                            </p:txEl>
                                          </p:spTgt>
                                        </p:tgtEl>
                                        <p:attrNameLst>
                                          <p:attrName>style.visibility</p:attrName>
                                        </p:attrNameLst>
                                      </p:cBhvr>
                                      <p:to>
                                        <p:strVal val="visible"/>
                                      </p:to>
                                    </p:set>
                                    <p:anim calcmode="lin" valueType="num">
                                      <p:cBhvr additive="base">
                                        <p:cTn id="61" dur="1000" fill="hold"/>
                                        <p:tgtEl>
                                          <p:spTgt spid="46084">
                                            <p:txEl>
                                              <p:pRg st="4" end="4"/>
                                            </p:txEl>
                                          </p:spTgt>
                                        </p:tgtEl>
                                        <p:attrNameLst>
                                          <p:attrName>ppt_x</p:attrName>
                                        </p:attrNameLst>
                                      </p:cBhvr>
                                      <p:tavLst>
                                        <p:tav tm="0">
                                          <p:val>
                                            <p:strVal val="1+#ppt_w/2"/>
                                          </p:val>
                                        </p:tav>
                                        <p:tav tm="100000">
                                          <p:val>
                                            <p:strVal val="#ppt_x"/>
                                          </p:val>
                                        </p:tav>
                                      </p:tavLst>
                                    </p:anim>
                                    <p:anim calcmode="lin" valueType="num">
                                      <p:cBhvr additive="base">
                                        <p:cTn id="62" dur="1000" fill="hold"/>
                                        <p:tgtEl>
                                          <p:spTgt spid="4608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46084">
                                            <p:txEl>
                                              <p:pRg st="5" end="5"/>
                                            </p:txEl>
                                          </p:spTgt>
                                        </p:tgtEl>
                                        <p:attrNameLst>
                                          <p:attrName>style.visibility</p:attrName>
                                        </p:attrNameLst>
                                      </p:cBhvr>
                                      <p:to>
                                        <p:strVal val="visible"/>
                                      </p:to>
                                    </p:set>
                                    <p:anim calcmode="lin" valueType="num">
                                      <p:cBhvr additive="base">
                                        <p:cTn id="67" dur="1000" fill="hold"/>
                                        <p:tgtEl>
                                          <p:spTgt spid="46084">
                                            <p:txEl>
                                              <p:pRg st="5" end="5"/>
                                            </p:txEl>
                                          </p:spTgt>
                                        </p:tgtEl>
                                        <p:attrNameLst>
                                          <p:attrName>ppt_x</p:attrName>
                                        </p:attrNameLst>
                                      </p:cBhvr>
                                      <p:tavLst>
                                        <p:tav tm="0">
                                          <p:val>
                                            <p:strVal val="1+#ppt_w/2"/>
                                          </p:val>
                                        </p:tav>
                                        <p:tav tm="100000">
                                          <p:val>
                                            <p:strVal val="#ppt_x"/>
                                          </p:val>
                                        </p:tav>
                                      </p:tavLst>
                                    </p:anim>
                                    <p:anim calcmode="lin" valueType="num">
                                      <p:cBhvr additive="base">
                                        <p:cTn id="68" dur="1000" fill="hold"/>
                                        <p:tgtEl>
                                          <p:spTgt spid="4608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P spid="4608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7813"/>
            <a:ext cx="8362950" cy="1139825"/>
          </a:xfrm>
        </p:spPr>
        <p:txBody>
          <a:bodyPr/>
          <a:lstStyle/>
          <a:p>
            <a:pPr eaLnBrk="1" hangingPunct="1"/>
            <a:r>
              <a:rPr lang="cs-CZ" altLang="cs-CZ" smtClean="0"/>
              <a:t>DEFINICE ZÁKLADNÍCH POJMŮ</a:t>
            </a:r>
          </a:p>
        </p:txBody>
      </p:sp>
      <p:sp>
        <p:nvSpPr>
          <p:cNvPr id="47107" name="Rectangle 3"/>
          <p:cNvSpPr>
            <a:spLocks noGrp="1" noChangeArrowheads="1"/>
          </p:cNvSpPr>
          <p:nvPr>
            <p:ph type="body" idx="1"/>
          </p:nvPr>
        </p:nvSpPr>
        <p:spPr>
          <a:xfrm>
            <a:off x="468313" y="1773238"/>
            <a:ext cx="8229600" cy="4205287"/>
          </a:xfrm>
        </p:spPr>
        <p:txBody>
          <a:bodyPr/>
          <a:lstStyle/>
          <a:p>
            <a:pPr marL="571500" indent="-571500" eaLnBrk="1" hangingPunct="1">
              <a:lnSpc>
                <a:spcPct val="130000"/>
              </a:lnSpc>
              <a:buFont typeface="Wingdings" panose="05000000000000000000" pitchFamily="2" charset="2"/>
              <a:buNone/>
            </a:pPr>
            <a:r>
              <a:rPr lang="cs-CZ" altLang="cs-CZ" sz="2000" smtClean="0">
                <a:solidFill>
                  <a:srgbClr val="660033"/>
                </a:solidFill>
              </a:rPr>
              <a:t>DRUHY CESTOVNÍHO RUCHU:</a:t>
            </a:r>
          </a:p>
          <a:p>
            <a:pPr marL="1404938" lvl="3" indent="-381000" eaLnBrk="1" hangingPunct="1">
              <a:lnSpc>
                <a:spcPct val="170000"/>
              </a:lnSpc>
              <a:buFontTx/>
              <a:buAutoNum type="arabicPeriod"/>
            </a:pPr>
            <a:r>
              <a:rPr lang="cs-CZ" altLang="cs-CZ" sz="1800" smtClean="0"/>
              <a:t>motivace účasti na CR (dle formy CR)</a:t>
            </a:r>
          </a:p>
          <a:p>
            <a:pPr marL="1404938" lvl="3" indent="-381000" eaLnBrk="1" hangingPunct="1">
              <a:lnSpc>
                <a:spcPct val="170000"/>
              </a:lnSpc>
              <a:buFontTx/>
              <a:buAutoNum type="arabicPeriod"/>
            </a:pPr>
            <a:r>
              <a:rPr lang="cs-CZ" altLang="cs-CZ" sz="1800" smtClean="0"/>
              <a:t>z hlediska území (vnitřní x národní x mezinárodní)</a:t>
            </a:r>
          </a:p>
          <a:p>
            <a:pPr marL="1404938" lvl="3" indent="-381000" eaLnBrk="1" hangingPunct="1">
              <a:lnSpc>
                <a:spcPct val="170000"/>
              </a:lnSpc>
              <a:buFontTx/>
              <a:buAutoNum type="arabicPeriod"/>
            </a:pPr>
            <a:r>
              <a:rPr lang="cs-CZ" altLang="cs-CZ" sz="1800" smtClean="0"/>
              <a:t>způsob účasti (individuální x kolektivní)</a:t>
            </a:r>
          </a:p>
          <a:p>
            <a:pPr marL="1404938" lvl="3" indent="-381000" eaLnBrk="1" hangingPunct="1">
              <a:lnSpc>
                <a:spcPct val="170000"/>
              </a:lnSpc>
              <a:buFontTx/>
              <a:buAutoNum type="arabicPeriod"/>
            </a:pPr>
            <a:r>
              <a:rPr lang="cs-CZ" altLang="cs-CZ" sz="1800" smtClean="0"/>
              <a:t>forma úhrady nákladů (volný – komerční x vázaný)</a:t>
            </a:r>
          </a:p>
          <a:p>
            <a:pPr marL="1404938" lvl="3" indent="-381000" eaLnBrk="1" hangingPunct="1">
              <a:lnSpc>
                <a:spcPct val="170000"/>
              </a:lnSpc>
              <a:buFontTx/>
              <a:buAutoNum type="arabicPeriod"/>
            </a:pPr>
            <a:r>
              <a:rPr lang="cs-CZ" altLang="cs-CZ" sz="1800" smtClean="0"/>
              <a:t>způsob a organizace zabezpečení služeb (org. x neorg.)</a:t>
            </a:r>
          </a:p>
          <a:p>
            <a:pPr marL="1404938" lvl="3" indent="-381000" eaLnBrk="1" hangingPunct="1">
              <a:lnSpc>
                <a:spcPct val="170000"/>
              </a:lnSpc>
              <a:buFontTx/>
              <a:buAutoNum type="arabicPeriod"/>
            </a:pPr>
            <a:r>
              <a:rPr lang="cs-CZ" altLang="cs-CZ" sz="1800" smtClean="0"/>
              <a:t>délka účasti (krátkodobý – do 3 nocí x dlouhodobý nad 3 noci)</a:t>
            </a:r>
          </a:p>
          <a:p>
            <a:pPr marL="1404938" lvl="3" indent="-381000" eaLnBrk="1" hangingPunct="1">
              <a:lnSpc>
                <a:spcPct val="170000"/>
              </a:lnSpc>
              <a:buFontTx/>
              <a:buAutoNum type="arabicPeriod"/>
            </a:pPr>
            <a:r>
              <a:rPr lang="cs-CZ" altLang="cs-CZ" sz="1800" smtClean="0"/>
              <a:t>ostatní (podle ročního období, šetrnosti k životnímu prostředí)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1000" fill="hold"/>
                                        <p:tgtEl>
                                          <p:spTgt spid="4710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71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additive="base">
                                        <p:cTn id="13" dur="1000" fill="hold"/>
                                        <p:tgtEl>
                                          <p:spTgt spid="47107">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71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anim calcmode="lin" valueType="num">
                                      <p:cBhvr additive="base">
                                        <p:cTn id="19" dur="1000" fill="hold"/>
                                        <p:tgtEl>
                                          <p:spTgt spid="47107">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471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7107">
                                            <p:txEl>
                                              <p:pRg st="3" end="3"/>
                                            </p:txEl>
                                          </p:spTgt>
                                        </p:tgtEl>
                                        <p:attrNameLst>
                                          <p:attrName>style.visibility</p:attrName>
                                        </p:attrNameLst>
                                      </p:cBhvr>
                                      <p:to>
                                        <p:strVal val="visible"/>
                                      </p:to>
                                    </p:set>
                                    <p:anim calcmode="lin" valueType="num">
                                      <p:cBhvr additive="base">
                                        <p:cTn id="25" dur="1000" fill="hold"/>
                                        <p:tgtEl>
                                          <p:spTgt spid="47107">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471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7107">
                                            <p:txEl>
                                              <p:pRg st="4" end="4"/>
                                            </p:txEl>
                                          </p:spTgt>
                                        </p:tgtEl>
                                        <p:attrNameLst>
                                          <p:attrName>style.visibility</p:attrName>
                                        </p:attrNameLst>
                                      </p:cBhvr>
                                      <p:to>
                                        <p:strVal val="visible"/>
                                      </p:to>
                                    </p:set>
                                    <p:anim calcmode="lin" valueType="num">
                                      <p:cBhvr additive="base">
                                        <p:cTn id="31" dur="1000" fill="hold"/>
                                        <p:tgtEl>
                                          <p:spTgt spid="47107">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4710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7107">
                                            <p:txEl>
                                              <p:pRg st="5" end="5"/>
                                            </p:txEl>
                                          </p:spTgt>
                                        </p:tgtEl>
                                        <p:attrNameLst>
                                          <p:attrName>style.visibility</p:attrName>
                                        </p:attrNameLst>
                                      </p:cBhvr>
                                      <p:to>
                                        <p:strVal val="visible"/>
                                      </p:to>
                                    </p:set>
                                    <p:anim calcmode="lin" valueType="num">
                                      <p:cBhvr additive="base">
                                        <p:cTn id="37" dur="1000" fill="hold"/>
                                        <p:tgtEl>
                                          <p:spTgt spid="47107">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4710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7107">
                                            <p:txEl>
                                              <p:pRg st="6" end="6"/>
                                            </p:txEl>
                                          </p:spTgt>
                                        </p:tgtEl>
                                        <p:attrNameLst>
                                          <p:attrName>style.visibility</p:attrName>
                                        </p:attrNameLst>
                                      </p:cBhvr>
                                      <p:to>
                                        <p:strVal val="visible"/>
                                      </p:to>
                                    </p:set>
                                    <p:anim calcmode="lin" valueType="num">
                                      <p:cBhvr additive="base">
                                        <p:cTn id="43" dur="1000" fill="hold"/>
                                        <p:tgtEl>
                                          <p:spTgt spid="47107">
                                            <p:txEl>
                                              <p:pRg st="6" end="6"/>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4710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7107">
                                            <p:txEl>
                                              <p:pRg st="7" end="7"/>
                                            </p:txEl>
                                          </p:spTgt>
                                        </p:tgtEl>
                                        <p:attrNameLst>
                                          <p:attrName>style.visibility</p:attrName>
                                        </p:attrNameLst>
                                      </p:cBhvr>
                                      <p:to>
                                        <p:strVal val="visible"/>
                                      </p:to>
                                    </p:set>
                                    <p:anim calcmode="lin" valueType="num">
                                      <p:cBhvr additive="base">
                                        <p:cTn id="49" dur="1000" fill="hold"/>
                                        <p:tgtEl>
                                          <p:spTgt spid="47107">
                                            <p:txEl>
                                              <p:pRg st="7" end="7"/>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4710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7"/>
          <p:cNvSpPr>
            <a:spLocks noChangeArrowheads="1"/>
          </p:cNvSpPr>
          <p:nvPr/>
        </p:nvSpPr>
        <p:spPr bwMode="auto">
          <a:xfrm>
            <a:off x="3635375" y="1412875"/>
            <a:ext cx="2232025" cy="576263"/>
          </a:xfrm>
          <a:prstGeom prst="rect">
            <a:avLst/>
          </a:prstGeom>
          <a:solidFill>
            <a:srgbClr val="FFFF00"/>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49155" name="Rectangle 16"/>
          <p:cNvSpPr>
            <a:spLocks noChangeArrowheads="1"/>
          </p:cNvSpPr>
          <p:nvPr/>
        </p:nvSpPr>
        <p:spPr bwMode="auto">
          <a:xfrm>
            <a:off x="5508625" y="2349500"/>
            <a:ext cx="2735263" cy="1008063"/>
          </a:xfrm>
          <a:prstGeom prst="rect">
            <a:avLst/>
          </a:prstGeom>
          <a:solidFill>
            <a:srgbClr val="FFFF99"/>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49156" name="Rectangle 15"/>
          <p:cNvSpPr>
            <a:spLocks noChangeArrowheads="1"/>
          </p:cNvSpPr>
          <p:nvPr/>
        </p:nvSpPr>
        <p:spPr bwMode="auto">
          <a:xfrm>
            <a:off x="539750" y="2276475"/>
            <a:ext cx="3744913" cy="1152525"/>
          </a:xfrm>
          <a:prstGeom prst="rect">
            <a:avLst/>
          </a:prstGeom>
          <a:solidFill>
            <a:srgbClr val="FFFF99"/>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49157" name="Rectangle 2"/>
          <p:cNvSpPr>
            <a:spLocks noGrp="1" noChangeArrowheads="1"/>
          </p:cNvSpPr>
          <p:nvPr>
            <p:ph type="title"/>
          </p:nvPr>
        </p:nvSpPr>
        <p:spPr/>
        <p:txBody>
          <a:bodyPr/>
          <a:lstStyle/>
          <a:p>
            <a:pPr eaLnBrk="1" hangingPunct="1"/>
            <a:r>
              <a:rPr lang="cs-CZ" altLang="cs-CZ" sz="3800" smtClean="0"/>
              <a:t>DEFINICE ZÁKLADNÍCH POJMŮ</a:t>
            </a:r>
          </a:p>
        </p:txBody>
      </p:sp>
      <p:sp>
        <p:nvSpPr>
          <p:cNvPr id="49158" name="Rectangle 3"/>
          <p:cNvSpPr>
            <a:spLocks noGrp="1" noChangeArrowheads="1"/>
          </p:cNvSpPr>
          <p:nvPr>
            <p:ph type="body" idx="1"/>
          </p:nvPr>
        </p:nvSpPr>
        <p:spPr/>
        <p:txBody>
          <a:bodyPr/>
          <a:lstStyle/>
          <a:p>
            <a:pPr lvl="1" algn="ctr" eaLnBrk="1" hangingPunct="1">
              <a:buFontTx/>
              <a:buNone/>
            </a:pPr>
            <a:r>
              <a:rPr lang="cs-CZ" altLang="cs-CZ" sz="2400" smtClean="0"/>
              <a:t>ZÁJEZD</a:t>
            </a:r>
          </a:p>
          <a:p>
            <a:pPr lvl="1" algn="ctr" eaLnBrk="1" hangingPunct="1">
              <a:buFontTx/>
              <a:buNone/>
            </a:pPr>
            <a:endParaRPr lang="cs-CZ" altLang="cs-CZ" sz="1800" smtClean="0"/>
          </a:p>
          <a:p>
            <a:pPr lvl="1" eaLnBrk="1" hangingPunct="1">
              <a:buFontTx/>
              <a:buNone/>
            </a:pPr>
            <a:r>
              <a:rPr lang="cs-CZ" altLang="cs-CZ" sz="1800" smtClean="0"/>
              <a:t>předem sestavená kombinace			nocleh plus další</a:t>
            </a:r>
          </a:p>
          <a:p>
            <a:pPr lvl="1" eaLnBrk="1" hangingPunct="1">
              <a:buFontTx/>
              <a:buNone/>
            </a:pPr>
            <a:r>
              <a:rPr lang="cs-CZ" altLang="cs-CZ" sz="1800" smtClean="0"/>
              <a:t>alespoň dvou služeb cestovního			služba cestovního</a:t>
            </a:r>
          </a:p>
          <a:p>
            <a:pPr lvl="1" eaLnBrk="1" hangingPunct="1">
              <a:buFontTx/>
              <a:buNone/>
            </a:pPr>
            <a:r>
              <a:rPr lang="cs-CZ" altLang="cs-CZ" sz="1800" smtClean="0"/>
              <a:t>ruchu – nejméně na 24h			ruchu</a:t>
            </a:r>
          </a:p>
          <a:p>
            <a:pPr lvl="1" eaLnBrk="1" hangingPunct="1">
              <a:buFontTx/>
              <a:buNone/>
            </a:pPr>
            <a:endParaRPr lang="cs-CZ" altLang="cs-CZ" sz="1800" smtClean="0"/>
          </a:p>
          <a:p>
            <a:pPr lvl="1" eaLnBrk="1" hangingPunct="1">
              <a:buFontTx/>
              <a:buNone/>
            </a:pPr>
            <a:r>
              <a:rPr lang="cs-CZ" altLang="cs-CZ" sz="1800" smtClean="0"/>
              <a:t>	doprava</a:t>
            </a:r>
          </a:p>
          <a:p>
            <a:pPr lvl="1" eaLnBrk="1" hangingPunct="1">
              <a:buFontTx/>
              <a:buNone/>
            </a:pPr>
            <a:endParaRPr lang="cs-CZ" altLang="cs-CZ" sz="1800" smtClean="0"/>
          </a:p>
          <a:p>
            <a:pPr lvl="1" eaLnBrk="1" hangingPunct="1">
              <a:buFontTx/>
              <a:buNone/>
            </a:pPr>
            <a:r>
              <a:rPr lang="cs-CZ" altLang="cs-CZ" sz="1800" smtClean="0"/>
              <a:t>	ubytování</a:t>
            </a:r>
          </a:p>
          <a:p>
            <a:pPr lvl="1" eaLnBrk="1" hangingPunct="1">
              <a:buFontTx/>
              <a:buNone/>
            </a:pPr>
            <a:endParaRPr lang="cs-CZ" altLang="cs-CZ" sz="1800" smtClean="0"/>
          </a:p>
          <a:p>
            <a:pPr lvl="1" eaLnBrk="1" hangingPunct="1">
              <a:buFontTx/>
              <a:buNone/>
            </a:pPr>
            <a:r>
              <a:rPr lang="cs-CZ" altLang="cs-CZ" sz="1800" smtClean="0"/>
              <a:t>	jiné služby CR, nejsou doplňkem </a:t>
            </a:r>
          </a:p>
          <a:p>
            <a:pPr lvl="1" eaLnBrk="1" hangingPunct="1">
              <a:buFontTx/>
              <a:buNone/>
            </a:pPr>
            <a:r>
              <a:rPr lang="cs-CZ" altLang="cs-CZ" sz="1800" smtClean="0"/>
              <a:t>	dopravy nebo ubytování a tvoří významnou</a:t>
            </a:r>
          </a:p>
          <a:p>
            <a:pPr lvl="1" eaLnBrk="1" hangingPunct="1">
              <a:buFontTx/>
              <a:buNone/>
            </a:pPr>
            <a:r>
              <a:rPr lang="cs-CZ" altLang="cs-CZ" sz="1800" smtClean="0"/>
              <a:t>	část zájezdu</a:t>
            </a:r>
            <a:endParaRPr lang="cs-CZ" altLang="cs-CZ" sz="2400" smtClean="0"/>
          </a:p>
        </p:txBody>
      </p:sp>
      <p:sp>
        <p:nvSpPr>
          <p:cNvPr id="49159" name="Line 4"/>
          <p:cNvSpPr>
            <a:spLocks noChangeShapeType="1"/>
          </p:cNvSpPr>
          <p:nvPr/>
        </p:nvSpPr>
        <p:spPr bwMode="auto">
          <a:xfrm>
            <a:off x="1835150" y="2205038"/>
            <a:ext cx="5184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9160" name="Line 5"/>
          <p:cNvSpPr>
            <a:spLocks noChangeShapeType="1"/>
          </p:cNvSpPr>
          <p:nvPr/>
        </p:nvSpPr>
        <p:spPr bwMode="auto">
          <a:xfrm>
            <a:off x="1835150" y="2205038"/>
            <a:ext cx="0" cy="71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9161" name="Line 6"/>
          <p:cNvSpPr>
            <a:spLocks noChangeShapeType="1"/>
          </p:cNvSpPr>
          <p:nvPr/>
        </p:nvSpPr>
        <p:spPr bwMode="auto">
          <a:xfrm>
            <a:off x="7019925" y="2205038"/>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9162" name="Line 7"/>
          <p:cNvSpPr>
            <a:spLocks noChangeShapeType="1"/>
          </p:cNvSpPr>
          <p:nvPr/>
        </p:nvSpPr>
        <p:spPr bwMode="auto">
          <a:xfrm>
            <a:off x="4716463" y="1989138"/>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9163" name="Line 8"/>
          <p:cNvSpPr>
            <a:spLocks noChangeShapeType="1"/>
          </p:cNvSpPr>
          <p:nvPr/>
        </p:nvSpPr>
        <p:spPr bwMode="auto">
          <a:xfrm>
            <a:off x="900113" y="3429000"/>
            <a:ext cx="0" cy="2232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9164" name="Line 9"/>
          <p:cNvSpPr>
            <a:spLocks noChangeShapeType="1"/>
          </p:cNvSpPr>
          <p:nvPr/>
        </p:nvSpPr>
        <p:spPr bwMode="auto">
          <a:xfrm>
            <a:off x="900113" y="5661025"/>
            <a:ext cx="2873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9165" name="Line 10"/>
          <p:cNvSpPr>
            <a:spLocks noChangeShapeType="1"/>
          </p:cNvSpPr>
          <p:nvPr/>
        </p:nvSpPr>
        <p:spPr bwMode="auto">
          <a:xfrm>
            <a:off x="900113" y="3860800"/>
            <a:ext cx="2873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9166" name="Line 11"/>
          <p:cNvSpPr>
            <a:spLocks noChangeShapeType="1"/>
          </p:cNvSpPr>
          <p:nvPr/>
        </p:nvSpPr>
        <p:spPr bwMode="auto">
          <a:xfrm>
            <a:off x="900113" y="4508500"/>
            <a:ext cx="2873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9167" name="Line 12"/>
          <p:cNvSpPr>
            <a:spLocks noChangeShapeType="1"/>
          </p:cNvSpPr>
          <p:nvPr/>
        </p:nvSpPr>
        <p:spPr bwMode="auto">
          <a:xfrm>
            <a:off x="7019925" y="3357563"/>
            <a:ext cx="0" cy="2159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9168" name="Line 13"/>
          <p:cNvSpPr>
            <a:spLocks noChangeShapeType="1"/>
          </p:cNvSpPr>
          <p:nvPr/>
        </p:nvSpPr>
        <p:spPr bwMode="auto">
          <a:xfrm flipH="1">
            <a:off x="6300788" y="5516563"/>
            <a:ext cx="7191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9169" name="Line 14"/>
          <p:cNvSpPr>
            <a:spLocks noChangeShapeType="1"/>
          </p:cNvSpPr>
          <p:nvPr/>
        </p:nvSpPr>
        <p:spPr bwMode="auto">
          <a:xfrm flipH="1">
            <a:off x="2916238" y="3789363"/>
            <a:ext cx="41036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7"/>
          <p:cNvSpPr>
            <a:spLocks noChangeArrowheads="1"/>
          </p:cNvSpPr>
          <p:nvPr/>
        </p:nvSpPr>
        <p:spPr bwMode="auto">
          <a:xfrm>
            <a:off x="5435600" y="4724400"/>
            <a:ext cx="2952750" cy="936625"/>
          </a:xfrm>
          <a:prstGeom prst="rect">
            <a:avLst/>
          </a:prstGeom>
          <a:solidFill>
            <a:srgbClr val="FFFF99"/>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50179" name="Rectangle 26"/>
          <p:cNvSpPr>
            <a:spLocks noChangeArrowheads="1"/>
          </p:cNvSpPr>
          <p:nvPr/>
        </p:nvSpPr>
        <p:spPr bwMode="auto">
          <a:xfrm>
            <a:off x="900113" y="4581525"/>
            <a:ext cx="3455987" cy="719138"/>
          </a:xfrm>
          <a:prstGeom prst="rect">
            <a:avLst/>
          </a:prstGeom>
          <a:solidFill>
            <a:srgbClr val="FFFF00"/>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50180" name="Rectangle 25"/>
          <p:cNvSpPr>
            <a:spLocks noChangeArrowheads="1"/>
          </p:cNvSpPr>
          <p:nvPr/>
        </p:nvSpPr>
        <p:spPr bwMode="auto">
          <a:xfrm>
            <a:off x="5435600" y="2636838"/>
            <a:ext cx="2952750" cy="863600"/>
          </a:xfrm>
          <a:prstGeom prst="rect">
            <a:avLst/>
          </a:prstGeom>
          <a:solidFill>
            <a:srgbClr val="CCFFCC"/>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50181" name="Rectangle 24"/>
          <p:cNvSpPr>
            <a:spLocks noChangeArrowheads="1"/>
          </p:cNvSpPr>
          <p:nvPr/>
        </p:nvSpPr>
        <p:spPr bwMode="auto">
          <a:xfrm>
            <a:off x="5435600" y="1844675"/>
            <a:ext cx="2592388" cy="576263"/>
          </a:xfrm>
          <a:prstGeom prst="rect">
            <a:avLst/>
          </a:prstGeom>
          <a:solidFill>
            <a:srgbClr val="CCFFCC"/>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50182" name="Rectangle 23"/>
          <p:cNvSpPr>
            <a:spLocks noChangeArrowheads="1"/>
          </p:cNvSpPr>
          <p:nvPr/>
        </p:nvSpPr>
        <p:spPr bwMode="auto">
          <a:xfrm>
            <a:off x="5435600" y="1341438"/>
            <a:ext cx="2449513" cy="358775"/>
          </a:xfrm>
          <a:prstGeom prst="rect">
            <a:avLst/>
          </a:prstGeom>
          <a:solidFill>
            <a:srgbClr val="CCFFCC"/>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50183" name="Rectangle 22"/>
          <p:cNvSpPr>
            <a:spLocks noChangeArrowheads="1"/>
          </p:cNvSpPr>
          <p:nvPr/>
        </p:nvSpPr>
        <p:spPr bwMode="auto">
          <a:xfrm>
            <a:off x="755650" y="1700213"/>
            <a:ext cx="3168650" cy="720725"/>
          </a:xfrm>
          <a:prstGeom prst="rect">
            <a:avLst/>
          </a:prstGeom>
          <a:solidFill>
            <a:schemeClr val="folHlink"/>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50184" name="Rectangle 2"/>
          <p:cNvSpPr>
            <a:spLocks noGrp="1" noChangeArrowheads="1"/>
          </p:cNvSpPr>
          <p:nvPr>
            <p:ph type="title"/>
          </p:nvPr>
        </p:nvSpPr>
        <p:spPr/>
        <p:txBody>
          <a:bodyPr/>
          <a:lstStyle/>
          <a:p>
            <a:pPr eaLnBrk="1" hangingPunct="1"/>
            <a:r>
              <a:rPr lang="cs-CZ" altLang="cs-CZ" sz="3800" smtClean="0"/>
              <a:t>DEFINICE ZÁKLADNÍCH POJMŮ</a:t>
            </a:r>
          </a:p>
        </p:txBody>
      </p:sp>
      <p:sp>
        <p:nvSpPr>
          <p:cNvPr id="50185" name="Text Box 4"/>
          <p:cNvSpPr txBox="1">
            <a:spLocks noChangeArrowheads="1"/>
          </p:cNvSpPr>
          <p:nvPr/>
        </p:nvSpPr>
        <p:spPr bwMode="auto">
          <a:xfrm>
            <a:off x="827088" y="1700213"/>
            <a:ext cx="30241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0"/>
              <a:t>PROVOZOVÁNÍ CK = ŽIVNOST KONCESOVANÁ</a:t>
            </a:r>
          </a:p>
        </p:txBody>
      </p:sp>
      <p:sp>
        <p:nvSpPr>
          <p:cNvPr id="49162" name="Text Box 7"/>
          <p:cNvSpPr txBox="1">
            <a:spLocks noChangeArrowheads="1"/>
          </p:cNvSpPr>
          <p:nvPr/>
        </p:nvSpPr>
        <p:spPr bwMode="auto">
          <a:xfrm>
            <a:off x="900113" y="4581525"/>
            <a:ext cx="381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0"/>
              <a:t>PROVOZOVÁNÍ CA = ŽIVNOST OHLAŠOVACÍ - VOLNÁ</a:t>
            </a:r>
          </a:p>
        </p:txBody>
      </p:sp>
      <p:sp>
        <p:nvSpPr>
          <p:cNvPr id="50187" name="Text Box 8"/>
          <p:cNvSpPr txBox="1">
            <a:spLocks noChangeArrowheads="1"/>
          </p:cNvSpPr>
          <p:nvPr/>
        </p:nvSpPr>
        <p:spPr bwMode="auto">
          <a:xfrm>
            <a:off x="1403350" y="3141663"/>
            <a:ext cx="3095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a:solidFill>
                  <a:srgbClr val="33CC33"/>
                </a:solidFill>
              </a:rPr>
              <a:t>povinné smluvní pojištění</a:t>
            </a:r>
          </a:p>
        </p:txBody>
      </p:sp>
      <p:sp>
        <p:nvSpPr>
          <p:cNvPr id="50188" name="AutoShape 9"/>
          <p:cNvSpPr>
            <a:spLocks noChangeArrowheads="1"/>
          </p:cNvSpPr>
          <p:nvPr/>
        </p:nvSpPr>
        <p:spPr bwMode="auto">
          <a:xfrm>
            <a:off x="2195513" y="2565400"/>
            <a:ext cx="360362" cy="574675"/>
          </a:xfrm>
          <a:prstGeom prst="downArrow">
            <a:avLst>
              <a:gd name="adj1" fmla="val 50000"/>
              <a:gd name="adj2" fmla="val 39868"/>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49165" name="Text Box 10"/>
          <p:cNvSpPr txBox="1">
            <a:spLocks noChangeArrowheads="1"/>
          </p:cNvSpPr>
          <p:nvPr/>
        </p:nvSpPr>
        <p:spPr bwMode="auto">
          <a:xfrm>
            <a:off x="5364163" y="1341438"/>
            <a:ext cx="2520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cs-CZ" altLang="cs-CZ" sz="1800" b="0"/>
              <a:t>organizování zájezdů</a:t>
            </a:r>
          </a:p>
        </p:txBody>
      </p:sp>
      <p:sp>
        <p:nvSpPr>
          <p:cNvPr id="49166" name="Text Box 12"/>
          <p:cNvSpPr txBox="1">
            <a:spLocks noChangeArrowheads="1"/>
          </p:cNvSpPr>
          <p:nvPr/>
        </p:nvSpPr>
        <p:spPr bwMode="auto">
          <a:xfrm>
            <a:off x="5364163" y="1916113"/>
            <a:ext cx="2735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cs-CZ" altLang="cs-CZ" sz="1800" b="0"/>
              <a:t>vlastní zájezdy</a:t>
            </a:r>
          </a:p>
        </p:txBody>
      </p:sp>
      <p:sp>
        <p:nvSpPr>
          <p:cNvPr id="49167" name="Text Box 13"/>
          <p:cNvSpPr txBox="1">
            <a:spLocks noChangeArrowheads="1"/>
          </p:cNvSpPr>
          <p:nvPr/>
        </p:nvSpPr>
        <p:spPr bwMode="auto">
          <a:xfrm>
            <a:off x="5292725" y="2852738"/>
            <a:ext cx="316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cs-CZ" altLang="cs-CZ" sz="1800" b="0"/>
              <a:t>zájezdy jiných CK</a:t>
            </a:r>
          </a:p>
        </p:txBody>
      </p:sp>
      <p:sp>
        <p:nvSpPr>
          <p:cNvPr id="49168" name="Text Box 15"/>
          <p:cNvSpPr txBox="1">
            <a:spLocks noChangeArrowheads="1"/>
          </p:cNvSpPr>
          <p:nvPr/>
        </p:nvSpPr>
        <p:spPr bwMode="auto">
          <a:xfrm>
            <a:off x="5435600" y="4797425"/>
            <a:ext cx="26638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0"/>
              <a:t>prodej zájezdů CK pod jménem dané CK</a:t>
            </a:r>
          </a:p>
        </p:txBody>
      </p:sp>
      <p:sp>
        <p:nvSpPr>
          <p:cNvPr id="50193" name="Line 17"/>
          <p:cNvSpPr>
            <a:spLocks noChangeShapeType="1"/>
          </p:cNvSpPr>
          <p:nvPr/>
        </p:nvSpPr>
        <p:spPr bwMode="auto">
          <a:xfrm flipV="1">
            <a:off x="4067175" y="1557338"/>
            <a:ext cx="1296988"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50194" name="Line 18"/>
          <p:cNvSpPr>
            <a:spLocks noChangeShapeType="1"/>
          </p:cNvSpPr>
          <p:nvPr/>
        </p:nvSpPr>
        <p:spPr bwMode="auto">
          <a:xfrm>
            <a:off x="4067175" y="1989138"/>
            <a:ext cx="1296988" cy="1444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50195" name="Line 19"/>
          <p:cNvSpPr>
            <a:spLocks noChangeShapeType="1"/>
          </p:cNvSpPr>
          <p:nvPr/>
        </p:nvSpPr>
        <p:spPr bwMode="auto">
          <a:xfrm>
            <a:off x="4067175" y="1989138"/>
            <a:ext cx="1225550" cy="1079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50196" name="Line 20"/>
          <p:cNvSpPr>
            <a:spLocks noChangeShapeType="1"/>
          </p:cNvSpPr>
          <p:nvPr/>
        </p:nvSpPr>
        <p:spPr bwMode="auto">
          <a:xfrm>
            <a:off x="4356100" y="4941888"/>
            <a:ext cx="1079500" cy="1444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9165"/>
                                        </p:tgtEl>
                                        <p:attrNameLst>
                                          <p:attrName>style.visibility</p:attrName>
                                        </p:attrNameLst>
                                      </p:cBhvr>
                                      <p:to>
                                        <p:strVal val="visible"/>
                                      </p:to>
                                    </p:set>
                                    <p:anim calcmode="lin" valueType="num">
                                      <p:cBhvr additive="base">
                                        <p:cTn id="7" dur="500" fill="hold"/>
                                        <p:tgtEl>
                                          <p:spTgt spid="49165"/>
                                        </p:tgtEl>
                                        <p:attrNameLst>
                                          <p:attrName>ppt_x</p:attrName>
                                        </p:attrNameLst>
                                      </p:cBhvr>
                                      <p:tavLst>
                                        <p:tav tm="0">
                                          <p:val>
                                            <p:strVal val="1+#ppt_w/2"/>
                                          </p:val>
                                        </p:tav>
                                        <p:tav tm="100000">
                                          <p:val>
                                            <p:strVal val="#ppt_x"/>
                                          </p:val>
                                        </p:tav>
                                      </p:tavLst>
                                    </p:anim>
                                    <p:anim calcmode="lin" valueType="num">
                                      <p:cBhvr additive="base">
                                        <p:cTn id="8" dur="500" fill="hold"/>
                                        <p:tgtEl>
                                          <p:spTgt spid="4916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9166"/>
                                        </p:tgtEl>
                                        <p:attrNameLst>
                                          <p:attrName>style.visibility</p:attrName>
                                        </p:attrNameLst>
                                      </p:cBhvr>
                                      <p:to>
                                        <p:strVal val="visible"/>
                                      </p:to>
                                    </p:set>
                                    <p:anim calcmode="lin" valueType="num">
                                      <p:cBhvr additive="base">
                                        <p:cTn id="13" dur="1000" fill="hold"/>
                                        <p:tgtEl>
                                          <p:spTgt spid="49166"/>
                                        </p:tgtEl>
                                        <p:attrNameLst>
                                          <p:attrName>ppt_x</p:attrName>
                                        </p:attrNameLst>
                                      </p:cBhvr>
                                      <p:tavLst>
                                        <p:tav tm="0">
                                          <p:val>
                                            <p:strVal val="1+#ppt_w/2"/>
                                          </p:val>
                                        </p:tav>
                                        <p:tav tm="100000">
                                          <p:val>
                                            <p:strVal val="#ppt_x"/>
                                          </p:val>
                                        </p:tav>
                                      </p:tavLst>
                                    </p:anim>
                                    <p:anim calcmode="lin" valueType="num">
                                      <p:cBhvr additive="base">
                                        <p:cTn id="14" dur="1000" fill="hold"/>
                                        <p:tgtEl>
                                          <p:spTgt spid="4916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9167"/>
                                        </p:tgtEl>
                                        <p:attrNameLst>
                                          <p:attrName>style.visibility</p:attrName>
                                        </p:attrNameLst>
                                      </p:cBhvr>
                                      <p:to>
                                        <p:strVal val="visible"/>
                                      </p:to>
                                    </p:set>
                                    <p:anim calcmode="lin" valueType="num">
                                      <p:cBhvr additive="base">
                                        <p:cTn id="19" dur="1000" fill="hold"/>
                                        <p:tgtEl>
                                          <p:spTgt spid="49167"/>
                                        </p:tgtEl>
                                        <p:attrNameLst>
                                          <p:attrName>ppt_x</p:attrName>
                                        </p:attrNameLst>
                                      </p:cBhvr>
                                      <p:tavLst>
                                        <p:tav tm="0">
                                          <p:val>
                                            <p:strVal val="1+#ppt_w/2"/>
                                          </p:val>
                                        </p:tav>
                                        <p:tav tm="100000">
                                          <p:val>
                                            <p:strVal val="#ppt_x"/>
                                          </p:val>
                                        </p:tav>
                                      </p:tavLst>
                                    </p:anim>
                                    <p:anim calcmode="lin" valueType="num">
                                      <p:cBhvr additive="base">
                                        <p:cTn id="20" dur="1000" fill="hold"/>
                                        <p:tgtEl>
                                          <p:spTgt spid="4916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162"/>
                                        </p:tgtEl>
                                        <p:attrNameLst>
                                          <p:attrName>style.visibility</p:attrName>
                                        </p:attrNameLst>
                                      </p:cBhvr>
                                      <p:to>
                                        <p:strVal val="visible"/>
                                      </p:to>
                                    </p:set>
                                    <p:anim calcmode="lin" valueType="num">
                                      <p:cBhvr additive="base">
                                        <p:cTn id="25" dur="500" fill="hold"/>
                                        <p:tgtEl>
                                          <p:spTgt spid="49162"/>
                                        </p:tgtEl>
                                        <p:attrNameLst>
                                          <p:attrName>ppt_x</p:attrName>
                                        </p:attrNameLst>
                                      </p:cBhvr>
                                      <p:tavLst>
                                        <p:tav tm="0">
                                          <p:val>
                                            <p:strVal val="0-#ppt_w/2"/>
                                          </p:val>
                                        </p:tav>
                                        <p:tav tm="100000">
                                          <p:val>
                                            <p:strVal val="#ppt_x"/>
                                          </p:val>
                                        </p:tav>
                                      </p:tavLst>
                                    </p:anim>
                                    <p:anim calcmode="lin" valueType="num">
                                      <p:cBhvr additive="base">
                                        <p:cTn id="26" dur="500" fill="hold"/>
                                        <p:tgtEl>
                                          <p:spTgt spid="4916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9168"/>
                                        </p:tgtEl>
                                        <p:attrNameLst>
                                          <p:attrName>style.visibility</p:attrName>
                                        </p:attrNameLst>
                                      </p:cBhvr>
                                      <p:to>
                                        <p:strVal val="visible"/>
                                      </p:to>
                                    </p:set>
                                    <p:anim calcmode="lin" valueType="num">
                                      <p:cBhvr additive="base">
                                        <p:cTn id="31" dur="1000" fill="hold"/>
                                        <p:tgtEl>
                                          <p:spTgt spid="49168"/>
                                        </p:tgtEl>
                                        <p:attrNameLst>
                                          <p:attrName>ppt_x</p:attrName>
                                        </p:attrNameLst>
                                      </p:cBhvr>
                                      <p:tavLst>
                                        <p:tav tm="0">
                                          <p:val>
                                            <p:strVal val="1+#ppt_w/2"/>
                                          </p:val>
                                        </p:tav>
                                        <p:tav tm="100000">
                                          <p:val>
                                            <p:strVal val="#ppt_x"/>
                                          </p:val>
                                        </p:tav>
                                      </p:tavLst>
                                    </p:anim>
                                    <p:anim calcmode="lin" valueType="num">
                                      <p:cBhvr additive="base">
                                        <p:cTn id="32" dur="1000" fill="hold"/>
                                        <p:tgtEl>
                                          <p:spTgt spid="491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2" grpId="0"/>
      <p:bldP spid="49165" grpId="0"/>
      <p:bldP spid="49166" grpId="0"/>
      <p:bldP spid="49167" grpId="0"/>
      <p:bldP spid="4916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cs-CZ" altLang="cs-CZ" sz="3800" smtClean="0"/>
              <a:t>DEFINICE ZÁKLADNÍCH POJMŮ</a:t>
            </a:r>
          </a:p>
        </p:txBody>
      </p:sp>
      <p:sp>
        <p:nvSpPr>
          <p:cNvPr id="50179"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cs-CZ" altLang="cs-CZ" sz="2400" u="sng" smtClean="0"/>
              <a:t>PODMÍNKY K PROVOZOVÁNÍ CESTOVNÍ KANCELÁŘE:</a:t>
            </a:r>
          </a:p>
          <a:p>
            <a:pPr eaLnBrk="1" hangingPunct="1">
              <a:lnSpc>
                <a:spcPct val="90000"/>
              </a:lnSpc>
              <a:buFont typeface="Wingdings" panose="05000000000000000000" pitchFamily="2" charset="2"/>
              <a:buNone/>
            </a:pPr>
            <a:endParaRPr lang="cs-CZ" altLang="cs-CZ" sz="2400" u="sng" smtClean="0"/>
          </a:p>
          <a:p>
            <a:pPr eaLnBrk="1" hangingPunct="1">
              <a:lnSpc>
                <a:spcPct val="130000"/>
              </a:lnSpc>
              <a:buFontTx/>
              <a:buChar char="o"/>
            </a:pPr>
            <a:r>
              <a:rPr lang="cs-CZ" altLang="cs-CZ" sz="2000" smtClean="0">
                <a:solidFill>
                  <a:srgbClr val="660033"/>
                </a:solidFill>
              </a:rPr>
              <a:t>Koncesovaná živnost:</a:t>
            </a:r>
          </a:p>
          <a:p>
            <a:pPr lvl="2" eaLnBrk="1" hangingPunct="1">
              <a:lnSpc>
                <a:spcPct val="130000"/>
              </a:lnSpc>
              <a:buFont typeface="Wingdings" panose="05000000000000000000" pitchFamily="2" charset="2"/>
              <a:buChar char="v"/>
            </a:pPr>
            <a:r>
              <a:rPr lang="cs-CZ" altLang="cs-CZ" sz="2000" smtClean="0"/>
              <a:t>Všeobecné podmínky</a:t>
            </a:r>
          </a:p>
          <a:p>
            <a:pPr lvl="2" eaLnBrk="1" hangingPunct="1">
              <a:lnSpc>
                <a:spcPct val="130000"/>
              </a:lnSpc>
              <a:buFont typeface="Wingdings" panose="05000000000000000000" pitchFamily="2" charset="2"/>
              <a:buChar char="v"/>
            </a:pPr>
            <a:r>
              <a:rPr lang="cs-CZ" altLang="cs-CZ" sz="2000" smtClean="0"/>
              <a:t>Zvláštní podmínky</a:t>
            </a:r>
          </a:p>
          <a:p>
            <a:pPr eaLnBrk="1" hangingPunct="1">
              <a:lnSpc>
                <a:spcPct val="130000"/>
              </a:lnSpc>
              <a:buFontTx/>
              <a:buChar char="o"/>
            </a:pPr>
            <a:endParaRPr lang="cs-CZ" altLang="cs-CZ" sz="2000" smtClean="0">
              <a:solidFill>
                <a:srgbClr val="660033"/>
              </a:solidFill>
            </a:endParaRPr>
          </a:p>
          <a:p>
            <a:pPr eaLnBrk="1" hangingPunct="1">
              <a:lnSpc>
                <a:spcPct val="130000"/>
              </a:lnSpc>
              <a:buFontTx/>
              <a:buChar char="o"/>
            </a:pPr>
            <a:r>
              <a:rPr lang="cs-CZ" altLang="cs-CZ" sz="2000" smtClean="0">
                <a:solidFill>
                  <a:srgbClr val="660033"/>
                </a:solidFill>
              </a:rPr>
              <a:t>Rozhodné podklady:</a:t>
            </a:r>
          </a:p>
          <a:p>
            <a:pPr lvl="2" eaLnBrk="1" hangingPunct="1">
              <a:lnSpc>
                <a:spcPct val="130000"/>
              </a:lnSpc>
              <a:buFont typeface="Wingdings" panose="05000000000000000000" pitchFamily="2" charset="2"/>
              <a:buChar char="v"/>
            </a:pPr>
            <a:r>
              <a:rPr lang="cs-CZ" altLang="cs-CZ" sz="2000" smtClean="0"/>
              <a:t>Smlouva s pojišťovnou</a:t>
            </a:r>
          </a:p>
          <a:p>
            <a:pPr lvl="2" eaLnBrk="1" hangingPunct="1">
              <a:lnSpc>
                <a:spcPct val="130000"/>
              </a:lnSpc>
              <a:buFont typeface="Wingdings" panose="05000000000000000000" pitchFamily="2" charset="2"/>
              <a:buChar char="v"/>
            </a:pPr>
            <a:r>
              <a:rPr lang="cs-CZ" altLang="cs-CZ" sz="2000" smtClean="0"/>
              <a:t>Podnikatelský záměr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1000" fill="hold"/>
                                        <p:tgtEl>
                                          <p:spTgt spid="50179">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01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179">
                                            <p:txEl>
                                              <p:pRg st="2" end="2"/>
                                            </p:txEl>
                                          </p:spTgt>
                                        </p:tgtEl>
                                        <p:attrNameLst>
                                          <p:attrName>style.visibility</p:attrName>
                                        </p:attrNameLst>
                                      </p:cBhvr>
                                      <p:to>
                                        <p:strVal val="visible"/>
                                      </p:to>
                                    </p:set>
                                    <p:anim calcmode="lin" valueType="num">
                                      <p:cBhvr additive="base">
                                        <p:cTn id="13" dur="1000" fill="hold"/>
                                        <p:tgtEl>
                                          <p:spTgt spid="50179">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501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0179">
                                            <p:txEl>
                                              <p:pRg st="3" end="3"/>
                                            </p:txEl>
                                          </p:spTgt>
                                        </p:tgtEl>
                                        <p:attrNameLst>
                                          <p:attrName>style.visibility</p:attrName>
                                        </p:attrNameLst>
                                      </p:cBhvr>
                                      <p:to>
                                        <p:strVal val="visible"/>
                                      </p:to>
                                    </p:set>
                                    <p:anim calcmode="lin" valueType="num">
                                      <p:cBhvr additive="base">
                                        <p:cTn id="19" dur="1000" fill="hold"/>
                                        <p:tgtEl>
                                          <p:spTgt spid="50179">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501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0179">
                                            <p:txEl>
                                              <p:pRg st="4" end="4"/>
                                            </p:txEl>
                                          </p:spTgt>
                                        </p:tgtEl>
                                        <p:attrNameLst>
                                          <p:attrName>style.visibility</p:attrName>
                                        </p:attrNameLst>
                                      </p:cBhvr>
                                      <p:to>
                                        <p:strVal val="visible"/>
                                      </p:to>
                                    </p:set>
                                    <p:anim calcmode="lin" valueType="num">
                                      <p:cBhvr additive="base">
                                        <p:cTn id="25" dur="1000" fill="hold"/>
                                        <p:tgtEl>
                                          <p:spTgt spid="50179">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501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0179">
                                            <p:txEl>
                                              <p:pRg st="6" end="6"/>
                                            </p:txEl>
                                          </p:spTgt>
                                        </p:tgtEl>
                                        <p:attrNameLst>
                                          <p:attrName>style.visibility</p:attrName>
                                        </p:attrNameLst>
                                      </p:cBhvr>
                                      <p:to>
                                        <p:strVal val="visible"/>
                                      </p:to>
                                    </p:set>
                                    <p:anim calcmode="lin" valueType="num">
                                      <p:cBhvr additive="base">
                                        <p:cTn id="31" dur="1000" fill="hold"/>
                                        <p:tgtEl>
                                          <p:spTgt spid="50179">
                                            <p:txEl>
                                              <p:pRg st="6" end="6"/>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5017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0179">
                                            <p:txEl>
                                              <p:pRg st="7" end="7"/>
                                            </p:txEl>
                                          </p:spTgt>
                                        </p:tgtEl>
                                        <p:attrNameLst>
                                          <p:attrName>style.visibility</p:attrName>
                                        </p:attrNameLst>
                                      </p:cBhvr>
                                      <p:to>
                                        <p:strVal val="visible"/>
                                      </p:to>
                                    </p:set>
                                    <p:anim calcmode="lin" valueType="num">
                                      <p:cBhvr additive="base">
                                        <p:cTn id="37" dur="1000" fill="hold"/>
                                        <p:tgtEl>
                                          <p:spTgt spid="50179">
                                            <p:txEl>
                                              <p:pRg st="7" end="7"/>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5017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0179">
                                            <p:txEl>
                                              <p:pRg st="8" end="8"/>
                                            </p:txEl>
                                          </p:spTgt>
                                        </p:tgtEl>
                                        <p:attrNameLst>
                                          <p:attrName>style.visibility</p:attrName>
                                        </p:attrNameLst>
                                      </p:cBhvr>
                                      <p:to>
                                        <p:strVal val="visible"/>
                                      </p:to>
                                    </p:set>
                                    <p:anim calcmode="lin" valueType="num">
                                      <p:cBhvr additive="base">
                                        <p:cTn id="43" dur="1000" fill="hold"/>
                                        <p:tgtEl>
                                          <p:spTgt spid="50179">
                                            <p:txEl>
                                              <p:pRg st="8" end="8"/>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5017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971550" y="1524000"/>
            <a:ext cx="7566025" cy="1760538"/>
          </a:xfrm>
        </p:spPr>
        <p:txBody>
          <a:bodyPr/>
          <a:lstStyle/>
          <a:p>
            <a:pPr algn="ctr" eaLnBrk="1" hangingPunct="1"/>
            <a:r>
              <a:rPr lang="cs-CZ" altLang="cs-CZ" sz="4600" smtClean="0"/>
              <a:t/>
            </a:r>
            <a:br>
              <a:rPr lang="cs-CZ" altLang="cs-CZ" sz="4600" smtClean="0"/>
            </a:br>
            <a:r>
              <a:rPr lang="cs-CZ" altLang="cs-CZ" sz="4600" b="1" smtClean="0"/>
              <a:t>-C- Současné trendy u nás a ve světě</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ctr" eaLnBrk="1" hangingPunct="1"/>
            <a:r>
              <a:rPr lang="cs-CZ" altLang="cs-CZ" smtClean="0"/>
              <a:t>SOUČASNÉ TRENDY V CR</a:t>
            </a:r>
          </a:p>
        </p:txBody>
      </p:sp>
      <p:sp>
        <p:nvSpPr>
          <p:cNvPr id="52227"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sz="2800" u="sng" dirty="0" smtClean="0"/>
              <a:t>Česká Republika:</a:t>
            </a:r>
            <a:endParaRPr lang="cs-CZ" altLang="cs-CZ" sz="2800" dirty="0" smtClean="0"/>
          </a:p>
          <a:p>
            <a:pPr eaLnBrk="1" hangingPunct="1">
              <a:buFont typeface="Wingdings" panose="05000000000000000000" pitchFamily="2" charset="2"/>
              <a:buNone/>
            </a:pPr>
            <a:endParaRPr lang="cs-CZ" altLang="cs-CZ" sz="2800" dirty="0" smtClean="0"/>
          </a:p>
          <a:p>
            <a:pPr eaLnBrk="1" hangingPunct="1">
              <a:buFontTx/>
              <a:buChar char="o"/>
            </a:pPr>
            <a:r>
              <a:rPr lang="cs-CZ" altLang="cs-CZ" sz="2800" dirty="0" smtClean="0"/>
              <a:t>výhodná geografická poloha </a:t>
            </a:r>
          </a:p>
          <a:p>
            <a:pPr eaLnBrk="1" hangingPunct="1">
              <a:buFontTx/>
              <a:buNone/>
            </a:pPr>
            <a:endParaRPr lang="cs-CZ" altLang="cs-CZ" sz="2800" dirty="0" smtClean="0"/>
          </a:p>
          <a:p>
            <a:pPr eaLnBrk="1" hangingPunct="1">
              <a:buFontTx/>
              <a:buNone/>
            </a:pPr>
            <a:r>
              <a:rPr lang="cs-CZ" altLang="cs-CZ" sz="2800" dirty="0" smtClean="0"/>
              <a:t>2016:  22.700.000 zahraničních návštěvníků</a:t>
            </a:r>
          </a:p>
          <a:p>
            <a:pPr eaLnBrk="1" hangingPunct="1">
              <a:buFontTx/>
              <a:buNone/>
            </a:pPr>
            <a:r>
              <a:rPr lang="cs-CZ" altLang="cs-CZ" sz="2800" dirty="0" smtClean="0"/>
              <a:t>		  (8,9 mil. turistů; 11,6 výletníků; 2,2 tranzit)</a:t>
            </a:r>
          </a:p>
          <a:p>
            <a:pPr eaLnBrk="1" hangingPunct="1">
              <a:buFontTx/>
              <a:buNone/>
            </a:pPr>
            <a:endParaRPr lang="cs-CZ" altLang="cs-CZ" sz="2800" dirty="0" smtClean="0"/>
          </a:p>
          <a:p>
            <a:pPr eaLnBrk="1" hangingPunct="1">
              <a:buFontTx/>
              <a:buNone/>
            </a:pPr>
            <a:r>
              <a:rPr lang="cs-CZ" altLang="cs-CZ" sz="2800" dirty="0" smtClean="0"/>
              <a:t>	</a:t>
            </a:r>
            <a:endParaRPr lang="cs-CZ" altLang="cs-CZ" sz="24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1000" fill="hold"/>
                                        <p:tgtEl>
                                          <p:spTgt spid="5222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2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227">
                                            <p:txEl>
                                              <p:pRg st="2" end="2"/>
                                            </p:txEl>
                                          </p:spTgt>
                                        </p:tgtEl>
                                        <p:attrNameLst>
                                          <p:attrName>style.visibility</p:attrName>
                                        </p:attrNameLst>
                                      </p:cBhvr>
                                      <p:to>
                                        <p:strVal val="visible"/>
                                      </p:to>
                                    </p:set>
                                    <p:anim calcmode="lin" valueType="num">
                                      <p:cBhvr additive="base">
                                        <p:cTn id="13" dur="1000" fill="hold"/>
                                        <p:tgtEl>
                                          <p:spTgt spid="52227">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522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2227">
                                            <p:txEl>
                                              <p:pRg st="4" end="4"/>
                                            </p:txEl>
                                          </p:spTgt>
                                        </p:tgtEl>
                                        <p:attrNameLst>
                                          <p:attrName>style.visibility</p:attrName>
                                        </p:attrNameLst>
                                      </p:cBhvr>
                                      <p:to>
                                        <p:strVal val="visible"/>
                                      </p:to>
                                    </p:set>
                                    <p:anim calcmode="lin" valueType="num">
                                      <p:cBhvr additive="base">
                                        <p:cTn id="19" dur="1000" fill="hold"/>
                                        <p:tgtEl>
                                          <p:spTgt spid="52227">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52227">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2227">
                                            <p:txEl>
                                              <p:pRg st="5" end="5"/>
                                            </p:txEl>
                                          </p:spTgt>
                                        </p:tgtEl>
                                        <p:attrNameLst>
                                          <p:attrName>style.visibility</p:attrName>
                                        </p:attrNameLst>
                                      </p:cBhvr>
                                      <p:to>
                                        <p:strVal val="visible"/>
                                      </p:to>
                                    </p:set>
                                    <p:anim calcmode="lin" valueType="num">
                                      <p:cBhvr additive="base">
                                        <p:cTn id="23" dur="1000" fill="hold"/>
                                        <p:tgtEl>
                                          <p:spTgt spid="52227">
                                            <p:txEl>
                                              <p:pRg st="5" end="5"/>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5222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cs-CZ" altLang="cs-CZ" smtClean="0"/>
              <a:t>HISTORIE CESTOVNÍHO RUCHU</a:t>
            </a:r>
          </a:p>
        </p:txBody>
      </p:sp>
      <p:sp>
        <p:nvSpPr>
          <p:cNvPr id="8195" name="Rectangle 3"/>
          <p:cNvSpPr>
            <a:spLocks noGrp="1" noChangeArrowheads="1"/>
          </p:cNvSpPr>
          <p:nvPr>
            <p:ph type="body" sz="half" idx="1"/>
          </p:nvPr>
        </p:nvSpPr>
        <p:spPr/>
        <p:txBody>
          <a:bodyPr/>
          <a:lstStyle/>
          <a:p>
            <a:pPr eaLnBrk="1" hangingPunct="1">
              <a:buFontTx/>
              <a:buNone/>
            </a:pPr>
            <a:endParaRPr lang="cs-CZ" altLang="cs-CZ" sz="2000" smtClean="0"/>
          </a:p>
          <a:p>
            <a:pPr eaLnBrk="1" hangingPunct="1">
              <a:buFont typeface="Wingdings" panose="05000000000000000000" pitchFamily="2" charset="2"/>
              <a:buNone/>
            </a:pPr>
            <a:endParaRPr lang="cs-CZ" altLang="cs-CZ" sz="2600" smtClean="0"/>
          </a:p>
        </p:txBody>
      </p:sp>
      <p:pic>
        <p:nvPicPr>
          <p:cNvPr id="8196" name="Picture 6" descr="Kleopat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700213"/>
            <a:ext cx="390366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eaLnBrk="1" hangingPunct="1"/>
            <a:r>
              <a:rPr lang="cs-CZ" altLang="cs-CZ" smtClean="0"/>
              <a:t>SOUČASNÉ TRENDY V CR</a:t>
            </a:r>
          </a:p>
        </p:txBody>
      </p:sp>
      <p:sp>
        <p:nvSpPr>
          <p:cNvPr id="53251" name="Rectangle 3"/>
          <p:cNvSpPr>
            <a:spLocks noGrp="1" noChangeArrowheads="1"/>
          </p:cNvSpPr>
          <p:nvPr>
            <p:ph type="body" sz="half" idx="1"/>
          </p:nvPr>
        </p:nvSpPr>
        <p:spPr/>
        <p:txBody>
          <a:bodyPr/>
          <a:lstStyle/>
          <a:p>
            <a:pPr eaLnBrk="1" hangingPunct="1">
              <a:buFont typeface="Wingdings" panose="05000000000000000000" pitchFamily="2" charset="2"/>
              <a:buNone/>
            </a:pPr>
            <a:r>
              <a:rPr lang="cs-CZ" altLang="cs-CZ" sz="2000" u="sng" smtClean="0"/>
              <a:t>Překážky CR v ČR:</a:t>
            </a:r>
          </a:p>
          <a:p>
            <a:pPr eaLnBrk="1" hangingPunct="1">
              <a:buFont typeface="Wingdings" panose="05000000000000000000" pitchFamily="2" charset="2"/>
              <a:buNone/>
            </a:pPr>
            <a:endParaRPr lang="cs-CZ" altLang="cs-CZ" sz="2000" u="sng" smtClean="0"/>
          </a:p>
          <a:p>
            <a:pPr eaLnBrk="1" hangingPunct="1">
              <a:lnSpc>
                <a:spcPct val="160000"/>
              </a:lnSpc>
              <a:buFont typeface="Wingdings" panose="05000000000000000000" pitchFamily="2" charset="2"/>
              <a:buChar char="Ø"/>
            </a:pPr>
            <a:r>
              <a:rPr lang="cs-CZ" altLang="cs-CZ" sz="2000" smtClean="0"/>
              <a:t>bezpečnostní rizika</a:t>
            </a:r>
          </a:p>
          <a:p>
            <a:pPr eaLnBrk="1" hangingPunct="1">
              <a:lnSpc>
                <a:spcPct val="160000"/>
              </a:lnSpc>
              <a:buFont typeface="Wingdings" panose="05000000000000000000" pitchFamily="2" charset="2"/>
              <a:buChar char="Ø"/>
            </a:pPr>
            <a:r>
              <a:rPr lang="cs-CZ" altLang="cs-CZ" sz="2000" smtClean="0"/>
              <a:t>dvojí ceny</a:t>
            </a:r>
          </a:p>
          <a:p>
            <a:pPr eaLnBrk="1" hangingPunct="1">
              <a:lnSpc>
                <a:spcPct val="160000"/>
              </a:lnSpc>
              <a:buFont typeface="Wingdings" panose="05000000000000000000" pitchFamily="2" charset="2"/>
              <a:buChar char="Ø"/>
            </a:pPr>
            <a:r>
              <a:rPr lang="cs-CZ" altLang="cs-CZ" sz="2000" smtClean="0"/>
              <a:t>chování personálu ve službách</a:t>
            </a:r>
          </a:p>
          <a:p>
            <a:pPr eaLnBrk="1" hangingPunct="1">
              <a:lnSpc>
                <a:spcPct val="160000"/>
              </a:lnSpc>
              <a:buFont typeface="Wingdings" panose="05000000000000000000" pitchFamily="2" charset="2"/>
              <a:buChar char="Ø"/>
            </a:pPr>
            <a:r>
              <a:rPr lang="cs-CZ" altLang="cs-CZ" sz="2000" smtClean="0"/>
              <a:t>stav nádraží</a:t>
            </a:r>
          </a:p>
          <a:p>
            <a:pPr eaLnBrk="1" hangingPunct="1">
              <a:lnSpc>
                <a:spcPct val="160000"/>
              </a:lnSpc>
              <a:buFont typeface="Wingdings" panose="05000000000000000000" pitchFamily="2" charset="2"/>
              <a:buChar char="Ø"/>
            </a:pPr>
            <a:r>
              <a:rPr lang="cs-CZ" altLang="cs-CZ" sz="2000" smtClean="0"/>
              <a:t>špatná kvalita dopravních cest</a:t>
            </a:r>
          </a:p>
          <a:p>
            <a:pPr eaLnBrk="1" hangingPunct="1">
              <a:lnSpc>
                <a:spcPct val="160000"/>
              </a:lnSpc>
              <a:buFont typeface="Wingdings" panose="05000000000000000000" pitchFamily="2" charset="2"/>
              <a:buChar char="Ø"/>
            </a:pPr>
            <a:r>
              <a:rPr lang="cs-CZ" altLang="cs-CZ" sz="2000" smtClean="0"/>
              <a:t>přeplněnost lokalit v sezoně, jinak nevyužitých</a:t>
            </a:r>
          </a:p>
        </p:txBody>
      </p:sp>
      <p:sp>
        <p:nvSpPr>
          <p:cNvPr id="53252" name="Rectangle 4"/>
          <p:cNvSpPr>
            <a:spLocks noGrp="1" noChangeArrowheads="1"/>
          </p:cNvSpPr>
          <p:nvPr>
            <p:ph type="body" sz="half" idx="2"/>
          </p:nvPr>
        </p:nvSpPr>
        <p:spPr/>
        <p:txBody>
          <a:bodyPr/>
          <a:lstStyle/>
          <a:p>
            <a:pPr eaLnBrk="1" hangingPunct="1">
              <a:buFont typeface="Wingdings" panose="05000000000000000000" pitchFamily="2" charset="2"/>
              <a:buNone/>
            </a:pPr>
            <a:r>
              <a:rPr lang="cs-CZ" altLang="cs-CZ" sz="2000" u="sng" smtClean="0"/>
              <a:t>Příležitosti CR v ČR:</a:t>
            </a:r>
          </a:p>
          <a:p>
            <a:pPr eaLnBrk="1" hangingPunct="1">
              <a:buFont typeface="Wingdings" panose="05000000000000000000" pitchFamily="2" charset="2"/>
              <a:buNone/>
            </a:pPr>
            <a:endParaRPr lang="cs-CZ" altLang="cs-CZ" sz="2000" u="sng" smtClean="0"/>
          </a:p>
          <a:p>
            <a:pPr eaLnBrk="1" hangingPunct="1">
              <a:lnSpc>
                <a:spcPct val="150000"/>
              </a:lnSpc>
              <a:buFont typeface="Wingdings" panose="05000000000000000000" pitchFamily="2" charset="2"/>
              <a:buChar char="Ø"/>
            </a:pPr>
            <a:r>
              <a:rPr lang="cs-CZ" altLang="cs-CZ" sz="2000" smtClean="0"/>
              <a:t>kulturní a poznávací CR</a:t>
            </a:r>
          </a:p>
          <a:p>
            <a:pPr eaLnBrk="1" hangingPunct="1">
              <a:lnSpc>
                <a:spcPct val="150000"/>
              </a:lnSpc>
              <a:buFont typeface="Wingdings" panose="05000000000000000000" pitchFamily="2" charset="2"/>
              <a:buChar char="Ø"/>
            </a:pPr>
            <a:r>
              <a:rPr lang="cs-CZ" altLang="cs-CZ" sz="2000" smtClean="0"/>
              <a:t>lázeňský CR</a:t>
            </a:r>
          </a:p>
          <a:p>
            <a:pPr eaLnBrk="1" hangingPunct="1">
              <a:lnSpc>
                <a:spcPct val="150000"/>
              </a:lnSpc>
              <a:buFont typeface="Wingdings" panose="05000000000000000000" pitchFamily="2" charset="2"/>
              <a:buChar char="Ø"/>
            </a:pPr>
            <a:r>
              <a:rPr lang="cs-CZ" altLang="cs-CZ" sz="2000" smtClean="0"/>
              <a:t>tematicky zaměřený CR (pivovarnictví, vinařství, historická řemesla)</a:t>
            </a:r>
          </a:p>
          <a:p>
            <a:pPr eaLnBrk="1" hangingPunct="1">
              <a:lnSpc>
                <a:spcPct val="150000"/>
              </a:lnSpc>
              <a:buFont typeface="Wingdings" panose="05000000000000000000" pitchFamily="2" charset="2"/>
              <a:buChar char="Ø"/>
            </a:pPr>
            <a:r>
              <a:rPr lang="cs-CZ" altLang="cs-CZ" sz="2000" smtClean="0"/>
              <a:t>venkovský CR a agroturistika</a:t>
            </a:r>
          </a:p>
          <a:p>
            <a:pPr eaLnBrk="1" hangingPunct="1">
              <a:lnSpc>
                <a:spcPct val="150000"/>
              </a:lnSpc>
              <a:buFont typeface="Wingdings" panose="05000000000000000000" pitchFamily="2" charset="2"/>
              <a:buChar char="Ø"/>
            </a:pPr>
            <a:r>
              <a:rPr lang="cs-CZ" altLang="cs-CZ" sz="2000" smtClean="0"/>
              <a:t>nižší cenová hladina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1000" fill="hold"/>
                                        <p:tgtEl>
                                          <p:spTgt spid="5325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32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3251">
                                            <p:txEl>
                                              <p:pRg st="2" end="2"/>
                                            </p:txEl>
                                          </p:spTgt>
                                        </p:tgtEl>
                                        <p:attrNameLst>
                                          <p:attrName>style.visibility</p:attrName>
                                        </p:attrNameLst>
                                      </p:cBhvr>
                                      <p:to>
                                        <p:strVal val="visible"/>
                                      </p:to>
                                    </p:set>
                                    <p:anim calcmode="lin" valueType="num">
                                      <p:cBhvr additive="base">
                                        <p:cTn id="13" dur="1000" fill="hold"/>
                                        <p:tgtEl>
                                          <p:spTgt spid="53251">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532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3251">
                                            <p:txEl>
                                              <p:pRg st="3" end="3"/>
                                            </p:txEl>
                                          </p:spTgt>
                                        </p:tgtEl>
                                        <p:attrNameLst>
                                          <p:attrName>style.visibility</p:attrName>
                                        </p:attrNameLst>
                                      </p:cBhvr>
                                      <p:to>
                                        <p:strVal val="visible"/>
                                      </p:to>
                                    </p:set>
                                    <p:anim calcmode="lin" valueType="num">
                                      <p:cBhvr additive="base">
                                        <p:cTn id="19" dur="1000" fill="hold"/>
                                        <p:tgtEl>
                                          <p:spTgt spid="53251">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532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3251">
                                            <p:txEl>
                                              <p:pRg st="4" end="4"/>
                                            </p:txEl>
                                          </p:spTgt>
                                        </p:tgtEl>
                                        <p:attrNameLst>
                                          <p:attrName>style.visibility</p:attrName>
                                        </p:attrNameLst>
                                      </p:cBhvr>
                                      <p:to>
                                        <p:strVal val="visible"/>
                                      </p:to>
                                    </p:set>
                                    <p:anim calcmode="lin" valueType="num">
                                      <p:cBhvr additive="base">
                                        <p:cTn id="25" dur="1000" fill="hold"/>
                                        <p:tgtEl>
                                          <p:spTgt spid="53251">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532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3251">
                                            <p:txEl>
                                              <p:pRg st="5" end="5"/>
                                            </p:txEl>
                                          </p:spTgt>
                                        </p:tgtEl>
                                        <p:attrNameLst>
                                          <p:attrName>style.visibility</p:attrName>
                                        </p:attrNameLst>
                                      </p:cBhvr>
                                      <p:to>
                                        <p:strVal val="visible"/>
                                      </p:to>
                                    </p:set>
                                    <p:anim calcmode="lin" valueType="num">
                                      <p:cBhvr additive="base">
                                        <p:cTn id="31" dur="1000" fill="hold"/>
                                        <p:tgtEl>
                                          <p:spTgt spid="53251">
                                            <p:txEl>
                                              <p:pRg st="5" end="5"/>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5325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3251">
                                            <p:txEl>
                                              <p:pRg st="6" end="6"/>
                                            </p:txEl>
                                          </p:spTgt>
                                        </p:tgtEl>
                                        <p:attrNameLst>
                                          <p:attrName>style.visibility</p:attrName>
                                        </p:attrNameLst>
                                      </p:cBhvr>
                                      <p:to>
                                        <p:strVal val="visible"/>
                                      </p:to>
                                    </p:set>
                                    <p:anim calcmode="lin" valueType="num">
                                      <p:cBhvr additive="base">
                                        <p:cTn id="37" dur="1000" fill="hold"/>
                                        <p:tgtEl>
                                          <p:spTgt spid="53251">
                                            <p:txEl>
                                              <p:pRg st="6" end="6"/>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5325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3251">
                                            <p:txEl>
                                              <p:pRg st="7" end="7"/>
                                            </p:txEl>
                                          </p:spTgt>
                                        </p:tgtEl>
                                        <p:attrNameLst>
                                          <p:attrName>style.visibility</p:attrName>
                                        </p:attrNameLst>
                                      </p:cBhvr>
                                      <p:to>
                                        <p:strVal val="visible"/>
                                      </p:to>
                                    </p:set>
                                    <p:anim calcmode="lin" valueType="num">
                                      <p:cBhvr additive="base">
                                        <p:cTn id="43" dur="1000" fill="hold"/>
                                        <p:tgtEl>
                                          <p:spTgt spid="53251">
                                            <p:txEl>
                                              <p:pRg st="7" end="7"/>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5325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53252">
                                            <p:txEl>
                                              <p:pRg st="0" end="0"/>
                                            </p:txEl>
                                          </p:spTgt>
                                        </p:tgtEl>
                                        <p:attrNameLst>
                                          <p:attrName>style.visibility</p:attrName>
                                        </p:attrNameLst>
                                      </p:cBhvr>
                                      <p:to>
                                        <p:strVal val="visible"/>
                                      </p:to>
                                    </p:set>
                                    <p:anim calcmode="lin" valueType="num">
                                      <p:cBhvr additive="base">
                                        <p:cTn id="49" dur="1000" fill="hold"/>
                                        <p:tgtEl>
                                          <p:spTgt spid="53252">
                                            <p:txEl>
                                              <p:pRg st="0" end="0"/>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5325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53252">
                                            <p:txEl>
                                              <p:pRg st="2" end="2"/>
                                            </p:txEl>
                                          </p:spTgt>
                                        </p:tgtEl>
                                        <p:attrNameLst>
                                          <p:attrName>style.visibility</p:attrName>
                                        </p:attrNameLst>
                                      </p:cBhvr>
                                      <p:to>
                                        <p:strVal val="visible"/>
                                      </p:to>
                                    </p:set>
                                    <p:anim calcmode="lin" valueType="num">
                                      <p:cBhvr additive="base">
                                        <p:cTn id="55" dur="1000" fill="hold"/>
                                        <p:tgtEl>
                                          <p:spTgt spid="53252">
                                            <p:txEl>
                                              <p:pRg st="2" end="2"/>
                                            </p:txEl>
                                          </p:spTgt>
                                        </p:tgtEl>
                                        <p:attrNameLst>
                                          <p:attrName>ppt_x</p:attrName>
                                        </p:attrNameLst>
                                      </p:cBhvr>
                                      <p:tavLst>
                                        <p:tav tm="0">
                                          <p:val>
                                            <p:strVal val="1+#ppt_w/2"/>
                                          </p:val>
                                        </p:tav>
                                        <p:tav tm="100000">
                                          <p:val>
                                            <p:strVal val="#ppt_x"/>
                                          </p:val>
                                        </p:tav>
                                      </p:tavLst>
                                    </p:anim>
                                    <p:anim calcmode="lin" valueType="num">
                                      <p:cBhvr additive="base">
                                        <p:cTn id="56" dur="1000" fill="hold"/>
                                        <p:tgtEl>
                                          <p:spTgt spid="5325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53252">
                                            <p:txEl>
                                              <p:pRg st="3" end="3"/>
                                            </p:txEl>
                                          </p:spTgt>
                                        </p:tgtEl>
                                        <p:attrNameLst>
                                          <p:attrName>style.visibility</p:attrName>
                                        </p:attrNameLst>
                                      </p:cBhvr>
                                      <p:to>
                                        <p:strVal val="visible"/>
                                      </p:to>
                                    </p:set>
                                    <p:anim calcmode="lin" valueType="num">
                                      <p:cBhvr additive="base">
                                        <p:cTn id="61" dur="1000" fill="hold"/>
                                        <p:tgtEl>
                                          <p:spTgt spid="53252">
                                            <p:txEl>
                                              <p:pRg st="3" end="3"/>
                                            </p:txEl>
                                          </p:spTgt>
                                        </p:tgtEl>
                                        <p:attrNameLst>
                                          <p:attrName>ppt_x</p:attrName>
                                        </p:attrNameLst>
                                      </p:cBhvr>
                                      <p:tavLst>
                                        <p:tav tm="0">
                                          <p:val>
                                            <p:strVal val="1+#ppt_w/2"/>
                                          </p:val>
                                        </p:tav>
                                        <p:tav tm="100000">
                                          <p:val>
                                            <p:strVal val="#ppt_x"/>
                                          </p:val>
                                        </p:tav>
                                      </p:tavLst>
                                    </p:anim>
                                    <p:anim calcmode="lin" valueType="num">
                                      <p:cBhvr additive="base">
                                        <p:cTn id="62" dur="1000" fill="hold"/>
                                        <p:tgtEl>
                                          <p:spTgt spid="5325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53252">
                                            <p:txEl>
                                              <p:pRg st="4" end="4"/>
                                            </p:txEl>
                                          </p:spTgt>
                                        </p:tgtEl>
                                        <p:attrNameLst>
                                          <p:attrName>style.visibility</p:attrName>
                                        </p:attrNameLst>
                                      </p:cBhvr>
                                      <p:to>
                                        <p:strVal val="visible"/>
                                      </p:to>
                                    </p:set>
                                    <p:anim calcmode="lin" valueType="num">
                                      <p:cBhvr additive="base">
                                        <p:cTn id="67" dur="1000" fill="hold"/>
                                        <p:tgtEl>
                                          <p:spTgt spid="53252">
                                            <p:txEl>
                                              <p:pRg st="4" end="4"/>
                                            </p:txEl>
                                          </p:spTgt>
                                        </p:tgtEl>
                                        <p:attrNameLst>
                                          <p:attrName>ppt_x</p:attrName>
                                        </p:attrNameLst>
                                      </p:cBhvr>
                                      <p:tavLst>
                                        <p:tav tm="0">
                                          <p:val>
                                            <p:strVal val="1+#ppt_w/2"/>
                                          </p:val>
                                        </p:tav>
                                        <p:tav tm="100000">
                                          <p:val>
                                            <p:strVal val="#ppt_x"/>
                                          </p:val>
                                        </p:tav>
                                      </p:tavLst>
                                    </p:anim>
                                    <p:anim calcmode="lin" valueType="num">
                                      <p:cBhvr additive="base">
                                        <p:cTn id="68" dur="1000" fill="hold"/>
                                        <p:tgtEl>
                                          <p:spTgt spid="5325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53252">
                                            <p:txEl>
                                              <p:pRg st="5" end="5"/>
                                            </p:txEl>
                                          </p:spTgt>
                                        </p:tgtEl>
                                        <p:attrNameLst>
                                          <p:attrName>style.visibility</p:attrName>
                                        </p:attrNameLst>
                                      </p:cBhvr>
                                      <p:to>
                                        <p:strVal val="visible"/>
                                      </p:to>
                                    </p:set>
                                    <p:anim calcmode="lin" valueType="num">
                                      <p:cBhvr additive="base">
                                        <p:cTn id="73" dur="1000" fill="hold"/>
                                        <p:tgtEl>
                                          <p:spTgt spid="53252">
                                            <p:txEl>
                                              <p:pRg st="5" end="5"/>
                                            </p:txEl>
                                          </p:spTgt>
                                        </p:tgtEl>
                                        <p:attrNameLst>
                                          <p:attrName>ppt_x</p:attrName>
                                        </p:attrNameLst>
                                      </p:cBhvr>
                                      <p:tavLst>
                                        <p:tav tm="0">
                                          <p:val>
                                            <p:strVal val="1+#ppt_w/2"/>
                                          </p:val>
                                        </p:tav>
                                        <p:tav tm="100000">
                                          <p:val>
                                            <p:strVal val="#ppt_x"/>
                                          </p:val>
                                        </p:tav>
                                      </p:tavLst>
                                    </p:anim>
                                    <p:anim calcmode="lin" valueType="num">
                                      <p:cBhvr additive="base">
                                        <p:cTn id="74" dur="1000" fill="hold"/>
                                        <p:tgtEl>
                                          <p:spTgt spid="5325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53252">
                                            <p:txEl>
                                              <p:pRg st="6" end="6"/>
                                            </p:txEl>
                                          </p:spTgt>
                                        </p:tgtEl>
                                        <p:attrNameLst>
                                          <p:attrName>style.visibility</p:attrName>
                                        </p:attrNameLst>
                                      </p:cBhvr>
                                      <p:to>
                                        <p:strVal val="visible"/>
                                      </p:to>
                                    </p:set>
                                    <p:anim calcmode="lin" valueType="num">
                                      <p:cBhvr additive="base">
                                        <p:cTn id="79" dur="1000" fill="hold"/>
                                        <p:tgtEl>
                                          <p:spTgt spid="53252">
                                            <p:txEl>
                                              <p:pRg st="6" end="6"/>
                                            </p:txEl>
                                          </p:spTgt>
                                        </p:tgtEl>
                                        <p:attrNameLst>
                                          <p:attrName>ppt_x</p:attrName>
                                        </p:attrNameLst>
                                      </p:cBhvr>
                                      <p:tavLst>
                                        <p:tav tm="0">
                                          <p:val>
                                            <p:strVal val="1+#ppt_w/2"/>
                                          </p:val>
                                        </p:tav>
                                        <p:tav tm="100000">
                                          <p:val>
                                            <p:strVal val="#ppt_x"/>
                                          </p:val>
                                        </p:tav>
                                      </p:tavLst>
                                    </p:anim>
                                    <p:anim calcmode="lin" valueType="num">
                                      <p:cBhvr additive="base">
                                        <p:cTn id="80" dur="1000" fill="hold"/>
                                        <p:tgtEl>
                                          <p:spTgt spid="5325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P spid="53252"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gn="ctr" eaLnBrk="1" hangingPunct="1"/>
            <a:r>
              <a:rPr lang="cs-CZ" altLang="cs-CZ" smtClean="0"/>
              <a:t>SOUČASNÉ TRENDY V CR</a:t>
            </a:r>
          </a:p>
        </p:txBody>
      </p:sp>
      <p:sp>
        <p:nvSpPr>
          <p:cNvPr id="54275"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sz="2400" u="sng" smtClean="0"/>
              <a:t>Vliv cestovního ruchu:</a:t>
            </a:r>
            <a:endParaRPr lang="cs-CZ" altLang="cs-CZ" sz="2400" smtClean="0"/>
          </a:p>
          <a:p>
            <a:pPr eaLnBrk="1" hangingPunct="1">
              <a:buFont typeface="Wingdings" panose="05000000000000000000" pitchFamily="2" charset="2"/>
              <a:buNone/>
            </a:pPr>
            <a:endParaRPr lang="cs-CZ" altLang="cs-CZ" sz="2400" smtClean="0"/>
          </a:p>
          <a:p>
            <a:pPr lvl="1" eaLnBrk="1" hangingPunct="1">
              <a:lnSpc>
                <a:spcPct val="180000"/>
              </a:lnSpc>
              <a:buFontTx/>
              <a:buChar char="o"/>
            </a:pPr>
            <a:r>
              <a:rPr lang="cs-CZ" altLang="cs-CZ" sz="2000" smtClean="0"/>
              <a:t>Ekonomika</a:t>
            </a:r>
          </a:p>
          <a:p>
            <a:pPr lvl="1" eaLnBrk="1" hangingPunct="1">
              <a:lnSpc>
                <a:spcPct val="180000"/>
              </a:lnSpc>
              <a:buFontTx/>
              <a:buChar char="o"/>
            </a:pPr>
            <a:r>
              <a:rPr lang="cs-CZ" altLang="cs-CZ" sz="2000" smtClean="0"/>
              <a:t>Životní úroveň</a:t>
            </a:r>
          </a:p>
          <a:p>
            <a:pPr lvl="1" eaLnBrk="1" hangingPunct="1">
              <a:lnSpc>
                <a:spcPct val="180000"/>
              </a:lnSpc>
              <a:buFontTx/>
              <a:buChar char="o"/>
            </a:pPr>
            <a:r>
              <a:rPr lang="cs-CZ" altLang="cs-CZ" sz="2000" smtClean="0"/>
              <a:t>Životní prostředí</a:t>
            </a:r>
          </a:p>
          <a:p>
            <a:pPr lvl="1" eaLnBrk="1" hangingPunct="1">
              <a:lnSpc>
                <a:spcPct val="180000"/>
              </a:lnSpc>
              <a:buFontTx/>
              <a:buChar char="o"/>
            </a:pPr>
            <a:r>
              <a:rPr lang="cs-CZ" altLang="cs-CZ" sz="2000" smtClean="0"/>
              <a:t>Vztahy mezi lidmi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1000" fill="hold"/>
                                        <p:tgtEl>
                                          <p:spTgt spid="54275">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42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4275">
                                            <p:txEl>
                                              <p:pRg st="2" end="2"/>
                                            </p:txEl>
                                          </p:spTgt>
                                        </p:tgtEl>
                                        <p:attrNameLst>
                                          <p:attrName>style.visibility</p:attrName>
                                        </p:attrNameLst>
                                      </p:cBhvr>
                                      <p:to>
                                        <p:strVal val="visible"/>
                                      </p:to>
                                    </p:set>
                                    <p:anim calcmode="lin" valueType="num">
                                      <p:cBhvr additive="base">
                                        <p:cTn id="13" dur="1000" fill="hold"/>
                                        <p:tgtEl>
                                          <p:spTgt spid="54275">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542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4275">
                                            <p:txEl>
                                              <p:pRg st="3" end="3"/>
                                            </p:txEl>
                                          </p:spTgt>
                                        </p:tgtEl>
                                        <p:attrNameLst>
                                          <p:attrName>style.visibility</p:attrName>
                                        </p:attrNameLst>
                                      </p:cBhvr>
                                      <p:to>
                                        <p:strVal val="visible"/>
                                      </p:to>
                                    </p:set>
                                    <p:anim calcmode="lin" valueType="num">
                                      <p:cBhvr additive="base">
                                        <p:cTn id="19" dur="1000" fill="hold"/>
                                        <p:tgtEl>
                                          <p:spTgt spid="54275">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542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4275">
                                            <p:txEl>
                                              <p:pRg st="4" end="4"/>
                                            </p:txEl>
                                          </p:spTgt>
                                        </p:tgtEl>
                                        <p:attrNameLst>
                                          <p:attrName>style.visibility</p:attrName>
                                        </p:attrNameLst>
                                      </p:cBhvr>
                                      <p:to>
                                        <p:strVal val="visible"/>
                                      </p:to>
                                    </p:set>
                                    <p:anim calcmode="lin" valueType="num">
                                      <p:cBhvr additive="base">
                                        <p:cTn id="25" dur="1000" fill="hold"/>
                                        <p:tgtEl>
                                          <p:spTgt spid="54275">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542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4275">
                                            <p:txEl>
                                              <p:pRg st="5" end="5"/>
                                            </p:txEl>
                                          </p:spTgt>
                                        </p:tgtEl>
                                        <p:attrNameLst>
                                          <p:attrName>style.visibility</p:attrName>
                                        </p:attrNameLst>
                                      </p:cBhvr>
                                      <p:to>
                                        <p:strVal val="visible"/>
                                      </p:to>
                                    </p:set>
                                    <p:anim calcmode="lin" valueType="num">
                                      <p:cBhvr additive="base">
                                        <p:cTn id="31" dur="1000" fill="hold"/>
                                        <p:tgtEl>
                                          <p:spTgt spid="54275">
                                            <p:txEl>
                                              <p:pRg st="5" end="5"/>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5427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eaLnBrk="1" hangingPunct="1"/>
            <a:r>
              <a:rPr lang="cs-CZ" altLang="cs-CZ" sz="3800" smtClean="0"/>
              <a:t>STATISTIKY CESTOVNÍHO RUCHU</a:t>
            </a:r>
          </a:p>
        </p:txBody>
      </p:sp>
      <p:sp>
        <p:nvSpPr>
          <p:cNvPr id="57347" name="Rectangle 3"/>
          <p:cNvSpPr>
            <a:spLocks noGrp="1" noChangeArrowheads="1"/>
          </p:cNvSpPr>
          <p:nvPr>
            <p:ph type="body" idx="1"/>
          </p:nvPr>
        </p:nvSpPr>
        <p:spPr>
          <a:xfrm>
            <a:off x="457200" y="1916113"/>
            <a:ext cx="8229600" cy="4214812"/>
          </a:xfrm>
        </p:spPr>
        <p:txBody>
          <a:bodyPr/>
          <a:lstStyle/>
          <a:p>
            <a:pPr eaLnBrk="1" hangingPunct="1">
              <a:lnSpc>
                <a:spcPct val="140000"/>
              </a:lnSpc>
              <a:buFontTx/>
              <a:buNone/>
            </a:pPr>
            <a:r>
              <a:rPr lang="cs-CZ" altLang="cs-CZ" sz="2400" smtClean="0"/>
              <a:t>Jedno z největších ekonomických odvětví na světě</a:t>
            </a:r>
          </a:p>
          <a:p>
            <a:pPr eaLnBrk="1" hangingPunct="1">
              <a:lnSpc>
                <a:spcPct val="140000"/>
              </a:lnSpc>
              <a:buFontTx/>
              <a:buChar char="-"/>
            </a:pPr>
            <a:endParaRPr lang="cs-CZ" altLang="cs-CZ" sz="2400" smtClean="0"/>
          </a:p>
          <a:p>
            <a:pPr eaLnBrk="1" hangingPunct="1">
              <a:lnSpc>
                <a:spcPct val="140000"/>
              </a:lnSpc>
              <a:buFont typeface="Wingdings" panose="05000000000000000000" pitchFamily="2" charset="2"/>
              <a:buNone/>
            </a:pPr>
            <a:r>
              <a:rPr lang="cs-CZ" altLang="cs-CZ" sz="2400" smtClean="0"/>
              <a:t>Přínosy:</a:t>
            </a:r>
          </a:p>
          <a:p>
            <a:pPr lvl="1" eaLnBrk="1" hangingPunct="1">
              <a:lnSpc>
                <a:spcPct val="140000"/>
              </a:lnSpc>
              <a:buFontTx/>
              <a:buChar char="-"/>
            </a:pPr>
            <a:r>
              <a:rPr lang="cs-CZ" altLang="cs-CZ" sz="2000" smtClean="0"/>
              <a:t>tvorba pracovních míst (přímo cca 2,6 %, tj. 140 tis; nepřímo 11 %, tj. 530 tis.,)</a:t>
            </a:r>
          </a:p>
          <a:p>
            <a:pPr lvl="1" eaLnBrk="1" hangingPunct="1">
              <a:lnSpc>
                <a:spcPct val="140000"/>
              </a:lnSpc>
              <a:buFontTx/>
              <a:buChar char="-"/>
            </a:pPr>
            <a:r>
              <a:rPr lang="cs-CZ" altLang="cs-CZ" sz="2000" smtClean="0"/>
              <a:t>pozitivní vliv na platební bilanci </a:t>
            </a:r>
          </a:p>
          <a:p>
            <a:pPr lvl="1" eaLnBrk="1" hangingPunct="1">
              <a:lnSpc>
                <a:spcPct val="140000"/>
              </a:lnSpc>
              <a:buFontTx/>
              <a:buChar char="-"/>
            </a:pPr>
            <a:r>
              <a:rPr lang="cs-CZ" altLang="cs-CZ" sz="2000" smtClean="0"/>
              <a:t>příjmy do SR (DPH, DzP) a místních rozpočtů (poplatky za pobyt)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1000" fill="hold"/>
                                        <p:tgtEl>
                                          <p:spTgt spid="5734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73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anim calcmode="lin" valueType="num">
                                      <p:cBhvr additive="base">
                                        <p:cTn id="13" dur="1000" fill="hold"/>
                                        <p:tgtEl>
                                          <p:spTgt spid="57347">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573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7347">
                                            <p:txEl>
                                              <p:pRg st="3" end="3"/>
                                            </p:txEl>
                                          </p:spTgt>
                                        </p:tgtEl>
                                        <p:attrNameLst>
                                          <p:attrName>style.visibility</p:attrName>
                                        </p:attrNameLst>
                                      </p:cBhvr>
                                      <p:to>
                                        <p:strVal val="visible"/>
                                      </p:to>
                                    </p:set>
                                    <p:anim calcmode="lin" valueType="num">
                                      <p:cBhvr additive="base">
                                        <p:cTn id="19" dur="1000" fill="hold"/>
                                        <p:tgtEl>
                                          <p:spTgt spid="57347">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573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7347">
                                            <p:txEl>
                                              <p:pRg st="4" end="4"/>
                                            </p:txEl>
                                          </p:spTgt>
                                        </p:tgtEl>
                                        <p:attrNameLst>
                                          <p:attrName>style.visibility</p:attrName>
                                        </p:attrNameLst>
                                      </p:cBhvr>
                                      <p:to>
                                        <p:strVal val="visible"/>
                                      </p:to>
                                    </p:set>
                                    <p:anim calcmode="lin" valueType="num">
                                      <p:cBhvr additive="base">
                                        <p:cTn id="25" dur="1000" fill="hold"/>
                                        <p:tgtEl>
                                          <p:spTgt spid="57347">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573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7347">
                                            <p:txEl>
                                              <p:pRg st="5" end="5"/>
                                            </p:txEl>
                                          </p:spTgt>
                                        </p:tgtEl>
                                        <p:attrNameLst>
                                          <p:attrName>style.visibility</p:attrName>
                                        </p:attrNameLst>
                                      </p:cBhvr>
                                      <p:to>
                                        <p:strVal val="visible"/>
                                      </p:to>
                                    </p:set>
                                    <p:anim calcmode="lin" valueType="num">
                                      <p:cBhvr additive="base">
                                        <p:cTn id="31" dur="1000" fill="hold"/>
                                        <p:tgtEl>
                                          <p:spTgt spid="57347">
                                            <p:txEl>
                                              <p:pRg st="5" end="5"/>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5734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971550" y="1524000"/>
            <a:ext cx="7566025" cy="1760538"/>
          </a:xfrm>
        </p:spPr>
        <p:txBody>
          <a:bodyPr/>
          <a:lstStyle/>
          <a:p>
            <a:pPr algn="ctr" eaLnBrk="1" hangingPunct="1"/>
            <a:r>
              <a:rPr lang="cs-CZ" altLang="cs-CZ" smtClean="0"/>
              <a:t/>
            </a:r>
            <a:br>
              <a:rPr lang="cs-CZ" altLang="cs-CZ" smtClean="0"/>
            </a:br>
            <a:r>
              <a:rPr lang="cs-CZ" altLang="cs-CZ" b="1" smtClean="0"/>
              <a:t>-E- Práva a povinnosti</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ChangeArrowheads="1"/>
          </p:cNvSpPr>
          <p:nvPr/>
        </p:nvSpPr>
        <p:spPr bwMode="auto">
          <a:xfrm>
            <a:off x="323850" y="5013325"/>
            <a:ext cx="8208963" cy="647700"/>
          </a:xfrm>
          <a:prstGeom prst="rect">
            <a:avLst/>
          </a:prstGeom>
          <a:solidFill>
            <a:srgbClr val="C0C0C0"/>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2000" dirty="0"/>
          </a:p>
        </p:txBody>
      </p:sp>
      <p:sp>
        <p:nvSpPr>
          <p:cNvPr id="58371" name="Rectangle 6"/>
          <p:cNvSpPr>
            <a:spLocks noChangeArrowheads="1"/>
          </p:cNvSpPr>
          <p:nvPr/>
        </p:nvSpPr>
        <p:spPr bwMode="auto">
          <a:xfrm>
            <a:off x="1187450" y="3716338"/>
            <a:ext cx="7345363" cy="649287"/>
          </a:xfrm>
          <a:prstGeom prst="rect">
            <a:avLst/>
          </a:prstGeom>
          <a:solidFill>
            <a:srgbClr val="FFFF99"/>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58372" name="Rectangle 5"/>
          <p:cNvSpPr>
            <a:spLocks noChangeArrowheads="1"/>
          </p:cNvSpPr>
          <p:nvPr/>
        </p:nvSpPr>
        <p:spPr bwMode="auto">
          <a:xfrm>
            <a:off x="1187450" y="2852738"/>
            <a:ext cx="6840538" cy="647700"/>
          </a:xfrm>
          <a:prstGeom prst="rect">
            <a:avLst/>
          </a:prstGeom>
          <a:solidFill>
            <a:srgbClr val="FFFF99"/>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58373" name="Rectangle 4"/>
          <p:cNvSpPr>
            <a:spLocks noChangeArrowheads="1"/>
          </p:cNvSpPr>
          <p:nvPr/>
        </p:nvSpPr>
        <p:spPr bwMode="auto">
          <a:xfrm>
            <a:off x="323850" y="1916113"/>
            <a:ext cx="3311525" cy="576262"/>
          </a:xfrm>
          <a:prstGeom prst="rect">
            <a:avLst/>
          </a:prstGeom>
          <a:solidFill>
            <a:srgbClr val="FFFF00"/>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58374" name="Rectangle 2"/>
          <p:cNvSpPr>
            <a:spLocks noGrp="1" noChangeArrowheads="1"/>
          </p:cNvSpPr>
          <p:nvPr>
            <p:ph type="title"/>
          </p:nvPr>
        </p:nvSpPr>
        <p:spPr/>
        <p:txBody>
          <a:bodyPr/>
          <a:lstStyle/>
          <a:p>
            <a:pPr algn="ctr" eaLnBrk="1" hangingPunct="1"/>
            <a:r>
              <a:rPr lang="cs-CZ" altLang="cs-CZ" dirty="0" smtClean="0"/>
              <a:t>Smlouva o zájezdu </a:t>
            </a:r>
            <a:r>
              <a:rPr lang="cs-CZ" altLang="cs-CZ" dirty="0"/>
              <a:t>(</a:t>
            </a:r>
            <a:r>
              <a:rPr lang="cs-CZ" altLang="cs-CZ" dirty="0" smtClean="0"/>
              <a:t>Cestovní smlouva)</a:t>
            </a:r>
          </a:p>
        </p:txBody>
      </p:sp>
      <p:sp>
        <p:nvSpPr>
          <p:cNvPr id="58375" name="Rectangle 3"/>
          <p:cNvSpPr>
            <a:spLocks noGrp="1" noChangeArrowheads="1"/>
          </p:cNvSpPr>
          <p:nvPr>
            <p:ph type="body" idx="1"/>
          </p:nvPr>
        </p:nvSpPr>
        <p:spPr>
          <a:xfrm>
            <a:off x="250825" y="1556792"/>
            <a:ext cx="8435975" cy="4392487"/>
          </a:xfrm>
        </p:spPr>
        <p:txBody>
          <a:bodyPr/>
          <a:lstStyle/>
          <a:p>
            <a:pPr eaLnBrk="1" hangingPunct="1">
              <a:buFont typeface="Wingdings" panose="05000000000000000000" pitchFamily="2" charset="2"/>
              <a:buNone/>
            </a:pPr>
            <a:endParaRPr lang="cs-CZ" altLang="cs-CZ" sz="2400" dirty="0" smtClean="0"/>
          </a:p>
          <a:p>
            <a:pPr eaLnBrk="1" hangingPunct="1">
              <a:buFont typeface="Wingdings" panose="05000000000000000000" pitchFamily="2" charset="2"/>
              <a:buNone/>
            </a:pPr>
            <a:r>
              <a:rPr lang="cs-CZ" altLang="cs-CZ" sz="2400" dirty="0" smtClean="0"/>
              <a:t>SMLOUVA O ZÁJEZDU</a:t>
            </a:r>
          </a:p>
          <a:p>
            <a:pPr eaLnBrk="1" hangingPunct="1">
              <a:buFont typeface="Wingdings" panose="05000000000000000000" pitchFamily="2" charset="2"/>
              <a:buNone/>
            </a:pPr>
            <a:endParaRPr lang="cs-CZ" altLang="cs-CZ" sz="2400" dirty="0" smtClean="0"/>
          </a:p>
          <a:p>
            <a:pPr eaLnBrk="1" hangingPunct="1">
              <a:buFont typeface="Wingdings" panose="05000000000000000000" pitchFamily="2" charset="2"/>
              <a:buNone/>
            </a:pPr>
            <a:r>
              <a:rPr lang="cs-CZ" altLang="cs-CZ" sz="2400" dirty="0" smtClean="0"/>
              <a:t>		CK se zavazuje, že poskytne zákazníkovi zájezd</a:t>
            </a:r>
          </a:p>
          <a:p>
            <a:pPr eaLnBrk="1" hangingPunct="1">
              <a:buFont typeface="Wingdings" panose="05000000000000000000" pitchFamily="2" charset="2"/>
              <a:buNone/>
            </a:pPr>
            <a:endParaRPr lang="cs-CZ" altLang="cs-CZ" sz="2400" dirty="0" smtClean="0"/>
          </a:p>
          <a:p>
            <a:pPr eaLnBrk="1" hangingPunct="1">
              <a:buFont typeface="Wingdings" panose="05000000000000000000" pitchFamily="2" charset="2"/>
              <a:buNone/>
            </a:pPr>
            <a:r>
              <a:rPr lang="cs-CZ" altLang="cs-CZ" sz="2400" dirty="0" smtClean="0"/>
              <a:t>		zákazník se zavazuje, že zaplatí CK smluvenou cenu</a:t>
            </a:r>
          </a:p>
          <a:p>
            <a:pPr eaLnBrk="1" hangingPunct="1">
              <a:buFont typeface="Wingdings" panose="05000000000000000000" pitchFamily="2" charset="2"/>
              <a:buNone/>
            </a:pPr>
            <a:endParaRPr lang="cs-CZ" altLang="cs-CZ" sz="2400" dirty="0" smtClean="0"/>
          </a:p>
          <a:p>
            <a:pPr eaLnBrk="1" hangingPunct="1">
              <a:buFont typeface="Wingdings" panose="05000000000000000000" pitchFamily="2" charset="2"/>
              <a:buNone/>
            </a:pPr>
            <a:endParaRPr lang="cs-CZ" altLang="cs-CZ" sz="2400" dirty="0" smtClean="0"/>
          </a:p>
          <a:p>
            <a:pPr marL="0" indent="0" eaLnBrk="1" hangingPunct="1">
              <a:buFont typeface="Wingdings" panose="05000000000000000000" pitchFamily="2" charset="2"/>
              <a:buNone/>
            </a:pPr>
            <a:r>
              <a:rPr lang="cs-CZ" altLang="cs-CZ" sz="2000" dirty="0" err="1" smtClean="0"/>
              <a:t>SoZ</a:t>
            </a:r>
            <a:r>
              <a:rPr lang="cs-CZ" altLang="cs-CZ" sz="2000" dirty="0" smtClean="0"/>
              <a:t> nemusí mít písemnou formu, jen písemné potvrzení o zájezdu</a:t>
            </a:r>
          </a:p>
        </p:txBody>
      </p:sp>
      <p:sp>
        <p:nvSpPr>
          <p:cNvPr id="58376" name="Line 8"/>
          <p:cNvSpPr>
            <a:spLocks noChangeShapeType="1"/>
          </p:cNvSpPr>
          <p:nvPr/>
        </p:nvSpPr>
        <p:spPr bwMode="auto">
          <a:xfrm>
            <a:off x="611188" y="2492375"/>
            <a:ext cx="0" cy="23764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58377" name="Line 9"/>
          <p:cNvSpPr>
            <a:spLocks noChangeShapeType="1"/>
          </p:cNvSpPr>
          <p:nvPr/>
        </p:nvSpPr>
        <p:spPr bwMode="auto">
          <a:xfrm>
            <a:off x="900113" y="2492375"/>
            <a:ext cx="0" cy="15843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78" name="Line 10"/>
          <p:cNvSpPr>
            <a:spLocks noChangeShapeType="1"/>
          </p:cNvSpPr>
          <p:nvPr/>
        </p:nvSpPr>
        <p:spPr bwMode="auto">
          <a:xfrm>
            <a:off x="900113" y="4076700"/>
            <a:ext cx="2873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58379" name="Line 11"/>
          <p:cNvSpPr>
            <a:spLocks noChangeShapeType="1"/>
          </p:cNvSpPr>
          <p:nvPr/>
        </p:nvSpPr>
        <p:spPr bwMode="auto">
          <a:xfrm>
            <a:off x="900113" y="3141663"/>
            <a:ext cx="2873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1"/>
          <p:cNvSpPr>
            <a:spLocks noChangeArrowheads="1"/>
          </p:cNvSpPr>
          <p:nvPr/>
        </p:nvSpPr>
        <p:spPr bwMode="auto">
          <a:xfrm>
            <a:off x="2771775" y="1557338"/>
            <a:ext cx="3455988" cy="792162"/>
          </a:xfrm>
          <a:prstGeom prst="rect">
            <a:avLst/>
          </a:prstGeom>
          <a:solidFill>
            <a:srgbClr val="C0C0C0"/>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59395" name="Rectangle 2"/>
          <p:cNvSpPr>
            <a:spLocks noGrp="1" noChangeArrowheads="1"/>
          </p:cNvSpPr>
          <p:nvPr>
            <p:ph type="title"/>
          </p:nvPr>
        </p:nvSpPr>
        <p:spPr/>
        <p:txBody>
          <a:bodyPr/>
          <a:lstStyle/>
          <a:p>
            <a:pPr algn="ctr" eaLnBrk="1" hangingPunct="1"/>
            <a:r>
              <a:rPr lang="cs-CZ" altLang="cs-CZ" dirty="0" smtClean="0"/>
              <a:t>Smlouva o zájezdu</a:t>
            </a:r>
          </a:p>
        </p:txBody>
      </p:sp>
      <p:sp>
        <p:nvSpPr>
          <p:cNvPr id="59396" name="Rectangle 3"/>
          <p:cNvSpPr>
            <a:spLocks noGrp="1" noChangeArrowheads="1"/>
          </p:cNvSpPr>
          <p:nvPr>
            <p:ph type="body" idx="1"/>
          </p:nvPr>
        </p:nvSpPr>
        <p:spPr/>
        <p:txBody>
          <a:bodyPr/>
          <a:lstStyle/>
          <a:p>
            <a:pPr algn="ctr" eaLnBrk="1" hangingPunct="1">
              <a:buFont typeface="Wingdings" panose="05000000000000000000" pitchFamily="2" charset="2"/>
              <a:buNone/>
            </a:pPr>
            <a:r>
              <a:rPr lang="cs-CZ" altLang="cs-CZ" sz="2000" b="1" dirty="0" smtClean="0"/>
              <a:t>Obsah smlouvy o zájezdu</a:t>
            </a:r>
          </a:p>
          <a:p>
            <a:pPr algn="ctr" eaLnBrk="1" hangingPunct="1">
              <a:buFont typeface="Wingdings" panose="05000000000000000000" pitchFamily="2" charset="2"/>
              <a:buNone/>
            </a:pPr>
            <a:r>
              <a:rPr lang="cs-CZ" altLang="cs-CZ" sz="2000" b="1" dirty="0" smtClean="0"/>
              <a:t>a její platnost</a:t>
            </a:r>
          </a:p>
          <a:p>
            <a:pPr eaLnBrk="1" hangingPunct="1">
              <a:lnSpc>
                <a:spcPct val="150000"/>
              </a:lnSpc>
              <a:buFont typeface="Wingdings" panose="05000000000000000000" pitchFamily="2" charset="2"/>
              <a:buNone/>
            </a:pPr>
            <a:r>
              <a:rPr lang="cs-CZ" altLang="cs-CZ" dirty="0" smtClean="0"/>
              <a:t>	</a:t>
            </a:r>
            <a:endParaRPr lang="cs-CZ" altLang="cs-CZ" sz="2400" dirty="0" smtClean="0"/>
          </a:p>
        </p:txBody>
      </p:sp>
      <p:sp>
        <p:nvSpPr>
          <p:cNvPr id="59397" name="Text Box 7"/>
          <p:cNvSpPr txBox="1">
            <a:spLocks noChangeArrowheads="1"/>
          </p:cNvSpPr>
          <p:nvPr/>
        </p:nvSpPr>
        <p:spPr bwMode="auto">
          <a:xfrm>
            <a:off x="2627313" y="3357563"/>
            <a:ext cx="3816350" cy="2724150"/>
          </a:xfrm>
          <a:prstGeom prst="rect">
            <a:avLst/>
          </a:prstGeom>
          <a:solidFill>
            <a:srgbClr val="CC99FF"/>
          </a:solidFill>
          <a:ln w="9525">
            <a:solidFill>
              <a:schemeClr val="tx1"/>
            </a:solidFill>
            <a:miter lim="800000"/>
            <a:headEnd/>
            <a:tailEnd/>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0" u="sng" dirty="0"/>
              <a:t>Podstatné náležitosti </a:t>
            </a:r>
            <a:r>
              <a:rPr lang="cs-CZ" altLang="cs-CZ" sz="1800" b="0" u="sng" dirty="0" err="1" smtClean="0"/>
              <a:t>SoZ</a:t>
            </a:r>
            <a:r>
              <a:rPr lang="cs-CZ" altLang="cs-CZ" sz="1800" b="0" u="sng" dirty="0" smtClean="0"/>
              <a:t> </a:t>
            </a:r>
            <a:r>
              <a:rPr lang="cs-CZ" altLang="cs-CZ" sz="1800" b="0" u="sng" dirty="0"/>
              <a:t>jsou:</a:t>
            </a:r>
          </a:p>
          <a:p>
            <a:pPr eaLnBrk="1" hangingPunct="1">
              <a:spcBef>
                <a:spcPct val="50000"/>
              </a:spcBef>
              <a:buClrTx/>
              <a:buSzTx/>
              <a:buFontTx/>
              <a:buChar char="-"/>
            </a:pPr>
            <a:r>
              <a:rPr lang="cs-CZ" altLang="cs-CZ" sz="1800" b="0" dirty="0"/>
              <a:t> označení smluvních stran</a:t>
            </a:r>
          </a:p>
          <a:p>
            <a:pPr eaLnBrk="1" hangingPunct="1">
              <a:spcBef>
                <a:spcPct val="50000"/>
              </a:spcBef>
              <a:buClrTx/>
              <a:buSzTx/>
              <a:buFontTx/>
              <a:buChar char="-"/>
            </a:pPr>
            <a:r>
              <a:rPr lang="cs-CZ" altLang="cs-CZ" sz="1800" b="0" dirty="0"/>
              <a:t> vymezení zájezdu</a:t>
            </a:r>
          </a:p>
          <a:p>
            <a:pPr eaLnBrk="1" hangingPunct="1">
              <a:spcBef>
                <a:spcPct val="50000"/>
              </a:spcBef>
              <a:buClrTx/>
              <a:buSzTx/>
              <a:buFontTx/>
              <a:buChar char="-"/>
            </a:pPr>
            <a:r>
              <a:rPr lang="cs-CZ" altLang="cs-CZ" sz="1800" b="0" dirty="0"/>
              <a:t> cena zájezdu</a:t>
            </a:r>
          </a:p>
          <a:p>
            <a:pPr eaLnBrk="1" hangingPunct="1">
              <a:spcBef>
                <a:spcPct val="50000"/>
              </a:spcBef>
              <a:buClrTx/>
              <a:buSzTx/>
              <a:buFontTx/>
              <a:buChar char="-"/>
            </a:pPr>
            <a:endParaRPr lang="cs-CZ" altLang="cs-CZ" sz="1800" b="0" dirty="0"/>
          </a:p>
          <a:p>
            <a:pPr eaLnBrk="1" hangingPunct="1">
              <a:spcBef>
                <a:spcPct val="50000"/>
              </a:spcBef>
              <a:buClrTx/>
              <a:buSzTx/>
              <a:buFontTx/>
              <a:buNone/>
            </a:pPr>
            <a:r>
              <a:rPr lang="cs-CZ" altLang="cs-CZ" sz="1800" b="0" dirty="0"/>
              <a:t>Absence podstatných náležitostí </a:t>
            </a:r>
            <a:r>
              <a:rPr lang="cs-CZ" altLang="cs-CZ" sz="1800" b="0" dirty="0" smtClean="0"/>
              <a:t>smlouvy </a:t>
            </a:r>
            <a:r>
              <a:rPr lang="cs-CZ" altLang="cs-CZ" sz="1800" b="0" dirty="0"/>
              <a:t>znamená její </a:t>
            </a:r>
            <a:r>
              <a:rPr lang="cs-CZ" altLang="cs-CZ" sz="1800" dirty="0"/>
              <a:t>neplatnost</a:t>
            </a:r>
            <a:endParaRPr lang="cs-CZ" altLang="cs-CZ" sz="1800" b="0" dirty="0"/>
          </a:p>
        </p:txBody>
      </p:sp>
      <p:sp>
        <p:nvSpPr>
          <p:cNvPr id="59398" name="Text Box 8"/>
          <p:cNvSpPr txBox="1">
            <a:spLocks noChangeArrowheads="1"/>
          </p:cNvSpPr>
          <p:nvPr/>
        </p:nvSpPr>
        <p:spPr bwMode="auto">
          <a:xfrm>
            <a:off x="5292725" y="3573463"/>
            <a:ext cx="3455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endParaRPr lang="cs-CZ" altLang="cs-CZ" sz="1800"/>
          </a:p>
        </p:txBody>
      </p:sp>
      <p:sp>
        <p:nvSpPr>
          <p:cNvPr id="59399" name="Line 10"/>
          <p:cNvSpPr>
            <a:spLocks noChangeShapeType="1"/>
          </p:cNvSpPr>
          <p:nvPr/>
        </p:nvSpPr>
        <p:spPr bwMode="auto">
          <a:xfrm flipV="1">
            <a:off x="4500563" y="2349500"/>
            <a:ext cx="0" cy="10080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6"/>
          <p:cNvSpPr>
            <a:spLocks noChangeArrowheads="1"/>
          </p:cNvSpPr>
          <p:nvPr/>
        </p:nvSpPr>
        <p:spPr bwMode="auto">
          <a:xfrm>
            <a:off x="395288" y="4076700"/>
            <a:ext cx="6048375" cy="1800225"/>
          </a:xfrm>
          <a:prstGeom prst="rect">
            <a:avLst/>
          </a:prstGeom>
          <a:solidFill>
            <a:srgbClr val="CCFFCC">
              <a:alpha val="59999"/>
            </a:srgbClr>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0419" name="Rectangle 5"/>
          <p:cNvSpPr>
            <a:spLocks noChangeArrowheads="1"/>
          </p:cNvSpPr>
          <p:nvPr/>
        </p:nvSpPr>
        <p:spPr bwMode="auto">
          <a:xfrm>
            <a:off x="1908175" y="1844675"/>
            <a:ext cx="5543550" cy="720725"/>
          </a:xfrm>
          <a:prstGeom prst="rect">
            <a:avLst/>
          </a:prstGeom>
          <a:solidFill>
            <a:srgbClr val="33CC33"/>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0420" name="Oval 4"/>
          <p:cNvSpPr>
            <a:spLocks noChangeArrowheads="1"/>
          </p:cNvSpPr>
          <p:nvPr/>
        </p:nvSpPr>
        <p:spPr bwMode="auto">
          <a:xfrm>
            <a:off x="1187450" y="2852738"/>
            <a:ext cx="7345363" cy="1152525"/>
          </a:xfrm>
          <a:prstGeom prst="ellipse">
            <a:avLst/>
          </a:prstGeom>
          <a:solidFill>
            <a:srgbClr val="CCFFCC"/>
          </a:solidFill>
          <a:ln w="9525">
            <a:solidFill>
              <a:schemeClr val="tx1"/>
            </a:solidFill>
            <a:round/>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0421" name="Rectangle 2"/>
          <p:cNvSpPr>
            <a:spLocks noGrp="1" noChangeArrowheads="1"/>
          </p:cNvSpPr>
          <p:nvPr>
            <p:ph type="title"/>
          </p:nvPr>
        </p:nvSpPr>
        <p:spPr/>
        <p:txBody>
          <a:bodyPr/>
          <a:lstStyle/>
          <a:p>
            <a:pPr algn="ctr" eaLnBrk="1" hangingPunct="1"/>
            <a:r>
              <a:rPr lang="cs-CZ" altLang="cs-CZ" dirty="0" smtClean="0"/>
              <a:t>Smlouva o zájezdu</a:t>
            </a:r>
          </a:p>
        </p:txBody>
      </p:sp>
      <p:sp>
        <p:nvSpPr>
          <p:cNvPr id="60422" name="Rectangle 3"/>
          <p:cNvSpPr>
            <a:spLocks noGrp="1" noChangeArrowheads="1"/>
          </p:cNvSpPr>
          <p:nvPr>
            <p:ph type="body" idx="1"/>
          </p:nvPr>
        </p:nvSpPr>
        <p:spPr>
          <a:xfrm>
            <a:off x="179388" y="1700213"/>
            <a:ext cx="8785225" cy="4530725"/>
          </a:xfrm>
        </p:spPr>
        <p:txBody>
          <a:bodyPr/>
          <a:lstStyle/>
          <a:p>
            <a:pPr algn="ctr" eaLnBrk="1" hangingPunct="1">
              <a:lnSpc>
                <a:spcPct val="160000"/>
              </a:lnSpc>
              <a:buFont typeface="Wingdings" panose="05000000000000000000" pitchFamily="2" charset="2"/>
              <a:buNone/>
            </a:pPr>
            <a:r>
              <a:rPr lang="cs-CZ" altLang="cs-CZ" sz="2400" dirty="0" smtClean="0"/>
              <a:t>Jednostranné zvýšení ceny zájezdu</a:t>
            </a:r>
          </a:p>
          <a:p>
            <a:pPr algn="ctr" eaLnBrk="1" hangingPunct="1">
              <a:lnSpc>
                <a:spcPct val="160000"/>
              </a:lnSpc>
              <a:buFont typeface="Wingdings" panose="05000000000000000000" pitchFamily="2" charset="2"/>
              <a:buNone/>
            </a:pPr>
            <a:endParaRPr lang="cs-CZ" altLang="cs-CZ" sz="2400" dirty="0" smtClean="0"/>
          </a:p>
          <a:p>
            <a:pPr algn="ctr" eaLnBrk="1" hangingPunct="1">
              <a:lnSpc>
                <a:spcPct val="160000"/>
              </a:lnSpc>
              <a:buFontTx/>
              <a:buChar char="-"/>
            </a:pPr>
            <a:r>
              <a:rPr lang="cs-CZ" altLang="cs-CZ" sz="1600" i="1" dirty="0" smtClean="0"/>
              <a:t>ve smlouvě lze stanovit, že CK může jednostranně zvýšit cenu</a:t>
            </a:r>
          </a:p>
          <a:p>
            <a:pPr algn="ctr" eaLnBrk="1" hangingPunct="1">
              <a:lnSpc>
                <a:spcPct val="160000"/>
              </a:lnSpc>
              <a:buFontTx/>
              <a:buChar char="-"/>
            </a:pPr>
            <a:r>
              <a:rPr lang="cs-CZ" altLang="cs-CZ" sz="1600" i="1" dirty="0" smtClean="0"/>
              <a:t>nesmí během 20 dnů před zahájením zájezdu</a:t>
            </a:r>
          </a:p>
          <a:p>
            <a:pPr eaLnBrk="1" hangingPunct="1">
              <a:lnSpc>
                <a:spcPct val="160000"/>
              </a:lnSpc>
              <a:buFont typeface="Wingdings" panose="05000000000000000000" pitchFamily="2" charset="2"/>
              <a:buNone/>
            </a:pPr>
            <a:endParaRPr lang="cs-CZ" altLang="cs-CZ" sz="1600" i="1" dirty="0" smtClean="0"/>
          </a:p>
          <a:p>
            <a:pPr eaLnBrk="1" hangingPunct="1">
              <a:lnSpc>
                <a:spcPct val="160000"/>
              </a:lnSpc>
              <a:buFontTx/>
              <a:buChar char="-"/>
            </a:pPr>
            <a:r>
              <a:rPr lang="cs-CZ" altLang="cs-CZ" sz="1600" b="1" dirty="0" smtClean="0"/>
              <a:t>zvýšení ceny dopravy v důsledku růstu PHM</a:t>
            </a:r>
          </a:p>
          <a:p>
            <a:pPr eaLnBrk="1" hangingPunct="1">
              <a:lnSpc>
                <a:spcPct val="160000"/>
              </a:lnSpc>
              <a:buFontTx/>
              <a:buChar char="-"/>
            </a:pPr>
            <a:r>
              <a:rPr lang="cs-CZ" altLang="cs-CZ" sz="1600" b="1" dirty="0" smtClean="0"/>
              <a:t>platby spojené s dopravou (letištní a přístavní poplatky)</a:t>
            </a:r>
          </a:p>
          <a:p>
            <a:pPr eaLnBrk="1" hangingPunct="1">
              <a:lnSpc>
                <a:spcPct val="160000"/>
              </a:lnSpc>
              <a:buFontTx/>
              <a:buChar char="-"/>
            </a:pPr>
            <a:r>
              <a:rPr lang="cs-CZ" altLang="cs-CZ" sz="1600" b="1" dirty="0" smtClean="0"/>
              <a:t>zvýšení směnného kursu o více než 10 %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ChangeArrowheads="1"/>
          </p:cNvSpPr>
          <p:nvPr/>
        </p:nvSpPr>
        <p:spPr bwMode="auto">
          <a:xfrm>
            <a:off x="1042988" y="5516563"/>
            <a:ext cx="2160587" cy="576262"/>
          </a:xfrm>
          <a:prstGeom prst="rect">
            <a:avLst/>
          </a:prstGeom>
          <a:solidFill>
            <a:srgbClr val="CCFFFF"/>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1443" name="Rectangle 5"/>
          <p:cNvSpPr>
            <a:spLocks noChangeArrowheads="1"/>
          </p:cNvSpPr>
          <p:nvPr/>
        </p:nvSpPr>
        <p:spPr bwMode="auto">
          <a:xfrm>
            <a:off x="1042988" y="4292600"/>
            <a:ext cx="2089150" cy="576263"/>
          </a:xfrm>
          <a:prstGeom prst="rect">
            <a:avLst/>
          </a:prstGeom>
          <a:solidFill>
            <a:srgbClr val="CCFFFF"/>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1444" name="Rectangle 4"/>
          <p:cNvSpPr>
            <a:spLocks noChangeArrowheads="1"/>
          </p:cNvSpPr>
          <p:nvPr/>
        </p:nvSpPr>
        <p:spPr bwMode="auto">
          <a:xfrm>
            <a:off x="2771775" y="1628775"/>
            <a:ext cx="3816350" cy="576263"/>
          </a:xfrm>
          <a:prstGeom prst="rect">
            <a:avLst/>
          </a:prstGeom>
          <a:solidFill>
            <a:srgbClr val="99CCFF"/>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1445" name="Rectangle 2"/>
          <p:cNvSpPr>
            <a:spLocks noGrp="1" noChangeArrowheads="1"/>
          </p:cNvSpPr>
          <p:nvPr>
            <p:ph type="title"/>
          </p:nvPr>
        </p:nvSpPr>
        <p:spPr/>
        <p:txBody>
          <a:bodyPr/>
          <a:lstStyle/>
          <a:p>
            <a:pPr algn="ctr" eaLnBrk="1" hangingPunct="1"/>
            <a:r>
              <a:rPr lang="cs-CZ" altLang="cs-CZ" dirty="0" smtClean="0"/>
              <a:t>Smlouva o zájezdu</a:t>
            </a:r>
          </a:p>
        </p:txBody>
      </p:sp>
      <p:sp>
        <p:nvSpPr>
          <p:cNvPr id="61446" name="Rectangle 3"/>
          <p:cNvSpPr>
            <a:spLocks noGrp="1" noChangeArrowheads="1"/>
          </p:cNvSpPr>
          <p:nvPr>
            <p:ph type="body" idx="1"/>
          </p:nvPr>
        </p:nvSpPr>
        <p:spPr>
          <a:xfrm>
            <a:off x="179388" y="1484314"/>
            <a:ext cx="8785225" cy="2305050"/>
          </a:xfrm>
        </p:spPr>
        <p:txBody>
          <a:bodyPr/>
          <a:lstStyle/>
          <a:p>
            <a:pPr algn="ctr" eaLnBrk="1" hangingPunct="1">
              <a:lnSpc>
                <a:spcPct val="160000"/>
              </a:lnSpc>
              <a:buFont typeface="Wingdings" panose="05000000000000000000" pitchFamily="2" charset="2"/>
              <a:buNone/>
            </a:pPr>
            <a:r>
              <a:rPr lang="cs-CZ" altLang="cs-CZ" sz="2400" dirty="0" smtClean="0"/>
              <a:t>Změna smlouvy</a:t>
            </a:r>
          </a:p>
          <a:p>
            <a:pPr eaLnBrk="1" hangingPunct="1">
              <a:lnSpc>
                <a:spcPct val="160000"/>
              </a:lnSpc>
              <a:buFontTx/>
              <a:buChar char="-"/>
            </a:pPr>
            <a:r>
              <a:rPr lang="cs-CZ" altLang="cs-CZ" sz="2400" b="1" dirty="0" smtClean="0">
                <a:solidFill>
                  <a:srgbClr val="0033CC"/>
                </a:solidFill>
              </a:rPr>
              <a:t>důsledek</a:t>
            </a:r>
            <a:r>
              <a:rPr lang="cs-CZ" altLang="cs-CZ" sz="2400" dirty="0" smtClean="0">
                <a:solidFill>
                  <a:srgbClr val="0033CC"/>
                </a:solidFill>
              </a:rPr>
              <a:t>	=</a:t>
            </a:r>
            <a:r>
              <a:rPr lang="en-US" altLang="cs-CZ" sz="2400" dirty="0" smtClean="0">
                <a:solidFill>
                  <a:srgbClr val="0033CC"/>
                </a:solidFill>
              </a:rPr>
              <a:t>&gt;</a:t>
            </a:r>
            <a:r>
              <a:rPr lang="cs-CZ" altLang="cs-CZ" sz="2400" dirty="0" smtClean="0">
                <a:solidFill>
                  <a:srgbClr val="0033CC"/>
                </a:solidFill>
              </a:rPr>
              <a:t> např. nová cena zájezdu</a:t>
            </a:r>
          </a:p>
          <a:p>
            <a:pPr eaLnBrk="1" hangingPunct="1">
              <a:buFontTx/>
              <a:buNone/>
            </a:pPr>
            <a:r>
              <a:rPr lang="cs-CZ" altLang="cs-CZ" sz="2400" dirty="0" smtClean="0">
                <a:solidFill>
                  <a:srgbClr val="0033CC"/>
                </a:solidFill>
              </a:rPr>
              <a:t>		</a:t>
            </a:r>
            <a:r>
              <a:rPr lang="en-US" altLang="cs-CZ" sz="2400" dirty="0" smtClean="0">
                <a:solidFill>
                  <a:srgbClr val="0033CC"/>
                </a:solidFill>
              </a:rPr>
              <a:t>	</a:t>
            </a:r>
            <a:r>
              <a:rPr lang="cs-CZ" altLang="cs-CZ" sz="2400" dirty="0" smtClean="0">
                <a:solidFill>
                  <a:srgbClr val="0033CC"/>
                </a:solidFill>
              </a:rPr>
              <a:t>=</a:t>
            </a:r>
            <a:r>
              <a:rPr lang="en-US" altLang="cs-CZ" sz="2400" dirty="0" smtClean="0">
                <a:solidFill>
                  <a:srgbClr val="0033CC"/>
                </a:solidFill>
              </a:rPr>
              <a:t>&gt;</a:t>
            </a:r>
            <a:r>
              <a:rPr lang="cs-CZ" altLang="cs-CZ" sz="2400" dirty="0" smtClean="0">
                <a:solidFill>
                  <a:srgbClr val="0033CC"/>
                </a:solidFill>
              </a:rPr>
              <a:t> sdělit zákazníkovi (lhůta pro vyjádření</a:t>
            </a:r>
          </a:p>
          <a:p>
            <a:pPr eaLnBrk="1" hangingPunct="1">
              <a:buFontTx/>
              <a:buNone/>
            </a:pPr>
            <a:r>
              <a:rPr lang="cs-CZ" altLang="cs-CZ" sz="2400" dirty="0" smtClean="0">
                <a:solidFill>
                  <a:srgbClr val="0033CC"/>
                </a:solidFill>
              </a:rPr>
              <a:t>			      ne kratší než 5 dnů)</a:t>
            </a:r>
          </a:p>
          <a:p>
            <a:pPr eaLnBrk="1" hangingPunct="1">
              <a:lnSpc>
                <a:spcPct val="150000"/>
              </a:lnSpc>
              <a:buFontTx/>
              <a:buNone/>
            </a:pPr>
            <a:endParaRPr lang="cs-CZ" altLang="cs-CZ" sz="2400" dirty="0" smtClean="0"/>
          </a:p>
          <a:p>
            <a:pPr eaLnBrk="1" hangingPunct="1">
              <a:lnSpc>
                <a:spcPct val="150000"/>
              </a:lnSpc>
              <a:buFontTx/>
              <a:buNone/>
            </a:pPr>
            <a:r>
              <a:rPr lang="cs-CZ" altLang="cs-CZ" sz="2400" dirty="0" smtClean="0"/>
              <a:t>		- vyjádří se:		odstoupí</a:t>
            </a:r>
          </a:p>
          <a:p>
            <a:pPr eaLnBrk="1" hangingPunct="1">
              <a:lnSpc>
                <a:spcPct val="150000"/>
              </a:lnSpc>
              <a:buFontTx/>
              <a:buNone/>
            </a:pPr>
            <a:r>
              <a:rPr lang="cs-CZ" altLang="cs-CZ" sz="2400" dirty="0" smtClean="0"/>
              <a:t>					souhlasí s novou CS</a:t>
            </a:r>
          </a:p>
          <a:p>
            <a:pPr eaLnBrk="1" hangingPunct="1">
              <a:lnSpc>
                <a:spcPct val="150000"/>
              </a:lnSpc>
              <a:buFontTx/>
              <a:buNone/>
            </a:pPr>
            <a:r>
              <a:rPr lang="cs-CZ" altLang="cs-CZ" sz="2400" dirty="0" smtClean="0"/>
              <a:t>		- nevyjádří se:		souhlasí s novou CS</a:t>
            </a:r>
          </a:p>
        </p:txBody>
      </p:sp>
      <p:sp>
        <p:nvSpPr>
          <p:cNvPr id="61447" name="Line 7"/>
          <p:cNvSpPr>
            <a:spLocks noChangeShapeType="1"/>
          </p:cNvSpPr>
          <p:nvPr/>
        </p:nvSpPr>
        <p:spPr bwMode="auto">
          <a:xfrm>
            <a:off x="3203575" y="4508500"/>
            <a:ext cx="5762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61448" name="Line 8"/>
          <p:cNvSpPr>
            <a:spLocks noChangeShapeType="1"/>
          </p:cNvSpPr>
          <p:nvPr/>
        </p:nvSpPr>
        <p:spPr bwMode="auto">
          <a:xfrm>
            <a:off x="3203575" y="4508500"/>
            <a:ext cx="576263" cy="649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61449" name="Line 9"/>
          <p:cNvSpPr>
            <a:spLocks noChangeShapeType="1"/>
          </p:cNvSpPr>
          <p:nvPr/>
        </p:nvSpPr>
        <p:spPr bwMode="auto">
          <a:xfrm>
            <a:off x="3419475" y="5876925"/>
            <a:ext cx="12969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val 8"/>
          <p:cNvSpPr>
            <a:spLocks noChangeArrowheads="1"/>
          </p:cNvSpPr>
          <p:nvPr/>
        </p:nvSpPr>
        <p:spPr bwMode="auto">
          <a:xfrm>
            <a:off x="5364163" y="2781300"/>
            <a:ext cx="2736850" cy="935038"/>
          </a:xfrm>
          <a:prstGeom prst="ellipse">
            <a:avLst/>
          </a:prstGeom>
          <a:solidFill>
            <a:srgbClr val="FFCC99"/>
          </a:solidFill>
          <a:ln w="9525">
            <a:solidFill>
              <a:schemeClr val="tx1"/>
            </a:solidFill>
            <a:round/>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467" name="Oval 7"/>
          <p:cNvSpPr>
            <a:spLocks noChangeArrowheads="1"/>
          </p:cNvSpPr>
          <p:nvPr/>
        </p:nvSpPr>
        <p:spPr bwMode="auto">
          <a:xfrm>
            <a:off x="755650" y="2636838"/>
            <a:ext cx="3960813" cy="1152525"/>
          </a:xfrm>
          <a:prstGeom prst="ellipse">
            <a:avLst/>
          </a:prstGeom>
          <a:solidFill>
            <a:srgbClr val="FFCC99"/>
          </a:solidFill>
          <a:ln w="9525">
            <a:solidFill>
              <a:schemeClr val="tx1"/>
            </a:solidFill>
            <a:round/>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468" name="Rectangle 6"/>
          <p:cNvSpPr>
            <a:spLocks noChangeArrowheads="1"/>
          </p:cNvSpPr>
          <p:nvPr/>
        </p:nvSpPr>
        <p:spPr bwMode="auto">
          <a:xfrm>
            <a:off x="6227763" y="1773238"/>
            <a:ext cx="2305050" cy="503237"/>
          </a:xfrm>
          <a:prstGeom prst="rect">
            <a:avLst/>
          </a:prstGeom>
          <a:solidFill>
            <a:srgbClr val="FF99CC"/>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469" name="Rectangle 5"/>
          <p:cNvSpPr>
            <a:spLocks noChangeArrowheads="1"/>
          </p:cNvSpPr>
          <p:nvPr/>
        </p:nvSpPr>
        <p:spPr bwMode="auto">
          <a:xfrm>
            <a:off x="0" y="1844675"/>
            <a:ext cx="2627313" cy="431800"/>
          </a:xfrm>
          <a:prstGeom prst="rect">
            <a:avLst/>
          </a:prstGeom>
          <a:solidFill>
            <a:srgbClr val="FF99CC"/>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470" name="Rectangle 4"/>
          <p:cNvSpPr>
            <a:spLocks noChangeArrowheads="1"/>
          </p:cNvSpPr>
          <p:nvPr/>
        </p:nvSpPr>
        <p:spPr bwMode="auto">
          <a:xfrm>
            <a:off x="3276600" y="1268413"/>
            <a:ext cx="2735263" cy="576262"/>
          </a:xfrm>
          <a:prstGeom prst="rect">
            <a:avLst/>
          </a:prstGeom>
          <a:solidFill>
            <a:srgbClr val="CC99FF"/>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471" name="Rectangle 2"/>
          <p:cNvSpPr>
            <a:spLocks noGrp="1" noChangeArrowheads="1"/>
          </p:cNvSpPr>
          <p:nvPr>
            <p:ph type="title"/>
          </p:nvPr>
        </p:nvSpPr>
        <p:spPr/>
        <p:txBody>
          <a:bodyPr/>
          <a:lstStyle/>
          <a:p>
            <a:pPr algn="ctr" eaLnBrk="1" hangingPunct="1"/>
            <a:r>
              <a:rPr lang="cs-CZ" altLang="cs-CZ" dirty="0" smtClean="0"/>
              <a:t>Smlouva o zájezdu</a:t>
            </a:r>
          </a:p>
        </p:txBody>
      </p:sp>
      <p:sp>
        <p:nvSpPr>
          <p:cNvPr id="62472" name="Rectangle 3"/>
          <p:cNvSpPr>
            <a:spLocks noGrp="1" noChangeArrowheads="1"/>
          </p:cNvSpPr>
          <p:nvPr>
            <p:ph type="body" idx="1"/>
          </p:nvPr>
        </p:nvSpPr>
        <p:spPr>
          <a:xfrm>
            <a:off x="0" y="1196975"/>
            <a:ext cx="9144000" cy="5033963"/>
          </a:xfrm>
        </p:spPr>
        <p:txBody>
          <a:bodyPr/>
          <a:lstStyle/>
          <a:p>
            <a:pPr algn="ctr" eaLnBrk="1" hangingPunct="1">
              <a:lnSpc>
                <a:spcPct val="160000"/>
              </a:lnSpc>
              <a:buFont typeface="Wingdings" panose="05000000000000000000" pitchFamily="2" charset="2"/>
              <a:buNone/>
            </a:pPr>
            <a:r>
              <a:rPr lang="cs-CZ" altLang="cs-CZ" sz="1800" dirty="0" smtClean="0"/>
              <a:t>Odstoupení</a:t>
            </a:r>
          </a:p>
          <a:p>
            <a:pPr eaLnBrk="1" hangingPunct="1">
              <a:lnSpc>
                <a:spcPct val="160000"/>
              </a:lnSpc>
              <a:buFont typeface="Wingdings" panose="05000000000000000000" pitchFamily="2" charset="2"/>
              <a:buNone/>
            </a:pPr>
            <a:r>
              <a:rPr lang="cs-CZ" altLang="cs-CZ" sz="1800" dirty="0" smtClean="0"/>
              <a:t>Cestovní kancelář					Zákazník</a:t>
            </a:r>
          </a:p>
          <a:p>
            <a:pPr eaLnBrk="1" hangingPunct="1">
              <a:lnSpc>
                <a:spcPct val="160000"/>
              </a:lnSpc>
              <a:buFontTx/>
              <a:buChar char="-"/>
            </a:pPr>
            <a:r>
              <a:rPr lang="cs-CZ" altLang="cs-CZ" sz="1800" dirty="0" smtClean="0"/>
              <a:t>jen před zahájením zájezdu z důvodu:	</a:t>
            </a:r>
            <a:r>
              <a:rPr lang="en-US" altLang="cs-CZ" sz="1800" dirty="0" smtClean="0"/>
              <a:t>	</a:t>
            </a:r>
            <a:r>
              <a:rPr lang="cs-CZ" altLang="cs-CZ" sz="1800" dirty="0" smtClean="0"/>
              <a:t>- před zahájením kdykoliv</a:t>
            </a:r>
          </a:p>
          <a:p>
            <a:pPr eaLnBrk="1" hangingPunct="1">
              <a:lnSpc>
                <a:spcPct val="160000"/>
              </a:lnSpc>
              <a:buFontTx/>
              <a:buNone/>
            </a:pPr>
            <a:r>
              <a:rPr lang="cs-CZ" altLang="cs-CZ" sz="1800" dirty="0" smtClean="0"/>
              <a:t>		- porušení povinností zákazníkem	</a:t>
            </a:r>
            <a:r>
              <a:rPr lang="en-US" altLang="cs-CZ" sz="1800" dirty="0" smtClean="0"/>
              <a:t>	</a:t>
            </a:r>
            <a:r>
              <a:rPr lang="cs-CZ" altLang="cs-CZ" sz="1800" dirty="0" smtClean="0"/>
              <a:t>    změny od CK z 		 - zrušení zájezdu 			objektivních důvodů</a:t>
            </a:r>
            <a:endParaRPr lang="en-US" altLang="cs-CZ" sz="1800" dirty="0" smtClean="0"/>
          </a:p>
          <a:p>
            <a:pPr eaLnBrk="1" hangingPunct="1">
              <a:lnSpc>
                <a:spcPct val="160000"/>
              </a:lnSpc>
              <a:buFontTx/>
              <a:buNone/>
            </a:pPr>
            <a:endParaRPr lang="cs-CZ" altLang="cs-CZ" sz="1800" dirty="0" smtClean="0"/>
          </a:p>
          <a:p>
            <a:pPr eaLnBrk="1" hangingPunct="1">
              <a:lnSpc>
                <a:spcPct val="160000"/>
              </a:lnSpc>
              <a:buFontTx/>
              <a:buNone/>
            </a:pPr>
            <a:r>
              <a:rPr lang="cs-CZ" altLang="cs-CZ" sz="1800" dirty="0" smtClean="0"/>
              <a:t>		        zákazník				=</a:t>
            </a:r>
            <a:r>
              <a:rPr lang="en-US" altLang="cs-CZ" sz="1800" dirty="0" smtClean="0"/>
              <a:t>&gt;</a:t>
            </a:r>
            <a:r>
              <a:rPr lang="cs-CZ" altLang="cs-CZ" sz="1800" dirty="0" smtClean="0"/>
              <a:t> nová CS</a:t>
            </a:r>
          </a:p>
          <a:p>
            <a:pPr eaLnBrk="1" hangingPunct="1">
              <a:lnSpc>
                <a:spcPct val="160000"/>
              </a:lnSpc>
              <a:buFontTx/>
              <a:buNone/>
            </a:pPr>
            <a:endParaRPr lang="cs-CZ" altLang="cs-CZ" sz="1800" dirty="0" smtClean="0"/>
          </a:p>
          <a:p>
            <a:pPr eaLnBrk="1" hangingPunct="1">
              <a:lnSpc>
                <a:spcPct val="160000"/>
              </a:lnSpc>
              <a:buFontTx/>
              <a:buNone/>
            </a:pPr>
            <a:r>
              <a:rPr lang="cs-CZ" altLang="cs-CZ" sz="1800" dirty="0" smtClean="0"/>
              <a:t>					- platby se považují za platby nové smlouvy						- CK musí vrátit případný rozdíl</a:t>
            </a:r>
          </a:p>
        </p:txBody>
      </p:sp>
      <p:sp>
        <p:nvSpPr>
          <p:cNvPr id="62473" name="AutoShape 9"/>
          <p:cNvSpPr>
            <a:spLocks noChangeArrowheads="1"/>
          </p:cNvSpPr>
          <p:nvPr/>
        </p:nvSpPr>
        <p:spPr bwMode="auto">
          <a:xfrm>
            <a:off x="1619250" y="3716338"/>
            <a:ext cx="144463" cy="504825"/>
          </a:xfrm>
          <a:prstGeom prst="downArrow">
            <a:avLst>
              <a:gd name="adj1" fmla="val 50000"/>
              <a:gd name="adj2" fmla="val 99642"/>
            </a:avLst>
          </a:prstGeom>
          <a:solidFill>
            <a:srgbClr val="FFFF99"/>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474" name="AutoShape 10"/>
          <p:cNvSpPr>
            <a:spLocks noChangeArrowheads="1"/>
          </p:cNvSpPr>
          <p:nvPr/>
        </p:nvSpPr>
        <p:spPr bwMode="auto">
          <a:xfrm>
            <a:off x="2627313" y="4365625"/>
            <a:ext cx="2881312" cy="142875"/>
          </a:xfrm>
          <a:prstGeom prst="rightArrow">
            <a:avLst>
              <a:gd name="adj1" fmla="val 50000"/>
              <a:gd name="adj2" fmla="val 504167"/>
            </a:avLst>
          </a:prstGeom>
          <a:solidFill>
            <a:srgbClr val="FFFF99"/>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475" name="AutoShape 11"/>
          <p:cNvSpPr>
            <a:spLocks noChangeArrowheads="1"/>
          </p:cNvSpPr>
          <p:nvPr/>
        </p:nvSpPr>
        <p:spPr bwMode="auto">
          <a:xfrm>
            <a:off x="6227763" y="3716338"/>
            <a:ext cx="144462" cy="503237"/>
          </a:xfrm>
          <a:prstGeom prst="downArrow">
            <a:avLst>
              <a:gd name="adj1" fmla="val 50000"/>
              <a:gd name="adj2" fmla="val 87088"/>
            </a:avLst>
          </a:prstGeom>
          <a:solidFill>
            <a:srgbClr val="FFFF99"/>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476" name="Line 12"/>
          <p:cNvSpPr>
            <a:spLocks noChangeShapeType="1"/>
          </p:cNvSpPr>
          <p:nvPr/>
        </p:nvSpPr>
        <p:spPr bwMode="auto">
          <a:xfrm flipH="1">
            <a:off x="6300788" y="4581525"/>
            <a:ext cx="0"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62477" name="Line 13"/>
          <p:cNvSpPr>
            <a:spLocks noChangeShapeType="1"/>
          </p:cNvSpPr>
          <p:nvPr/>
        </p:nvSpPr>
        <p:spPr bwMode="auto">
          <a:xfrm>
            <a:off x="6300788" y="5516563"/>
            <a:ext cx="0" cy="2174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62478" name="Line 14"/>
          <p:cNvSpPr>
            <a:spLocks noChangeShapeType="1"/>
          </p:cNvSpPr>
          <p:nvPr/>
        </p:nvSpPr>
        <p:spPr bwMode="auto">
          <a:xfrm flipH="1">
            <a:off x="2124075" y="1412875"/>
            <a:ext cx="107950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62479" name="Line 15"/>
          <p:cNvSpPr>
            <a:spLocks noChangeShapeType="1"/>
          </p:cNvSpPr>
          <p:nvPr/>
        </p:nvSpPr>
        <p:spPr bwMode="auto">
          <a:xfrm>
            <a:off x="6084888" y="1341438"/>
            <a:ext cx="1366837"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8"/>
          <p:cNvSpPr>
            <a:spLocks noChangeArrowheads="1"/>
          </p:cNvSpPr>
          <p:nvPr/>
        </p:nvSpPr>
        <p:spPr bwMode="auto">
          <a:xfrm>
            <a:off x="468313" y="3933825"/>
            <a:ext cx="4032250" cy="863600"/>
          </a:xfrm>
          <a:prstGeom prst="rect">
            <a:avLst/>
          </a:prstGeom>
          <a:solidFill>
            <a:srgbClr val="FFFF99"/>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3491" name="Rectangle 5"/>
          <p:cNvSpPr>
            <a:spLocks noChangeArrowheads="1"/>
          </p:cNvSpPr>
          <p:nvPr/>
        </p:nvSpPr>
        <p:spPr bwMode="auto">
          <a:xfrm>
            <a:off x="468313" y="2708275"/>
            <a:ext cx="3167062" cy="792163"/>
          </a:xfrm>
          <a:prstGeom prst="rect">
            <a:avLst/>
          </a:prstGeom>
          <a:solidFill>
            <a:srgbClr val="FFFF99"/>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3492" name="Rectangle 4"/>
          <p:cNvSpPr>
            <a:spLocks noChangeArrowheads="1"/>
          </p:cNvSpPr>
          <p:nvPr/>
        </p:nvSpPr>
        <p:spPr bwMode="auto">
          <a:xfrm>
            <a:off x="755650" y="1557338"/>
            <a:ext cx="8064500" cy="1008062"/>
          </a:xfrm>
          <a:prstGeom prst="rect">
            <a:avLst/>
          </a:prstGeom>
          <a:solidFill>
            <a:srgbClr val="FFFF00"/>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3493" name="Rectangle 2"/>
          <p:cNvSpPr>
            <a:spLocks noGrp="1" noChangeArrowheads="1"/>
          </p:cNvSpPr>
          <p:nvPr>
            <p:ph type="title"/>
          </p:nvPr>
        </p:nvSpPr>
        <p:spPr/>
        <p:txBody>
          <a:bodyPr/>
          <a:lstStyle/>
          <a:p>
            <a:pPr algn="ctr" eaLnBrk="1" hangingPunct="1"/>
            <a:r>
              <a:rPr lang="cs-CZ" altLang="cs-CZ" dirty="0" smtClean="0"/>
              <a:t>Smlouva o zájezdu</a:t>
            </a:r>
          </a:p>
        </p:txBody>
      </p:sp>
      <p:sp>
        <p:nvSpPr>
          <p:cNvPr id="63494" name="Rectangle 3"/>
          <p:cNvSpPr>
            <a:spLocks noGrp="1" noChangeArrowheads="1"/>
          </p:cNvSpPr>
          <p:nvPr>
            <p:ph type="body" idx="1"/>
          </p:nvPr>
        </p:nvSpPr>
        <p:spPr>
          <a:xfrm>
            <a:off x="457200" y="1600200"/>
            <a:ext cx="8435975" cy="4530725"/>
          </a:xfrm>
        </p:spPr>
        <p:txBody>
          <a:bodyPr/>
          <a:lstStyle/>
          <a:p>
            <a:pPr algn="ctr" eaLnBrk="1" hangingPunct="1">
              <a:buFont typeface="Wingdings" panose="05000000000000000000" pitchFamily="2" charset="2"/>
              <a:buNone/>
            </a:pPr>
            <a:r>
              <a:rPr lang="cs-CZ" altLang="cs-CZ" sz="2400" smtClean="0"/>
              <a:t>ZRUŠENÍ ZÁJEZDU ZE STRANY CK MÉNĚ NEŽ 20 DNÍ PŘED ZAHÁJENÍM ZÁJEZDU</a:t>
            </a:r>
          </a:p>
          <a:p>
            <a:pPr algn="ctr" eaLnBrk="1" hangingPunct="1">
              <a:buFont typeface="Wingdings" panose="05000000000000000000" pitchFamily="2" charset="2"/>
              <a:buNone/>
            </a:pPr>
            <a:endParaRPr lang="cs-CZ" altLang="cs-CZ" sz="2400" smtClean="0"/>
          </a:p>
          <a:p>
            <a:pPr eaLnBrk="1" hangingPunct="1">
              <a:buFont typeface="Wingdings" panose="05000000000000000000" pitchFamily="2" charset="2"/>
              <a:buNone/>
            </a:pPr>
            <a:r>
              <a:rPr lang="cs-CZ" altLang="cs-CZ" sz="2000" smtClean="0"/>
              <a:t>CESTOVNÍ KANCELÁŘ		povinnost uhradit pokutu (10%)</a:t>
            </a:r>
          </a:p>
          <a:p>
            <a:pPr eaLnBrk="1" hangingPunct="1">
              <a:buFont typeface="Wingdings" panose="05000000000000000000" pitchFamily="2" charset="2"/>
              <a:buNone/>
            </a:pPr>
            <a:endParaRPr lang="cs-CZ" altLang="cs-CZ" sz="2000" smtClean="0"/>
          </a:p>
          <a:p>
            <a:pPr eaLnBrk="1" hangingPunct="1">
              <a:buFont typeface="Wingdings" panose="05000000000000000000" pitchFamily="2" charset="2"/>
              <a:buNone/>
            </a:pPr>
            <a:r>
              <a:rPr lang="cs-CZ" altLang="cs-CZ" sz="2000" smtClean="0"/>
              <a:t>						právo na náhradu škody není</a:t>
            </a:r>
          </a:p>
          <a:p>
            <a:pPr eaLnBrk="1" hangingPunct="1">
              <a:buFont typeface="Wingdings" panose="05000000000000000000" pitchFamily="2" charset="2"/>
              <a:buNone/>
            </a:pPr>
            <a:r>
              <a:rPr lang="cs-CZ" altLang="cs-CZ" sz="2000" smtClean="0"/>
              <a:t>						dotčeno</a:t>
            </a:r>
          </a:p>
          <a:p>
            <a:pPr eaLnBrk="1" hangingPunct="1">
              <a:buFont typeface="Wingdings" panose="05000000000000000000" pitchFamily="2" charset="2"/>
              <a:buNone/>
            </a:pPr>
            <a:r>
              <a:rPr lang="cs-CZ" altLang="cs-CZ" sz="2000" smtClean="0"/>
              <a:t>	může se zprostit zodpovědnosti </a:t>
            </a:r>
          </a:p>
          <a:p>
            <a:pPr eaLnBrk="1" hangingPunct="1">
              <a:buFont typeface="Wingdings" panose="05000000000000000000" pitchFamily="2" charset="2"/>
              <a:buNone/>
            </a:pPr>
            <a:r>
              <a:rPr lang="cs-CZ" altLang="cs-CZ" sz="2000" smtClean="0"/>
              <a:t>	</a:t>
            </a:r>
          </a:p>
          <a:p>
            <a:pPr eaLnBrk="1" hangingPunct="1">
              <a:buFont typeface="Wingdings" panose="05000000000000000000" pitchFamily="2" charset="2"/>
              <a:buNone/>
            </a:pPr>
            <a:r>
              <a:rPr lang="cs-CZ" altLang="cs-CZ" sz="2000" smtClean="0"/>
              <a:t>		- nebyl dosažen minimální počet účastníků	</a:t>
            </a:r>
          </a:p>
          <a:p>
            <a:pPr eaLnBrk="1" hangingPunct="1">
              <a:buFont typeface="Wingdings" panose="05000000000000000000" pitchFamily="2" charset="2"/>
              <a:buNone/>
            </a:pPr>
            <a:r>
              <a:rPr lang="cs-CZ" altLang="cs-CZ" sz="2000" smtClean="0"/>
              <a:t>		- neodvratitelná událost</a:t>
            </a:r>
          </a:p>
        </p:txBody>
      </p:sp>
      <p:sp>
        <p:nvSpPr>
          <p:cNvPr id="63495" name="Line 6"/>
          <p:cNvSpPr>
            <a:spLocks noChangeShapeType="1"/>
          </p:cNvSpPr>
          <p:nvPr/>
        </p:nvSpPr>
        <p:spPr bwMode="auto">
          <a:xfrm>
            <a:off x="3779838" y="3068638"/>
            <a:ext cx="11525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63496" name="Line 7"/>
          <p:cNvSpPr>
            <a:spLocks noChangeShapeType="1"/>
          </p:cNvSpPr>
          <p:nvPr/>
        </p:nvSpPr>
        <p:spPr bwMode="auto">
          <a:xfrm>
            <a:off x="3779838" y="3068638"/>
            <a:ext cx="1152525"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63497" name="Line 9"/>
          <p:cNvSpPr>
            <a:spLocks noChangeShapeType="1"/>
          </p:cNvSpPr>
          <p:nvPr/>
        </p:nvSpPr>
        <p:spPr bwMode="auto">
          <a:xfrm>
            <a:off x="3132138" y="4797425"/>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pPr algn="ctr" eaLnBrk="1" hangingPunct="1"/>
            <a:r>
              <a:rPr lang="cs-CZ" altLang="cs-CZ" smtClean="0"/>
              <a:t>HISTORIE CESTOVNÍHO RUCHU</a:t>
            </a:r>
          </a:p>
        </p:txBody>
      </p:sp>
      <p:sp>
        <p:nvSpPr>
          <p:cNvPr id="9219" name="Rectangle 3"/>
          <p:cNvSpPr>
            <a:spLocks noGrp="1" noChangeArrowheads="1"/>
          </p:cNvSpPr>
          <p:nvPr>
            <p:ph type="body" sz="half" idx="4294967295"/>
          </p:nvPr>
        </p:nvSpPr>
        <p:spPr>
          <a:xfrm>
            <a:off x="457200" y="1600200"/>
            <a:ext cx="4038600" cy="4530725"/>
          </a:xfrm>
        </p:spPr>
        <p:txBody>
          <a:bodyPr/>
          <a:lstStyle/>
          <a:p>
            <a:pPr eaLnBrk="1" hangingPunct="1">
              <a:buFontTx/>
              <a:buNone/>
            </a:pPr>
            <a:endParaRPr lang="cs-CZ" altLang="cs-CZ" sz="2000" smtClean="0"/>
          </a:p>
          <a:p>
            <a:pPr eaLnBrk="1" hangingPunct="1">
              <a:buFont typeface="Wingdings" panose="05000000000000000000" pitchFamily="2" charset="2"/>
              <a:buNone/>
            </a:pPr>
            <a:endParaRPr lang="cs-CZ" altLang="cs-CZ" sz="2600" smtClean="0"/>
          </a:p>
        </p:txBody>
      </p:sp>
      <p:sp>
        <p:nvSpPr>
          <p:cNvPr id="8196" name="Rectangle 4"/>
          <p:cNvSpPr>
            <a:spLocks noGrp="1" noChangeArrowheads="1"/>
          </p:cNvSpPr>
          <p:nvPr>
            <p:ph type="body" sz="half" idx="4294967295"/>
          </p:nvPr>
        </p:nvSpPr>
        <p:spPr>
          <a:xfrm>
            <a:off x="4648200" y="1828800"/>
            <a:ext cx="4244975" cy="4048125"/>
          </a:xfrm>
        </p:spPr>
        <p:txBody>
          <a:bodyPr/>
          <a:lstStyle/>
          <a:p>
            <a:pPr eaLnBrk="1" hangingPunct="1">
              <a:buFont typeface="Wingdings" panose="05000000000000000000" pitchFamily="2" charset="2"/>
              <a:buNone/>
            </a:pPr>
            <a:endParaRPr lang="cs-CZ" altLang="cs-CZ" sz="2000" smtClean="0"/>
          </a:p>
          <a:p>
            <a:pPr eaLnBrk="1" hangingPunct="1">
              <a:buFont typeface="Wingdings" panose="05000000000000000000" pitchFamily="2" charset="2"/>
              <a:buNone/>
            </a:pPr>
            <a:r>
              <a:rPr lang="cs-CZ" altLang="cs-CZ" sz="2200" smtClean="0">
                <a:solidFill>
                  <a:srgbClr val="993300"/>
                </a:solidFill>
                <a:latin typeface="Tempus Sans ITC" panose="04020404030D07020202" pitchFamily="82" charset="0"/>
                <a:cs typeface="Times New Roman" panose="02020603050405020304" pitchFamily="18" charset="0"/>
              </a:rPr>
              <a:t>→ </a:t>
            </a:r>
            <a:r>
              <a:rPr lang="cs-CZ" altLang="cs-CZ" sz="2800" smtClean="0">
                <a:solidFill>
                  <a:srgbClr val="993300"/>
                </a:solidFill>
                <a:latin typeface="Tempus Sans ITC" panose="04020404030D07020202" pitchFamily="82" charset="0"/>
                <a:cs typeface="Times New Roman" panose="02020603050405020304" pitchFamily="18" charset="0"/>
              </a:rPr>
              <a:t>Caesar a Kleopatra</a:t>
            </a:r>
          </a:p>
          <a:p>
            <a:pPr algn="ctr" eaLnBrk="1" hangingPunct="1">
              <a:buFont typeface="Wingdings" panose="05000000000000000000" pitchFamily="2" charset="2"/>
              <a:buNone/>
            </a:pPr>
            <a:endParaRPr lang="cs-CZ" altLang="cs-CZ" sz="2200" smtClean="0">
              <a:solidFill>
                <a:srgbClr val="993300"/>
              </a:solidFill>
              <a:latin typeface="Tempus Sans ITC" panose="04020404030D07020202" pitchFamily="82" charset="0"/>
            </a:endParaRPr>
          </a:p>
          <a:p>
            <a:pPr algn="ctr" eaLnBrk="1" hangingPunct="1">
              <a:buFont typeface="Wingdings" panose="05000000000000000000" pitchFamily="2" charset="2"/>
              <a:buNone/>
            </a:pPr>
            <a:endParaRPr lang="cs-CZ" altLang="cs-CZ" sz="2000" smtClean="0">
              <a:solidFill>
                <a:srgbClr val="993300"/>
              </a:solidFill>
              <a:latin typeface="Tempus Sans ITC" panose="04020404030D07020202" pitchFamily="82" charset="0"/>
            </a:endParaRPr>
          </a:p>
          <a:p>
            <a:pPr eaLnBrk="1" hangingPunct="1">
              <a:lnSpc>
                <a:spcPct val="130000"/>
              </a:lnSpc>
              <a:buFont typeface="Wingdings" panose="05000000000000000000" pitchFamily="2" charset="2"/>
              <a:buNone/>
            </a:pPr>
            <a:r>
              <a:rPr lang="cs-CZ" altLang="cs-CZ" sz="2600" b="1" smtClean="0">
                <a:solidFill>
                  <a:srgbClr val="993300"/>
                </a:solidFill>
                <a:latin typeface="Tempus Sans ITC" panose="04020404030D07020202" pitchFamily="82" charset="0"/>
              </a:rPr>
              <a:t>VOJENSKOPOLITICKÉ</a:t>
            </a:r>
            <a:endParaRPr lang="cs-CZ" altLang="cs-CZ" sz="2600" b="1" smtClean="0">
              <a:solidFill>
                <a:srgbClr val="993300"/>
              </a:solidFill>
            </a:endParaRPr>
          </a:p>
          <a:p>
            <a:pPr eaLnBrk="1" hangingPunct="1">
              <a:lnSpc>
                <a:spcPct val="130000"/>
              </a:lnSpc>
              <a:buFont typeface="Wingdings" panose="05000000000000000000" pitchFamily="2" charset="2"/>
              <a:buNone/>
            </a:pPr>
            <a:r>
              <a:rPr lang="cs-CZ" altLang="cs-CZ" sz="2600" b="1" smtClean="0">
                <a:solidFill>
                  <a:srgbClr val="993300"/>
                </a:solidFill>
                <a:latin typeface="Tempus Sans ITC" panose="04020404030D07020202" pitchFamily="82" charset="0"/>
              </a:rPr>
              <a:t>DŮVODY</a:t>
            </a:r>
          </a:p>
          <a:p>
            <a:pPr algn="ctr" eaLnBrk="1" hangingPunct="1">
              <a:buFont typeface="Wingdings" panose="05000000000000000000" pitchFamily="2" charset="2"/>
              <a:buNone/>
            </a:pPr>
            <a:endParaRPr lang="cs-CZ" altLang="cs-CZ" sz="2600" smtClean="0">
              <a:solidFill>
                <a:srgbClr val="993300"/>
              </a:solidFill>
            </a:endParaRPr>
          </a:p>
          <a:p>
            <a:pPr algn="ctr" eaLnBrk="1" hangingPunct="1">
              <a:buFont typeface="Wingdings" panose="05000000000000000000" pitchFamily="2" charset="2"/>
              <a:buNone/>
            </a:pPr>
            <a:endParaRPr lang="cs-CZ" altLang="cs-CZ" sz="2000" smtClean="0"/>
          </a:p>
        </p:txBody>
      </p:sp>
      <p:pic>
        <p:nvPicPr>
          <p:cNvPr id="9221" name="Picture 6" descr="Kleopat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700213"/>
            <a:ext cx="390366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196">
                                            <p:txEl>
                                              <p:pRg st="1" end="1"/>
                                            </p:txEl>
                                          </p:spTgt>
                                        </p:tgtEl>
                                        <p:attrNameLst>
                                          <p:attrName>style.visibility</p:attrName>
                                        </p:attrNameLst>
                                      </p:cBhvr>
                                      <p:to>
                                        <p:strVal val="visible"/>
                                      </p:to>
                                    </p:set>
                                    <p:anim calcmode="lin" valueType="num">
                                      <p:cBhvr additive="base">
                                        <p:cTn id="7" dur="1000" fill="hold"/>
                                        <p:tgtEl>
                                          <p:spTgt spid="8196">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819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196">
                                            <p:txEl>
                                              <p:pRg st="4" end="4"/>
                                            </p:txEl>
                                          </p:spTgt>
                                        </p:tgtEl>
                                        <p:attrNameLst>
                                          <p:attrName>style.visibility</p:attrName>
                                        </p:attrNameLst>
                                      </p:cBhvr>
                                      <p:to>
                                        <p:strVal val="visible"/>
                                      </p:to>
                                    </p:set>
                                    <p:anim calcmode="lin" valueType="num">
                                      <p:cBhvr additive="base">
                                        <p:cTn id="13" dur="1000" fill="hold"/>
                                        <p:tgtEl>
                                          <p:spTgt spid="8196">
                                            <p:txEl>
                                              <p:pRg st="4" end="4"/>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8196">
                                            <p:txEl>
                                              <p:pRg st="4" end="4"/>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8196">
                                            <p:txEl>
                                              <p:pRg st="5" end="5"/>
                                            </p:txEl>
                                          </p:spTgt>
                                        </p:tgtEl>
                                        <p:attrNameLst>
                                          <p:attrName>style.visibility</p:attrName>
                                        </p:attrNameLst>
                                      </p:cBhvr>
                                      <p:to>
                                        <p:strVal val="visible"/>
                                      </p:to>
                                    </p:set>
                                    <p:anim calcmode="lin" valueType="num">
                                      <p:cBhvr additive="base">
                                        <p:cTn id="17" dur="1000" fill="hold"/>
                                        <p:tgtEl>
                                          <p:spTgt spid="8196">
                                            <p:txEl>
                                              <p:pRg st="5" end="5"/>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819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gn="ctr" eaLnBrk="1" hangingPunct="1"/>
            <a:r>
              <a:rPr lang="cs-CZ" altLang="cs-CZ" dirty="0" smtClean="0"/>
              <a:t>Smlouva o zájezdu</a:t>
            </a:r>
          </a:p>
        </p:txBody>
      </p:sp>
      <p:sp>
        <p:nvSpPr>
          <p:cNvPr id="64515"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sz="2800" u="sng" smtClean="0"/>
              <a:t>Definice úpadku:</a:t>
            </a:r>
          </a:p>
          <a:p>
            <a:pPr eaLnBrk="1" hangingPunct="1">
              <a:buFont typeface="Wingdings" panose="05000000000000000000" pitchFamily="2" charset="2"/>
              <a:buNone/>
            </a:pPr>
            <a:r>
              <a:rPr lang="cs-CZ" altLang="cs-CZ" sz="2800" smtClean="0"/>
              <a:t>	</a:t>
            </a:r>
          </a:p>
          <a:p>
            <a:pPr eaLnBrk="1" hangingPunct="1">
              <a:lnSpc>
                <a:spcPct val="160000"/>
              </a:lnSpc>
              <a:buFont typeface="Wingdings" panose="05000000000000000000" pitchFamily="2" charset="2"/>
              <a:buNone/>
            </a:pPr>
            <a:r>
              <a:rPr lang="cs-CZ" altLang="cs-CZ" sz="2800" smtClean="0"/>
              <a:t>	- </a:t>
            </a:r>
            <a:r>
              <a:rPr lang="cs-CZ" altLang="cs-CZ" sz="2800" i="1" smtClean="0"/>
              <a:t>více věřitelů a není schopna plnit své závazky</a:t>
            </a:r>
          </a:p>
          <a:p>
            <a:pPr eaLnBrk="1" hangingPunct="1">
              <a:lnSpc>
                <a:spcPct val="160000"/>
              </a:lnSpc>
              <a:buFont typeface="Wingdings" panose="05000000000000000000" pitchFamily="2" charset="2"/>
              <a:buNone/>
            </a:pPr>
            <a:r>
              <a:rPr lang="cs-CZ" altLang="cs-CZ" sz="2800" i="1" smtClean="0"/>
              <a:t>	- je předlužena (splatné závazky jsou vyšší než její majetek)</a:t>
            </a:r>
            <a:endParaRPr lang="cs-CZ" altLang="cs-CZ" sz="280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ChangeArrowheads="1"/>
          </p:cNvSpPr>
          <p:nvPr/>
        </p:nvSpPr>
        <p:spPr bwMode="auto">
          <a:xfrm>
            <a:off x="6011863" y="2708275"/>
            <a:ext cx="2736850" cy="2808288"/>
          </a:xfrm>
          <a:prstGeom prst="rect">
            <a:avLst/>
          </a:prstGeom>
          <a:solidFill>
            <a:srgbClr val="99CCFF"/>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5539" name="Rectangle 6"/>
          <p:cNvSpPr>
            <a:spLocks noChangeArrowheads="1"/>
          </p:cNvSpPr>
          <p:nvPr/>
        </p:nvSpPr>
        <p:spPr bwMode="auto">
          <a:xfrm>
            <a:off x="3203575" y="2708275"/>
            <a:ext cx="2663825" cy="2808288"/>
          </a:xfrm>
          <a:prstGeom prst="rect">
            <a:avLst/>
          </a:prstGeom>
          <a:solidFill>
            <a:srgbClr val="99CCFF"/>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5540" name="Rectangle 5"/>
          <p:cNvSpPr>
            <a:spLocks noChangeArrowheads="1"/>
          </p:cNvSpPr>
          <p:nvPr/>
        </p:nvSpPr>
        <p:spPr bwMode="auto">
          <a:xfrm>
            <a:off x="468313" y="2708275"/>
            <a:ext cx="2590800" cy="2808288"/>
          </a:xfrm>
          <a:prstGeom prst="rect">
            <a:avLst/>
          </a:prstGeom>
          <a:solidFill>
            <a:srgbClr val="99CCFF"/>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5541" name="Rectangle 4"/>
          <p:cNvSpPr>
            <a:spLocks noChangeArrowheads="1"/>
          </p:cNvSpPr>
          <p:nvPr/>
        </p:nvSpPr>
        <p:spPr bwMode="auto">
          <a:xfrm>
            <a:off x="3132138" y="1412875"/>
            <a:ext cx="2808287" cy="792163"/>
          </a:xfrm>
          <a:prstGeom prst="rect">
            <a:avLst/>
          </a:prstGeom>
          <a:solidFill>
            <a:srgbClr val="00CCFF"/>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5542" name="Rectangle 2"/>
          <p:cNvSpPr>
            <a:spLocks noGrp="1" noChangeArrowheads="1"/>
          </p:cNvSpPr>
          <p:nvPr>
            <p:ph type="title"/>
          </p:nvPr>
        </p:nvSpPr>
        <p:spPr/>
        <p:txBody>
          <a:bodyPr/>
          <a:lstStyle/>
          <a:p>
            <a:pPr algn="ctr" eaLnBrk="1" hangingPunct="1"/>
            <a:r>
              <a:rPr lang="cs-CZ" altLang="cs-CZ" dirty="0" smtClean="0"/>
              <a:t>Smlouva o zájezdu</a:t>
            </a:r>
          </a:p>
        </p:txBody>
      </p:sp>
      <p:sp>
        <p:nvSpPr>
          <p:cNvPr id="65543" name="Rectangle 3"/>
          <p:cNvSpPr>
            <a:spLocks noGrp="1" noChangeArrowheads="1"/>
          </p:cNvSpPr>
          <p:nvPr>
            <p:ph type="body" idx="1"/>
          </p:nvPr>
        </p:nvSpPr>
        <p:spPr>
          <a:xfrm>
            <a:off x="457200" y="1600200"/>
            <a:ext cx="8362950" cy="4530725"/>
          </a:xfrm>
        </p:spPr>
        <p:txBody>
          <a:bodyPr/>
          <a:lstStyle/>
          <a:p>
            <a:pPr algn="ctr" eaLnBrk="1" hangingPunct="1">
              <a:buFont typeface="Wingdings" panose="05000000000000000000" pitchFamily="2" charset="2"/>
              <a:buNone/>
            </a:pPr>
            <a:r>
              <a:rPr lang="cs-CZ" altLang="cs-CZ" sz="2000" smtClean="0"/>
              <a:t>ÚČEL POJIŠTĚNÍ</a:t>
            </a:r>
          </a:p>
          <a:p>
            <a:pPr algn="ctr" eaLnBrk="1" hangingPunct="1">
              <a:buFont typeface="Wingdings" panose="05000000000000000000" pitchFamily="2" charset="2"/>
              <a:buNone/>
            </a:pPr>
            <a:endParaRPr lang="cs-CZ" altLang="cs-CZ" sz="2000" smtClean="0"/>
          </a:p>
          <a:p>
            <a:pPr eaLnBrk="1" hangingPunct="1">
              <a:buFont typeface="Wingdings" panose="05000000000000000000" pitchFamily="2" charset="2"/>
              <a:buNone/>
            </a:pPr>
            <a:endParaRPr lang="cs-CZ" altLang="cs-CZ" sz="2000" smtClean="0"/>
          </a:p>
          <a:p>
            <a:pPr eaLnBrk="1" hangingPunct="1">
              <a:buFont typeface="Wingdings" panose="05000000000000000000" pitchFamily="2" charset="2"/>
              <a:buNone/>
            </a:pPr>
            <a:r>
              <a:rPr lang="cs-CZ" altLang="cs-CZ" sz="2000" smtClean="0"/>
              <a:t>zajištění dopravy	vrácení zaplacené	vrácení rozdílů mezi</a:t>
            </a:r>
          </a:p>
          <a:p>
            <a:pPr eaLnBrk="1" hangingPunct="1">
              <a:buFont typeface="Wingdings" panose="05000000000000000000" pitchFamily="2" charset="2"/>
              <a:buNone/>
            </a:pPr>
            <a:r>
              <a:rPr lang="cs-CZ" altLang="cs-CZ" sz="2000" smtClean="0"/>
              <a:t>zákazníka CK z místa	zálohy nebo ceny	zaplacenou cenou</a:t>
            </a:r>
          </a:p>
          <a:p>
            <a:pPr eaLnBrk="1" hangingPunct="1">
              <a:buFont typeface="Wingdings" panose="05000000000000000000" pitchFamily="2" charset="2"/>
              <a:buNone/>
            </a:pPr>
            <a:r>
              <a:rPr lang="cs-CZ" altLang="cs-CZ" sz="2000" smtClean="0"/>
              <a:t>pobytu v zahraničí do	zájezdu v případě, že	zájezdu a cenou</a:t>
            </a:r>
          </a:p>
          <a:p>
            <a:pPr eaLnBrk="1" hangingPunct="1">
              <a:buFont typeface="Wingdings" panose="05000000000000000000" pitchFamily="2" charset="2"/>
              <a:buNone/>
            </a:pPr>
            <a:r>
              <a:rPr lang="cs-CZ" altLang="cs-CZ" sz="2000" smtClean="0"/>
              <a:t>ČR, pokud byla tato	se zájezd neuskutečnil	částečně poskytnutého</a:t>
            </a:r>
          </a:p>
          <a:p>
            <a:pPr eaLnBrk="1" hangingPunct="1">
              <a:buFont typeface="Wingdings" panose="05000000000000000000" pitchFamily="2" charset="2"/>
              <a:buNone/>
            </a:pPr>
            <a:r>
              <a:rPr lang="cs-CZ" altLang="cs-CZ" sz="2000" smtClean="0"/>
              <a:t>doprava součástí	- tzn. refundace		zájezdu v případě, že </a:t>
            </a:r>
          </a:p>
          <a:p>
            <a:pPr eaLnBrk="1" hangingPunct="1">
              <a:buFont typeface="Wingdings" panose="05000000000000000000" pitchFamily="2" charset="2"/>
              <a:buNone/>
            </a:pPr>
            <a:r>
              <a:rPr lang="cs-CZ" altLang="cs-CZ" sz="2000" smtClean="0"/>
              <a:t>zájezdu – tzn. 					se zájezd uskutečnil </a:t>
            </a:r>
          </a:p>
          <a:p>
            <a:pPr eaLnBrk="1" hangingPunct="1">
              <a:buFont typeface="Wingdings" panose="05000000000000000000" pitchFamily="2" charset="2"/>
              <a:buNone/>
            </a:pPr>
            <a:r>
              <a:rPr lang="cs-CZ" altLang="cs-CZ" sz="2000" smtClean="0"/>
              <a:t>repatriace					pouze z části</a:t>
            </a:r>
          </a:p>
        </p:txBody>
      </p:sp>
      <p:sp>
        <p:nvSpPr>
          <p:cNvPr id="65544" name="Line 8"/>
          <p:cNvSpPr>
            <a:spLocks noChangeShapeType="1"/>
          </p:cNvSpPr>
          <p:nvPr/>
        </p:nvSpPr>
        <p:spPr bwMode="auto">
          <a:xfrm>
            <a:off x="1763713" y="2349500"/>
            <a:ext cx="5545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65545" name="Line 9"/>
          <p:cNvSpPr>
            <a:spLocks noChangeShapeType="1"/>
          </p:cNvSpPr>
          <p:nvPr/>
        </p:nvSpPr>
        <p:spPr bwMode="auto">
          <a:xfrm flipH="1">
            <a:off x="1763713" y="2349500"/>
            <a:ext cx="0" cy="358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65546" name="Line 10"/>
          <p:cNvSpPr>
            <a:spLocks noChangeShapeType="1"/>
          </p:cNvSpPr>
          <p:nvPr/>
        </p:nvSpPr>
        <p:spPr bwMode="auto">
          <a:xfrm flipH="1">
            <a:off x="7308850" y="2349500"/>
            <a:ext cx="0" cy="358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65547" name="Line 11"/>
          <p:cNvSpPr>
            <a:spLocks noChangeShapeType="1"/>
          </p:cNvSpPr>
          <p:nvPr/>
        </p:nvSpPr>
        <p:spPr bwMode="auto">
          <a:xfrm>
            <a:off x="4500563" y="2205038"/>
            <a:ext cx="0"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ChangeArrowheads="1"/>
          </p:cNvSpPr>
          <p:nvPr/>
        </p:nvSpPr>
        <p:spPr bwMode="auto">
          <a:xfrm>
            <a:off x="468313" y="4149725"/>
            <a:ext cx="7559675" cy="1511300"/>
          </a:xfrm>
          <a:prstGeom prst="rect">
            <a:avLst/>
          </a:prstGeom>
          <a:solidFill>
            <a:srgbClr val="FFFF99"/>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6563" name="Rectangle 4"/>
          <p:cNvSpPr>
            <a:spLocks noChangeArrowheads="1"/>
          </p:cNvSpPr>
          <p:nvPr/>
        </p:nvSpPr>
        <p:spPr bwMode="auto">
          <a:xfrm>
            <a:off x="468313" y="1628775"/>
            <a:ext cx="7559675" cy="2305050"/>
          </a:xfrm>
          <a:prstGeom prst="rect">
            <a:avLst/>
          </a:prstGeom>
          <a:solidFill>
            <a:srgbClr val="CCFFCC"/>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6564" name="Rectangle 2"/>
          <p:cNvSpPr>
            <a:spLocks noGrp="1" noChangeArrowheads="1"/>
          </p:cNvSpPr>
          <p:nvPr>
            <p:ph type="title"/>
          </p:nvPr>
        </p:nvSpPr>
        <p:spPr/>
        <p:txBody>
          <a:bodyPr/>
          <a:lstStyle/>
          <a:p>
            <a:pPr algn="ctr" eaLnBrk="1" hangingPunct="1"/>
            <a:r>
              <a:rPr lang="cs-CZ" altLang="cs-CZ" dirty="0" smtClean="0"/>
              <a:t>Smlouva o zájezdu</a:t>
            </a:r>
          </a:p>
        </p:txBody>
      </p:sp>
      <p:sp>
        <p:nvSpPr>
          <p:cNvPr id="66565"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sz="2000" b="1" dirty="0" smtClean="0"/>
              <a:t>Pojišťovna předá CK</a:t>
            </a:r>
          </a:p>
          <a:p>
            <a:pPr eaLnBrk="1" hangingPunct="1">
              <a:buFont typeface="Wingdings" panose="05000000000000000000" pitchFamily="2" charset="2"/>
              <a:buNone/>
            </a:pPr>
            <a:r>
              <a:rPr lang="cs-CZ" altLang="cs-CZ" sz="2000" b="1" dirty="0" smtClean="0"/>
              <a:t>	</a:t>
            </a:r>
            <a:r>
              <a:rPr lang="cs-CZ" altLang="cs-CZ" sz="2000" dirty="0" smtClean="0"/>
              <a:t>	- smlouvu o pojištění</a:t>
            </a:r>
          </a:p>
          <a:p>
            <a:pPr eaLnBrk="1" hangingPunct="1">
              <a:buFont typeface="Wingdings" panose="05000000000000000000" pitchFamily="2" charset="2"/>
              <a:buNone/>
            </a:pPr>
            <a:r>
              <a:rPr lang="cs-CZ" altLang="cs-CZ" sz="2000" dirty="0" smtClean="0"/>
              <a:t>		- informace o uzavřeném pojištění pro zákazníky:</a:t>
            </a:r>
          </a:p>
          <a:p>
            <a:pPr eaLnBrk="1" hangingPunct="1">
              <a:buFont typeface="Wingdings" panose="05000000000000000000" pitchFamily="2" charset="2"/>
              <a:buNone/>
            </a:pPr>
            <a:r>
              <a:rPr lang="cs-CZ" altLang="cs-CZ" sz="2000" dirty="0" smtClean="0"/>
              <a:t>			- označení pojišťovny</a:t>
            </a:r>
          </a:p>
          <a:p>
            <a:pPr eaLnBrk="1" hangingPunct="1">
              <a:buFont typeface="Wingdings" panose="05000000000000000000" pitchFamily="2" charset="2"/>
              <a:buNone/>
            </a:pPr>
            <a:r>
              <a:rPr lang="cs-CZ" altLang="cs-CZ" sz="2000" dirty="0" smtClean="0"/>
              <a:t>			- podmínky pojištění</a:t>
            </a:r>
          </a:p>
          <a:p>
            <a:pPr eaLnBrk="1" hangingPunct="1">
              <a:buFont typeface="Wingdings" panose="05000000000000000000" pitchFamily="2" charset="2"/>
              <a:buNone/>
            </a:pPr>
            <a:r>
              <a:rPr lang="cs-CZ" altLang="cs-CZ" sz="2000" dirty="0" smtClean="0"/>
              <a:t>			- způsob oznámení pojistné události</a:t>
            </a:r>
          </a:p>
          <a:p>
            <a:pPr eaLnBrk="1" hangingPunct="1">
              <a:buFont typeface="Wingdings" panose="05000000000000000000" pitchFamily="2" charset="2"/>
              <a:buNone/>
            </a:pPr>
            <a:endParaRPr lang="cs-CZ" altLang="cs-CZ" sz="2000" dirty="0" smtClean="0"/>
          </a:p>
          <a:p>
            <a:pPr eaLnBrk="1" hangingPunct="1">
              <a:buFont typeface="Wingdings" panose="05000000000000000000" pitchFamily="2" charset="2"/>
              <a:buNone/>
            </a:pPr>
            <a:r>
              <a:rPr lang="cs-CZ" altLang="cs-CZ" sz="2000" b="1" dirty="0" smtClean="0"/>
              <a:t>CK předá zákazníkovi:</a:t>
            </a:r>
            <a:endParaRPr lang="cs-CZ" altLang="cs-CZ" sz="2000" dirty="0" smtClean="0"/>
          </a:p>
          <a:p>
            <a:pPr eaLnBrk="1" hangingPunct="1">
              <a:buFont typeface="Wingdings" panose="05000000000000000000" pitchFamily="2" charset="2"/>
              <a:buNone/>
            </a:pPr>
            <a:r>
              <a:rPr lang="cs-CZ" altLang="cs-CZ" sz="2000" dirty="0" smtClean="0"/>
              <a:t>		- </a:t>
            </a:r>
            <a:r>
              <a:rPr lang="cs-CZ" altLang="cs-CZ" sz="2000" dirty="0" smtClean="0"/>
              <a:t>písemné potvrzení o zájezdu, případně </a:t>
            </a:r>
            <a:r>
              <a:rPr lang="cs-CZ" altLang="cs-CZ" sz="2000" dirty="0" err="1" smtClean="0"/>
              <a:t>SoZ</a:t>
            </a:r>
            <a:endParaRPr lang="cs-CZ" altLang="cs-CZ" sz="2000" dirty="0" smtClean="0"/>
          </a:p>
          <a:p>
            <a:pPr eaLnBrk="1" hangingPunct="1">
              <a:buFont typeface="Wingdings" panose="05000000000000000000" pitchFamily="2" charset="2"/>
              <a:buNone/>
            </a:pPr>
            <a:r>
              <a:rPr lang="cs-CZ" altLang="cs-CZ" sz="2000" dirty="0" smtClean="0"/>
              <a:t>		- informace o uzavřeném pojištění pro zákazníky CK</a:t>
            </a:r>
            <a:endParaRPr lang="cs-CZ" altLang="cs-CZ" sz="2000" b="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cs-CZ" altLang="cs-CZ" smtClean="0"/>
              <a:t>HISTORIE CESTOVNÍHO RUCHU</a:t>
            </a:r>
          </a:p>
        </p:txBody>
      </p:sp>
      <p:sp>
        <p:nvSpPr>
          <p:cNvPr id="10243" name="Rectangle 3"/>
          <p:cNvSpPr>
            <a:spLocks noGrp="1" noChangeArrowheads="1"/>
          </p:cNvSpPr>
          <p:nvPr>
            <p:ph type="body" sz="half" idx="1"/>
          </p:nvPr>
        </p:nvSpPr>
        <p:spPr/>
        <p:txBody>
          <a:bodyPr/>
          <a:lstStyle/>
          <a:p>
            <a:pPr eaLnBrk="1" hangingPunct="1">
              <a:buFontTx/>
              <a:buNone/>
            </a:pPr>
            <a:endParaRPr lang="cs-CZ" altLang="cs-CZ" sz="2000" smtClean="0"/>
          </a:p>
          <a:p>
            <a:pPr eaLnBrk="1" hangingPunct="1">
              <a:buFont typeface="Wingdings" panose="05000000000000000000" pitchFamily="2" charset="2"/>
              <a:buNone/>
            </a:pPr>
            <a:endParaRPr lang="cs-CZ" altLang="cs-CZ" sz="2600" smtClean="0"/>
          </a:p>
        </p:txBody>
      </p:sp>
      <p:pic>
        <p:nvPicPr>
          <p:cNvPr id="10244" name="Picture 6" descr="Křižác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844675"/>
            <a:ext cx="369252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lstStyle/>
          <a:p>
            <a:pPr algn="ctr" eaLnBrk="1" hangingPunct="1"/>
            <a:r>
              <a:rPr lang="cs-CZ" altLang="cs-CZ" smtClean="0"/>
              <a:t>HISTORIE CESTOVNÍHO RUCHU</a:t>
            </a:r>
          </a:p>
        </p:txBody>
      </p:sp>
      <p:sp>
        <p:nvSpPr>
          <p:cNvPr id="11267" name="Rectangle 3"/>
          <p:cNvSpPr>
            <a:spLocks noGrp="1" noChangeArrowheads="1"/>
          </p:cNvSpPr>
          <p:nvPr>
            <p:ph type="body" sz="half" idx="4294967295"/>
          </p:nvPr>
        </p:nvSpPr>
        <p:spPr>
          <a:xfrm>
            <a:off x="457200" y="1600200"/>
            <a:ext cx="4038600" cy="4530725"/>
          </a:xfrm>
        </p:spPr>
        <p:txBody>
          <a:bodyPr/>
          <a:lstStyle/>
          <a:p>
            <a:pPr eaLnBrk="1" hangingPunct="1">
              <a:buFontTx/>
              <a:buNone/>
            </a:pPr>
            <a:endParaRPr lang="cs-CZ" altLang="cs-CZ" sz="2000" smtClean="0"/>
          </a:p>
          <a:p>
            <a:pPr eaLnBrk="1" hangingPunct="1">
              <a:buFont typeface="Wingdings" panose="05000000000000000000" pitchFamily="2" charset="2"/>
              <a:buNone/>
            </a:pPr>
            <a:endParaRPr lang="cs-CZ" altLang="cs-CZ" sz="2600" smtClean="0"/>
          </a:p>
        </p:txBody>
      </p:sp>
      <p:sp>
        <p:nvSpPr>
          <p:cNvPr id="11268" name="Rectangle 4"/>
          <p:cNvSpPr>
            <a:spLocks noGrp="1" noChangeArrowheads="1"/>
          </p:cNvSpPr>
          <p:nvPr>
            <p:ph type="body" sz="half" idx="4294967295"/>
          </p:nvPr>
        </p:nvSpPr>
        <p:spPr>
          <a:xfrm>
            <a:off x="4716463" y="1828800"/>
            <a:ext cx="4176712" cy="4302125"/>
          </a:xfrm>
        </p:spPr>
        <p:txBody>
          <a:bodyPr/>
          <a:lstStyle/>
          <a:p>
            <a:pPr eaLnBrk="1" hangingPunct="1">
              <a:buFont typeface="Wingdings" panose="05000000000000000000" pitchFamily="2" charset="2"/>
              <a:buNone/>
            </a:pPr>
            <a:endParaRPr lang="cs-CZ" altLang="cs-CZ" sz="2000" smtClean="0"/>
          </a:p>
          <a:p>
            <a:pPr eaLnBrk="1" hangingPunct="1">
              <a:buFont typeface="Wingdings" panose="05000000000000000000" pitchFamily="2" charset="2"/>
              <a:buNone/>
            </a:pPr>
            <a:r>
              <a:rPr lang="cs-CZ" altLang="cs-CZ" sz="2200" smtClean="0">
                <a:solidFill>
                  <a:srgbClr val="993300"/>
                </a:solidFill>
                <a:latin typeface="Tempus Sans ITC" panose="04020404030D07020202" pitchFamily="82" charset="0"/>
                <a:cs typeface="Times New Roman" panose="02020603050405020304" pitchFamily="18" charset="0"/>
              </a:rPr>
              <a:t>→ </a:t>
            </a:r>
            <a:r>
              <a:rPr lang="cs-CZ" altLang="cs-CZ" sz="2800" smtClean="0">
                <a:solidFill>
                  <a:srgbClr val="993300"/>
                </a:solidFill>
                <a:latin typeface="Tempus Sans ITC" panose="04020404030D07020202" pitchFamily="82" charset="0"/>
                <a:cs typeface="Times New Roman" panose="02020603050405020304" pitchFamily="18" charset="0"/>
              </a:rPr>
              <a:t>Křižácké výpravy</a:t>
            </a:r>
          </a:p>
          <a:p>
            <a:pPr algn="ctr" eaLnBrk="1" hangingPunct="1">
              <a:buFont typeface="Wingdings" panose="05000000000000000000" pitchFamily="2" charset="2"/>
              <a:buNone/>
            </a:pPr>
            <a:endParaRPr lang="cs-CZ" altLang="cs-CZ" sz="2800" smtClean="0">
              <a:solidFill>
                <a:srgbClr val="993300"/>
              </a:solidFill>
              <a:latin typeface="Tempus Sans ITC" panose="04020404030D07020202" pitchFamily="82" charset="0"/>
            </a:endParaRPr>
          </a:p>
          <a:p>
            <a:pPr algn="ctr" eaLnBrk="1" hangingPunct="1">
              <a:buFont typeface="Wingdings" panose="05000000000000000000" pitchFamily="2" charset="2"/>
              <a:buNone/>
            </a:pPr>
            <a:endParaRPr lang="cs-CZ" altLang="cs-CZ" sz="2000" smtClean="0">
              <a:solidFill>
                <a:srgbClr val="993300"/>
              </a:solidFill>
              <a:latin typeface="Tempus Sans ITC" panose="04020404030D07020202" pitchFamily="82" charset="0"/>
            </a:endParaRPr>
          </a:p>
          <a:p>
            <a:pPr algn="ctr" eaLnBrk="1" hangingPunct="1">
              <a:lnSpc>
                <a:spcPct val="130000"/>
              </a:lnSpc>
              <a:buFont typeface="Wingdings" panose="05000000000000000000" pitchFamily="2" charset="2"/>
              <a:buNone/>
            </a:pPr>
            <a:r>
              <a:rPr lang="cs-CZ" altLang="cs-CZ" sz="2600" b="1" smtClean="0">
                <a:solidFill>
                  <a:srgbClr val="993300"/>
                </a:solidFill>
                <a:latin typeface="Tempus Sans ITC" panose="04020404030D07020202" pitchFamily="82" charset="0"/>
              </a:rPr>
              <a:t>NÁBOŽENSKÉ DŮVODY</a:t>
            </a:r>
          </a:p>
          <a:p>
            <a:pPr algn="ctr" eaLnBrk="1" hangingPunct="1">
              <a:buFont typeface="Wingdings" panose="05000000000000000000" pitchFamily="2" charset="2"/>
              <a:buNone/>
            </a:pPr>
            <a:endParaRPr lang="cs-CZ" altLang="cs-CZ" sz="2600" smtClean="0">
              <a:solidFill>
                <a:srgbClr val="660033"/>
              </a:solidFill>
              <a:latin typeface="Tempus Sans ITC" panose="04020404030D07020202" pitchFamily="82" charset="0"/>
            </a:endParaRPr>
          </a:p>
          <a:p>
            <a:pPr algn="ctr" eaLnBrk="1" hangingPunct="1">
              <a:buFont typeface="Wingdings" panose="05000000000000000000" pitchFamily="2" charset="2"/>
              <a:buNone/>
            </a:pPr>
            <a:endParaRPr lang="cs-CZ" altLang="cs-CZ" sz="2000" smtClean="0"/>
          </a:p>
        </p:txBody>
      </p:sp>
      <p:pic>
        <p:nvPicPr>
          <p:cNvPr id="11269" name="Picture 6" descr="Křižác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844675"/>
            <a:ext cx="369252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r>
              <a:rPr lang="cs-CZ" altLang="cs-CZ" smtClean="0"/>
              <a:t>HISTORIE CESTOVNÍHO RUCHU</a:t>
            </a:r>
          </a:p>
        </p:txBody>
      </p:sp>
      <p:sp>
        <p:nvSpPr>
          <p:cNvPr id="12291" name="Rectangle 3"/>
          <p:cNvSpPr>
            <a:spLocks noGrp="1" noChangeArrowheads="1"/>
          </p:cNvSpPr>
          <p:nvPr>
            <p:ph type="body" sz="half" idx="1"/>
          </p:nvPr>
        </p:nvSpPr>
        <p:spPr/>
        <p:txBody>
          <a:bodyPr/>
          <a:lstStyle/>
          <a:p>
            <a:pPr eaLnBrk="1" hangingPunct="1">
              <a:buFontTx/>
              <a:buNone/>
            </a:pPr>
            <a:endParaRPr lang="cs-CZ" altLang="cs-CZ" sz="2000" smtClean="0"/>
          </a:p>
          <a:p>
            <a:pPr eaLnBrk="1" hangingPunct="1">
              <a:buFont typeface="Wingdings" panose="05000000000000000000" pitchFamily="2" charset="2"/>
              <a:buNone/>
            </a:pPr>
            <a:endParaRPr lang="cs-CZ" altLang="cs-CZ" sz="2600" smtClean="0"/>
          </a:p>
        </p:txBody>
      </p:sp>
      <p:pic>
        <p:nvPicPr>
          <p:cNvPr id="12292" name="Picture 5" descr="Tomáš B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84313"/>
            <a:ext cx="352742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Hrany">
  <a:themeElements>
    <a:clrScheme name="Hrany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Hrany">
      <a:majorFont>
        <a:latin typeface="Garamond"/>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1800" b="1" i="0" u="none" strike="noStrike" cap="none" normalizeH="0" baseline="0" smtClean="0">
            <a:ln>
              <a:noFill/>
            </a:ln>
            <a:solidFill>
              <a:schemeClr val="tx1"/>
            </a:solidFill>
            <a:effectLst/>
            <a:latin typeface="Arial" charset="0"/>
          </a:defRPr>
        </a:defPPr>
      </a:lstStyle>
    </a:lnDef>
  </a:objectDefaults>
  <a:extraClrSchemeLst>
    <a:extraClrScheme>
      <a:clrScheme name="Hrany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Hrany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Hrany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Hrany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Hrany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Hrany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2765</TotalTime>
  <Words>991</Words>
  <Application>Microsoft Office PowerPoint</Application>
  <PresentationFormat>Předvádění na obrazovce (4:3)</PresentationFormat>
  <Paragraphs>389</Paragraphs>
  <Slides>62</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62</vt:i4>
      </vt:variant>
    </vt:vector>
  </HeadingPairs>
  <TitlesOfParts>
    <vt:vector size="69" baseType="lpstr">
      <vt:lpstr>Arial</vt:lpstr>
      <vt:lpstr>Garamond</vt:lpstr>
      <vt:lpstr>Ravie</vt:lpstr>
      <vt:lpstr>Tempus Sans ITC</vt:lpstr>
      <vt:lpstr>Times New Roman</vt:lpstr>
      <vt:lpstr>Wingdings</vt:lpstr>
      <vt:lpstr>Hrany</vt:lpstr>
      <vt:lpstr>MANAGEMENT SPORTOVNÍCH AKTIVIT V CR I</vt:lpstr>
      <vt:lpstr>OBSAH PŘEDNÁŠKY</vt:lpstr>
      <vt:lpstr> -A- Historie cestovního ruchu</vt:lpstr>
      <vt:lpstr>HISTORIE CESTOVNÍHO RUCHU</vt:lpstr>
      <vt:lpstr>HISTORIE CESTOVNÍHO RUCHU</vt:lpstr>
      <vt:lpstr>HISTORIE CESTOVNÍHO RUCHU</vt:lpstr>
      <vt:lpstr>HISTORIE CESTOVNÍHO RUCHU</vt:lpstr>
      <vt:lpstr>HISTORIE CESTOVNÍHO RUCHU</vt:lpstr>
      <vt:lpstr>HISTORIE CESTOVNÍHO RUCHU</vt:lpstr>
      <vt:lpstr>HISTORIE CESTOVNÍHO RUCHU</vt:lpstr>
      <vt:lpstr>HISTORIE CESTOVNÍHO RUCHU</vt:lpstr>
      <vt:lpstr>HISTORIE CESTOVNÍHO RUCHU</vt:lpstr>
      <vt:lpstr>HISTORIE CESTOVNÍHO RUCHU</vt:lpstr>
      <vt:lpstr>HISTORIE CESTOVNÍHO RUCHU</vt:lpstr>
      <vt:lpstr>HISTORIE CESTOVNÍHO RUCHU</vt:lpstr>
      <vt:lpstr>HISTORIE CESTOVNÍHO RUCHU</vt:lpstr>
      <vt:lpstr>HISTORIE CESTOVNÍHO RUCHU</vt:lpstr>
      <vt:lpstr>HISTORIE CESTOVNÍHO RUCHU</vt:lpstr>
      <vt:lpstr>HISTORIE CESTOVNÍHO RUCHU</vt:lpstr>
      <vt:lpstr>HISTORIE CESTOVNÍHO RUCHU</vt:lpstr>
      <vt:lpstr>HISTORIE CESTOVNÍHO RUCHU</vt:lpstr>
      <vt:lpstr>HISTORIE CESTOVNÍHO RUCHU</vt:lpstr>
      <vt:lpstr>HISTORIE CESTOVNÍHO RUCHU</vt:lpstr>
      <vt:lpstr>HISTORIE CESTOVNÍHO RUCHU</vt:lpstr>
      <vt:lpstr>HISTORIE CESTOVNÍHO RUCHU</vt:lpstr>
      <vt:lpstr>HISTORIE CESTOVNÍHO RUCHU</vt:lpstr>
      <vt:lpstr>HISTORIE CESTOVNÍHO RUCHU</vt:lpstr>
      <vt:lpstr>HISTORIE CESTOVNÍHO RUCHU</vt:lpstr>
      <vt:lpstr>HISTORIE CESTOVNÍHO RUCHU</vt:lpstr>
      <vt:lpstr>1. československá cestovní kancelář</vt:lpstr>
      <vt:lpstr>ČEDOK</vt:lpstr>
      <vt:lpstr>ČEDOK</vt:lpstr>
      <vt:lpstr>HISTORIE - VÝVOJ NOVODOBÉHO CESTOVNÍHO RUCHU (20. stol)</vt:lpstr>
      <vt:lpstr>HISTORIE - VÝVOJ NOVODOBÉHO CESTOVNÍHO RUCHU (20. stol)</vt:lpstr>
      <vt:lpstr>HISTORIE - VÝVOJ NOVODOBÉHO CESTOVNÍHO RUCHU (20. stol)</vt:lpstr>
      <vt:lpstr>HISTORIE - VÝVOJ NOVODOBÉHO CESTOVNÍHO RUCHU (20. stol)</vt:lpstr>
      <vt:lpstr>HISTORIE - VÝVOJ NOVODOBÉHO CESTOVNÍHO RUCHU</vt:lpstr>
      <vt:lpstr>-B- Definice základních pojmů</vt:lpstr>
      <vt:lpstr>DEFINICE ZÁKLADNÍCH POJMŮ</vt:lpstr>
      <vt:lpstr>DEFINICE ZÁKLADNÍCH POJMŮ</vt:lpstr>
      <vt:lpstr>DEFINICE ZÁKLADNÍCH POJMŮ</vt:lpstr>
      <vt:lpstr>DEFINICE ZÁKLADNÍCH POJMŮ</vt:lpstr>
      <vt:lpstr>DEFINICE ZÁKLADNÍCH POJMŮ</vt:lpstr>
      <vt:lpstr>DEFINICE ZÁKLADNÍCH POJMŮ</vt:lpstr>
      <vt:lpstr>DEFINICE ZÁKLADNÍCH POJMŮ</vt:lpstr>
      <vt:lpstr>DEFINICE ZÁKLADNÍCH POJMŮ</vt:lpstr>
      <vt:lpstr>DEFINICE ZÁKLADNÍCH POJMŮ</vt:lpstr>
      <vt:lpstr> -C- Současné trendy u nás a ve světě</vt:lpstr>
      <vt:lpstr>SOUČASNÉ TRENDY V CR</vt:lpstr>
      <vt:lpstr>SOUČASNÉ TRENDY V CR</vt:lpstr>
      <vt:lpstr>SOUČASNÉ TRENDY V CR</vt:lpstr>
      <vt:lpstr>STATISTIKY CESTOVNÍHO RUCHU</vt:lpstr>
      <vt:lpstr> -E- Práva a povinnosti</vt:lpstr>
      <vt:lpstr>Smlouva o zájezdu (Cestovní smlouva)</vt:lpstr>
      <vt:lpstr>Smlouva o zájezdu</vt:lpstr>
      <vt:lpstr>Smlouva o zájezdu</vt:lpstr>
      <vt:lpstr>Smlouva o zájezdu</vt:lpstr>
      <vt:lpstr>Smlouva o zájezdu</vt:lpstr>
      <vt:lpstr>Smlouva o zájezdu</vt:lpstr>
      <vt:lpstr>Smlouva o zájezdu</vt:lpstr>
      <vt:lpstr>Smlouva o zájezdu</vt:lpstr>
      <vt:lpstr>Smlouva o zájezdu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CESTOVNÍ RUCH - nabídka a poptávka, - práva a povinnosti CK a jejich klientů</dc:title>
  <dc:creator>Jita</dc:creator>
  <cp:lastModifiedBy>Marek Záboj</cp:lastModifiedBy>
  <cp:revision>74</cp:revision>
  <dcterms:created xsi:type="dcterms:W3CDTF">2010-11-22T14:42:18Z</dcterms:created>
  <dcterms:modified xsi:type="dcterms:W3CDTF">2019-03-26T15:11:58Z</dcterms:modified>
</cp:coreProperties>
</file>