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4" r:id="rId5"/>
    <p:sldId id="259" r:id="rId6"/>
    <p:sldId id="266" r:id="rId7"/>
    <p:sldId id="263" r:id="rId8"/>
    <p:sldId id="264" r:id="rId9"/>
    <p:sldId id="262" r:id="rId10"/>
    <p:sldId id="260" r:id="rId11"/>
    <p:sldId id="261" r:id="rId12"/>
    <p:sldId id="271" r:id="rId13"/>
    <p:sldId id="272" r:id="rId14"/>
    <p:sldId id="273" r:id="rId15"/>
    <p:sldId id="267" r:id="rId16"/>
    <p:sldId id="265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tace.com/CSN-ISO-690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s.muni.cz/impact/metodologie-magisterske-prace/" TargetMode="External"/><Relationship Id="rId2" Type="http://schemas.openxmlformats.org/officeDocument/2006/relationships/hyperlink" Target="http://www.fsps.muni.cz/impact/metodologie-bakalarske-prac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sps.muni.cz/impact/statistika-v-kinantropologii/" TargetMode="External"/><Relationship Id="rId4" Type="http://schemas.openxmlformats.org/officeDocument/2006/relationships/hyperlink" Target="http://www.fsps.muni.cz/impact/vyzkumne-projekty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6377" y="1070162"/>
            <a:ext cx="10688129" cy="1825096"/>
          </a:xfrm>
        </p:spPr>
        <p:txBody>
          <a:bodyPr>
            <a:normAutofit/>
          </a:bodyPr>
          <a:lstStyle/>
          <a:p>
            <a:r>
              <a:rPr lang="cs-CZ" sz="5800" dirty="0" smtClean="0"/>
              <a:t>Metodologie a </a:t>
            </a:r>
            <a:r>
              <a:rPr lang="cs-CZ" sz="5800" dirty="0" smtClean="0"/>
              <a:t>statistika 1</a:t>
            </a:r>
            <a:endParaRPr lang="cs-CZ" sz="5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47530"/>
            <a:ext cx="9448800" cy="982933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 smtClean="0"/>
              <a:t>Martin Sebera</a:t>
            </a:r>
          </a:p>
          <a:p>
            <a:pPr algn="r"/>
            <a:r>
              <a:rPr lang="cs-CZ" sz="3000" dirty="0" smtClean="0"/>
              <a:t>Fakulta sportovních studií, MU Brno, 2017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95106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 smtClean="0"/>
              <a:t>Výběr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01796"/>
            <a:ext cx="10820400" cy="5206038"/>
          </a:xfrm>
        </p:spPr>
        <p:txBody>
          <a:bodyPr>
            <a:noAutofit/>
          </a:bodyPr>
          <a:lstStyle/>
          <a:p>
            <a:r>
              <a:rPr lang="cs-CZ" sz="2300" dirty="0" smtClean="0"/>
              <a:t>Vypsaná témata v </a:t>
            </a:r>
            <a:r>
              <a:rPr lang="cs-CZ" sz="2300" dirty="0" err="1" smtClean="0"/>
              <a:t>Isu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is.muni.cz/</a:t>
            </a:r>
            <a:r>
              <a:rPr lang="cs-CZ" sz="2300" dirty="0" err="1" smtClean="0"/>
              <a:t>auth</a:t>
            </a:r>
            <a:r>
              <a:rPr lang="cs-CZ" sz="2300" dirty="0" smtClean="0"/>
              <a:t>/rozpis</a:t>
            </a:r>
            <a:r>
              <a:rPr lang="cs-CZ" sz="2300" dirty="0"/>
              <a:t>/?fakulta=1451</a:t>
            </a:r>
          </a:p>
          <a:p>
            <a:r>
              <a:rPr lang="cs-CZ" sz="2300" dirty="0" smtClean="0"/>
              <a:t>Archív </a:t>
            </a:r>
            <a:r>
              <a:rPr lang="cs-CZ" sz="2300" dirty="0"/>
              <a:t>závěrečných </a:t>
            </a:r>
            <a:r>
              <a:rPr lang="cs-CZ" sz="2300" dirty="0" smtClean="0"/>
              <a:t>prací </a:t>
            </a:r>
            <a:endParaRPr lang="cs-CZ" sz="23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na </a:t>
            </a:r>
            <a:r>
              <a:rPr lang="cs-CZ" sz="2300" dirty="0" smtClean="0"/>
              <a:t>MU: </a:t>
            </a:r>
            <a:r>
              <a:rPr lang="cs-CZ" sz="2300" dirty="0"/>
              <a:t>is.muni.cz/</a:t>
            </a:r>
            <a:r>
              <a:rPr lang="cs-CZ" sz="2300" dirty="0" err="1"/>
              <a:t>auth</a:t>
            </a:r>
            <a:r>
              <a:rPr lang="cs-CZ" sz="2300" dirty="0"/>
              <a:t>/thesis</a:t>
            </a:r>
            <a:r>
              <a:rPr lang="cs-CZ" sz="2300" dirty="0" smtClean="0"/>
              <a:t>/ - obhájené závěrečné práce, </a:t>
            </a:r>
            <a:r>
              <a:rPr lang="cs-CZ" sz="2300" dirty="0"/>
              <a:t>včetně posudků vedoucího práce a oponenta</a:t>
            </a:r>
            <a:r>
              <a:rPr lang="cs-CZ" sz="2300" dirty="0" smtClean="0"/>
              <a:t>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na UK</a:t>
            </a:r>
            <a:r>
              <a:rPr lang="cs-CZ" sz="2300" dirty="0"/>
              <a:t>: http://www.cuni.cz/UK-4427.html</a:t>
            </a:r>
            <a:endParaRPr lang="cs-CZ" sz="23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 smtClean="0"/>
              <a:t>Téma </a:t>
            </a:r>
            <a:r>
              <a:rPr lang="cs-CZ" sz="2300" i="1" dirty="0"/>
              <a:t>by mělo odpovídat zájmům posluchače a navazovat na jeho dosavadní studium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Prameny </a:t>
            </a:r>
            <a:r>
              <a:rPr lang="cs-CZ" sz="2300" i="1" dirty="0" smtClean="0"/>
              <a:t>pro </a:t>
            </a:r>
            <a:r>
              <a:rPr lang="cs-CZ" sz="2300" i="1" dirty="0"/>
              <a:t>zpracování práce musí být pro kandidáta fyzicky dostupné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Zpracovatelnost </a:t>
            </a:r>
            <a:r>
              <a:rPr lang="cs-CZ" sz="2300" i="1" dirty="0" smtClean="0"/>
              <a:t>podkladů </a:t>
            </a:r>
            <a:r>
              <a:rPr lang="cs-CZ" sz="2300" i="1" dirty="0"/>
              <a:t>by měla odpovídat kulturní úrovni kandidáta</a:t>
            </a:r>
            <a:endParaRPr lang="cs-CZ" sz="2300" dirty="0"/>
          </a:p>
          <a:p>
            <a:pPr marL="457200" indent="-457200">
              <a:buFont typeface="+mj-lt"/>
              <a:buAutoNum type="arabicPeriod"/>
            </a:pPr>
            <a:r>
              <a:rPr lang="cs-CZ" sz="2300" i="1" dirty="0"/>
              <a:t>Metodologické předpoklady pro daný výzkum musí být na takové úrovni, aby odpovídaly zkušenosti a dosavadní průpravě kandidáta.</a:t>
            </a:r>
            <a:endParaRPr lang="cs-CZ" sz="2300" dirty="0"/>
          </a:p>
          <a:p>
            <a:pPr marL="0" indent="0" algn="ctr">
              <a:buNone/>
            </a:pPr>
            <a:r>
              <a:rPr lang="cs-CZ" sz="2300" dirty="0" err="1"/>
              <a:t>Eco</a:t>
            </a:r>
            <a:r>
              <a:rPr lang="cs-CZ" sz="2300" dirty="0"/>
              <a:t> (1977</a:t>
            </a:r>
            <a:r>
              <a:rPr lang="cs-CZ" sz="2300" dirty="0" smtClean="0"/>
              <a:t>)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177583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96957"/>
            <a:ext cx="8610600" cy="1293028"/>
          </a:xfrm>
        </p:spPr>
        <p:txBody>
          <a:bodyPr/>
          <a:lstStyle/>
          <a:p>
            <a:r>
              <a:rPr lang="cs-CZ" dirty="0"/>
              <a:t>Struktura a návrh </a:t>
            </a:r>
            <a:r>
              <a:rPr lang="cs-CZ" dirty="0" smtClean="0"/>
              <a:t>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6815" y="2337758"/>
            <a:ext cx="11412747" cy="426145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500" cap="all" dirty="0"/>
              <a:t>1. Úvod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500" cap="all" dirty="0"/>
              <a:t>2. Syntéza poznatků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500" cap="all" dirty="0"/>
              <a:t>3. Výzkumný problém, cíle, výzkumné otázky, (hypotézy)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500" cap="all" dirty="0" smtClean="0"/>
              <a:t>4. Plán Výzkumu</a:t>
            </a:r>
            <a:endParaRPr lang="cs-CZ" sz="2500" cap="all" dirty="0"/>
          </a:p>
          <a:p>
            <a:pPr marL="0" indent="0">
              <a:spcAft>
                <a:spcPts val="600"/>
              </a:spcAft>
              <a:buNone/>
            </a:pPr>
            <a:r>
              <a:rPr lang="cs-CZ" sz="2500" cap="all" dirty="0"/>
              <a:t>5. Výsledky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500" cap="all" dirty="0"/>
              <a:t>6. Diskuse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500" cap="all" dirty="0"/>
              <a:t>7. Závěry</a:t>
            </a:r>
            <a:endParaRPr lang="cs-CZ" sz="2500" cap="all" dirty="0"/>
          </a:p>
        </p:txBody>
      </p:sp>
    </p:spTree>
    <p:extLst>
      <p:ext uri="{BB962C8B-B14F-4D97-AF65-F5344CB8AC3E}">
        <p14:creationId xmlns:p14="http://schemas.microsoft.com/office/powerpoint/2010/main" val="427166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</a:t>
            </a:r>
            <a:r>
              <a:rPr lang="cs-CZ" dirty="0" smtClean="0"/>
              <a:t>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 lnSpcReduction="10000"/>
          </a:bodyPr>
          <a:lstStyle/>
          <a:p>
            <a:pPr marL="1431925" indent="-1431925">
              <a:buNone/>
            </a:pPr>
            <a:r>
              <a:rPr lang="cs-CZ" sz="2500" cap="all" dirty="0" smtClean="0"/>
              <a:t>1. Úvod</a:t>
            </a:r>
          </a:p>
          <a:p>
            <a:pPr marL="1431925" indent="-1431925">
              <a:buNone/>
            </a:pPr>
            <a:endParaRPr lang="cs-CZ" sz="1100" cap="all" dirty="0"/>
          </a:p>
          <a:p>
            <a:pPr marL="1431925" indent="-1431925">
              <a:buNone/>
            </a:pPr>
            <a:r>
              <a:rPr lang="cs-CZ" sz="2500" cap="all" dirty="0"/>
              <a:t>2. Syntéza </a:t>
            </a:r>
            <a:r>
              <a:rPr lang="cs-CZ" sz="2500" cap="all" dirty="0" smtClean="0"/>
              <a:t>poznatků </a:t>
            </a:r>
          </a:p>
          <a:p>
            <a:r>
              <a:rPr lang="cs-CZ" sz="2300" dirty="0" smtClean="0"/>
              <a:t>rešerše</a:t>
            </a:r>
          </a:p>
          <a:p>
            <a:r>
              <a:rPr lang="cs-CZ" sz="2300" dirty="0" smtClean="0"/>
              <a:t>historický přehled</a:t>
            </a:r>
          </a:p>
          <a:p>
            <a:r>
              <a:rPr lang="cs-CZ" sz="2300" dirty="0" smtClean="0"/>
              <a:t>stav zkoumané problematiky</a:t>
            </a:r>
          </a:p>
          <a:p>
            <a:r>
              <a:rPr lang="cs-CZ" sz="2300" dirty="0" smtClean="0"/>
              <a:t>teoretický úvod do problematiky</a:t>
            </a:r>
            <a:endParaRPr lang="cs-CZ" sz="2500" dirty="0"/>
          </a:p>
          <a:p>
            <a:pPr marL="1431925" indent="-1431925">
              <a:buNone/>
            </a:pPr>
            <a:endParaRPr lang="cs-CZ" sz="1000" cap="all" dirty="0" smtClean="0"/>
          </a:p>
          <a:p>
            <a:pPr marL="1431925" indent="-1431925">
              <a:buNone/>
            </a:pPr>
            <a:r>
              <a:rPr lang="cs-CZ" sz="2500" cap="all" dirty="0" smtClean="0"/>
              <a:t>3</a:t>
            </a:r>
            <a:r>
              <a:rPr lang="cs-CZ" sz="2500" cap="all" dirty="0"/>
              <a:t>. Výzkumný problém, cíle, výzkumné otázky, </a:t>
            </a:r>
            <a:r>
              <a:rPr lang="cs-CZ" sz="2500" cap="all" dirty="0" smtClean="0"/>
              <a:t>hypotézy</a:t>
            </a:r>
            <a:r>
              <a:rPr lang="cs-CZ" sz="2500" dirty="0"/>
              <a:t> </a:t>
            </a:r>
            <a:endParaRPr lang="cs-CZ" sz="2500" dirty="0" smtClean="0"/>
          </a:p>
          <a:p>
            <a:r>
              <a:rPr lang="cs-CZ" sz="2300" dirty="0" smtClean="0"/>
              <a:t>zdůvodnění</a:t>
            </a:r>
            <a:r>
              <a:rPr lang="cs-CZ" sz="2300" dirty="0"/>
              <a:t>, význam a potřeba </a:t>
            </a:r>
            <a:r>
              <a:rPr lang="cs-CZ" sz="2300" dirty="0" smtClean="0"/>
              <a:t>studie</a:t>
            </a:r>
          </a:p>
          <a:p>
            <a:r>
              <a:rPr lang="cs-CZ" sz="2300" dirty="0" smtClean="0"/>
              <a:t>cíl práce</a:t>
            </a:r>
          </a:p>
          <a:p>
            <a:r>
              <a:rPr lang="cs-CZ" sz="2300" dirty="0" smtClean="0"/>
              <a:t>výzkumné otázky (hypotézy)</a:t>
            </a:r>
          </a:p>
          <a:p>
            <a:r>
              <a:rPr lang="cs-CZ" sz="2300" dirty="0" smtClean="0"/>
              <a:t>vymezení studie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37633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</a:t>
            </a:r>
            <a:r>
              <a:rPr lang="cs-CZ" dirty="0" smtClean="0"/>
              <a:t>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/>
              <a:t>4. Plán </a:t>
            </a:r>
            <a:r>
              <a:rPr lang="cs-CZ" sz="2500" cap="all" dirty="0" smtClean="0"/>
              <a:t>Výzkumu</a:t>
            </a:r>
          </a:p>
          <a:p>
            <a:r>
              <a:rPr lang="cs-CZ" sz="2500" dirty="0"/>
              <a:t>Strategie, výzkumná metodologie</a:t>
            </a:r>
          </a:p>
          <a:p>
            <a:r>
              <a:rPr lang="cs-CZ" sz="2500" dirty="0"/>
              <a:t>Konceptuální rámec</a:t>
            </a:r>
          </a:p>
          <a:p>
            <a:r>
              <a:rPr lang="cs-CZ" sz="2500" dirty="0"/>
              <a:t>Zkoumaný vzorek</a:t>
            </a:r>
          </a:p>
          <a:p>
            <a:r>
              <a:rPr lang="cs-CZ" sz="2500" dirty="0"/>
              <a:t>Sběr dat</a:t>
            </a:r>
          </a:p>
          <a:p>
            <a:r>
              <a:rPr lang="cs-CZ" sz="2500" dirty="0" smtClean="0"/>
              <a:t>Měřící nástroje </a:t>
            </a:r>
            <a:r>
              <a:rPr lang="cs-CZ" sz="2500" dirty="0"/>
              <a:t>a procedury</a:t>
            </a:r>
          </a:p>
          <a:p>
            <a:r>
              <a:rPr lang="cs-CZ" sz="2500" dirty="0"/>
              <a:t>Analýza dat</a:t>
            </a:r>
          </a:p>
          <a:p>
            <a:r>
              <a:rPr lang="cs-CZ" sz="2500" dirty="0"/>
              <a:t>Zajištění kvality </a:t>
            </a:r>
            <a:r>
              <a:rPr lang="cs-CZ" sz="2500" dirty="0" smtClean="0"/>
              <a:t>výzkumu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7307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</a:t>
            </a:r>
            <a:r>
              <a:rPr lang="cs-CZ" dirty="0" smtClean="0"/>
              <a:t>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 smtClean="0"/>
              <a:t>5</a:t>
            </a:r>
            <a:r>
              <a:rPr lang="cs-CZ" sz="2500" cap="all" dirty="0"/>
              <a:t>. </a:t>
            </a:r>
            <a:r>
              <a:rPr lang="cs-CZ" sz="2500" cap="all" dirty="0" smtClean="0"/>
              <a:t>Výsledky</a:t>
            </a:r>
          </a:p>
          <a:p>
            <a:r>
              <a:rPr lang="cs-CZ" sz="2300" dirty="0" smtClean="0"/>
              <a:t>Výpočty – statistické charakteristiky a výsledky statistických postupů, tabulky</a:t>
            </a:r>
            <a:r>
              <a:rPr lang="cs-CZ" sz="2300" dirty="0"/>
              <a:t>, </a:t>
            </a:r>
            <a:r>
              <a:rPr lang="cs-CZ" sz="2300" dirty="0" smtClean="0"/>
              <a:t>grafy</a:t>
            </a:r>
          </a:p>
          <a:p>
            <a:r>
              <a:rPr lang="cs-CZ" sz="2300" dirty="0" smtClean="0"/>
              <a:t>Argumentace pro odpovědi na výzkumné otázky, zamítnutí/nezamítnutí hypotéz</a:t>
            </a:r>
            <a:endParaRPr lang="cs-CZ" sz="2300" dirty="0"/>
          </a:p>
          <a:p>
            <a:pPr marL="0" indent="0">
              <a:buNone/>
            </a:pPr>
            <a:endParaRPr lang="cs-CZ" sz="2500" cap="all" dirty="0" smtClean="0"/>
          </a:p>
          <a:p>
            <a:pPr marL="0" indent="0">
              <a:buNone/>
            </a:pPr>
            <a:r>
              <a:rPr lang="cs-CZ" sz="2500" cap="all" dirty="0" smtClean="0"/>
              <a:t>6</a:t>
            </a:r>
            <a:r>
              <a:rPr lang="cs-CZ" sz="2500" cap="all" dirty="0"/>
              <a:t>. Diskuse</a:t>
            </a:r>
          </a:p>
          <a:p>
            <a:r>
              <a:rPr lang="cs-CZ" sz="2300" dirty="0" smtClean="0"/>
              <a:t>Diskuse výsledků vzhledem k vědecké literatuře</a:t>
            </a:r>
          </a:p>
          <a:p>
            <a:r>
              <a:rPr lang="cs-CZ" sz="2300" dirty="0" smtClean="0"/>
              <a:t>Důsledky pro praxi, teorii nebo další výzkum</a:t>
            </a:r>
          </a:p>
          <a:p>
            <a:pPr marL="0" indent="0">
              <a:buNone/>
            </a:pPr>
            <a:endParaRPr lang="cs-CZ" sz="2500" cap="all" dirty="0" smtClean="0"/>
          </a:p>
          <a:p>
            <a:pPr marL="0" indent="0">
              <a:buNone/>
            </a:pPr>
            <a:r>
              <a:rPr lang="cs-CZ" sz="2500" cap="all" dirty="0" smtClean="0"/>
              <a:t>7</a:t>
            </a:r>
            <a:r>
              <a:rPr lang="cs-CZ" sz="2500" cap="all" dirty="0"/>
              <a:t>. </a:t>
            </a:r>
            <a:r>
              <a:rPr lang="cs-CZ" sz="2500" cap="all" dirty="0" smtClean="0"/>
              <a:t>Závěry</a:t>
            </a:r>
          </a:p>
          <a:p>
            <a:r>
              <a:rPr lang="cs-CZ" sz="2300" dirty="0" smtClean="0"/>
              <a:t>Doporučení pro další výzkum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319837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Literární rešerše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32119"/>
          </a:xfrm>
        </p:spPr>
        <p:txBody>
          <a:bodyPr>
            <a:noAutofit/>
          </a:bodyPr>
          <a:lstStyle/>
          <a:p>
            <a:pPr marL="342900" indent="-342900"/>
            <a:r>
              <a:rPr lang="cs-CZ" sz="2300" dirty="0"/>
              <a:t>Předchází tvorbě vědecké práce a je to mimo jiné návrh výzkumného projektu a výběr vhodné metodiky</a:t>
            </a:r>
          </a:p>
          <a:p>
            <a:pPr marL="342900" indent="-342900"/>
            <a:r>
              <a:rPr lang="cs-CZ" sz="2300" dirty="0" smtClean="0"/>
              <a:t>Systematický a </a:t>
            </a:r>
            <a:r>
              <a:rPr lang="cs-CZ" sz="2300" dirty="0"/>
              <a:t>opakovatelný postup </a:t>
            </a:r>
            <a:r>
              <a:rPr lang="cs-CZ" sz="2300" dirty="0" smtClean="0"/>
              <a:t>pro hledání a sloučení již vytvořených výsledků</a:t>
            </a:r>
            <a:endParaRPr lang="cs-CZ" sz="2300" dirty="0"/>
          </a:p>
          <a:p>
            <a:pPr marL="342900" indent="-342900"/>
            <a:r>
              <a:rPr lang="cs-CZ" sz="2300" dirty="0" smtClean="0"/>
              <a:t>Vyhledání literatury a informačních zdrojů</a:t>
            </a:r>
            <a:endParaRPr lang="cs-CZ" sz="2300" dirty="0"/>
          </a:p>
          <a:p>
            <a:pPr marL="800100" lvl="1" indent="-342900"/>
            <a:r>
              <a:rPr lang="cs-CZ" sz="2300" dirty="0" smtClean="0"/>
              <a:t>Knihovny, elektronické informační zdroje, jiné internetové </a:t>
            </a:r>
            <a:r>
              <a:rPr lang="cs-CZ" sz="2300" dirty="0"/>
              <a:t>zdroje </a:t>
            </a:r>
            <a:r>
              <a:rPr lang="cs-CZ" sz="2300" dirty="0" smtClean="0"/>
              <a:t>Identifikování </a:t>
            </a:r>
            <a:r>
              <a:rPr lang="cs-CZ" sz="2300" dirty="0"/>
              <a:t>klíčových slov. </a:t>
            </a:r>
            <a:endParaRPr lang="cs-CZ" sz="2300" dirty="0" smtClean="0"/>
          </a:p>
          <a:p>
            <a:pPr marL="800100" lvl="1" indent="-342900"/>
            <a:r>
              <a:rPr lang="cs-CZ" sz="2300" dirty="0" smtClean="0"/>
              <a:t>Volba </a:t>
            </a:r>
            <a:r>
              <a:rPr lang="cs-CZ" sz="2300" dirty="0"/>
              <a:t>citačního </a:t>
            </a:r>
            <a:r>
              <a:rPr lang="cs-CZ" sz="2300" dirty="0" smtClean="0"/>
              <a:t>rejstříku: Web </a:t>
            </a:r>
            <a:r>
              <a:rPr lang="cs-CZ" sz="2300" dirty="0" err="1"/>
              <a:t>of</a:t>
            </a:r>
            <a:r>
              <a:rPr lang="cs-CZ" sz="2300" dirty="0"/>
              <a:t> Science, SCOPUS, Google </a:t>
            </a:r>
            <a:r>
              <a:rPr lang="cs-CZ" sz="2300" dirty="0" err="1"/>
              <a:t>Scholar</a:t>
            </a:r>
            <a:r>
              <a:rPr lang="cs-CZ" sz="2300" dirty="0"/>
              <a:t>. </a:t>
            </a:r>
          </a:p>
          <a:p>
            <a:pPr marL="800100" lvl="1" indent="-342900"/>
            <a:r>
              <a:rPr lang="cs-CZ" sz="2300" dirty="0"/>
              <a:t>Úprava vyhledávacího dotazu. </a:t>
            </a:r>
            <a:endParaRPr lang="cs-CZ" sz="2300" dirty="0" smtClean="0"/>
          </a:p>
          <a:p>
            <a:pPr marL="800100" lvl="1" indent="-342900"/>
            <a:r>
              <a:rPr lang="cs-CZ" sz="2300" dirty="0" smtClean="0"/>
              <a:t>Výběr </a:t>
            </a:r>
            <a:r>
              <a:rPr lang="cs-CZ" sz="2300" dirty="0"/>
              <a:t>relevantních článků</a:t>
            </a:r>
            <a:r>
              <a:rPr lang="cs-CZ" sz="2300" dirty="0" smtClean="0"/>
              <a:t>.</a:t>
            </a:r>
            <a:endParaRPr lang="cs-CZ" sz="2300" dirty="0"/>
          </a:p>
          <a:p>
            <a:pPr marL="800100" lvl="1" indent="-342900"/>
            <a:r>
              <a:rPr lang="cs-CZ" sz="2300" dirty="0"/>
              <a:t>Studium vybraných článků.</a:t>
            </a:r>
          </a:p>
        </p:txBody>
      </p:sp>
    </p:spTree>
    <p:extLst>
      <p:ext uri="{BB962C8B-B14F-4D97-AF65-F5344CB8AC3E}">
        <p14:creationId xmlns:p14="http://schemas.microsoft.com/office/powerpoint/2010/main" val="92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51905"/>
            <a:ext cx="8610600" cy="1293028"/>
          </a:xfrm>
        </p:spPr>
        <p:txBody>
          <a:bodyPr/>
          <a:lstStyle/>
          <a:p>
            <a:r>
              <a:rPr lang="cs-CZ" dirty="0" smtClean="0"/>
              <a:t>Literární rešerše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93298" y="1425507"/>
            <a:ext cx="11335110" cy="497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z="2500" dirty="0" smtClean="0"/>
              <a:t>Identifikujete </a:t>
            </a:r>
            <a:r>
              <a:rPr lang="cs-CZ" sz="2500" dirty="0"/>
              <a:t>mezery v literatuře</a:t>
            </a:r>
          </a:p>
          <a:p>
            <a:pPr lvl="0"/>
            <a:r>
              <a:rPr lang="cs-CZ" sz="2500" dirty="0" smtClean="0"/>
              <a:t>Vyhněte </a:t>
            </a:r>
            <a:r>
              <a:rPr lang="cs-CZ" sz="2500" dirty="0"/>
              <a:t>se </a:t>
            </a:r>
            <a:r>
              <a:rPr lang="cs-CZ" sz="2500" dirty="0" smtClean="0"/>
              <a:t>bádání vybádaného</a:t>
            </a:r>
          </a:p>
          <a:p>
            <a:pPr lvl="0"/>
            <a:r>
              <a:rPr lang="cs-CZ" sz="2300" dirty="0" smtClean="0"/>
              <a:t>Nedělejte </a:t>
            </a:r>
            <a:r>
              <a:rPr lang="cs-CZ" sz="2300" dirty="0"/>
              <a:t>stejné chyby jako vaši předchůdci</a:t>
            </a:r>
          </a:p>
          <a:p>
            <a:pPr lvl="0"/>
            <a:r>
              <a:rPr lang="cs-CZ" sz="2500" dirty="0" smtClean="0"/>
              <a:t>Začněte tam</a:t>
            </a:r>
            <a:r>
              <a:rPr lang="cs-CZ" sz="2500" dirty="0"/>
              <a:t>, kde ostatní skončili</a:t>
            </a:r>
          </a:p>
          <a:p>
            <a:pPr lvl="0"/>
            <a:r>
              <a:rPr lang="cs-CZ" sz="2500" dirty="0" smtClean="0"/>
              <a:t>Zjistíte</a:t>
            </a:r>
            <a:r>
              <a:rPr lang="cs-CZ" sz="2500" dirty="0"/>
              <a:t>, které práce jsou klíčové pro váš obor</a:t>
            </a:r>
          </a:p>
          <a:p>
            <a:pPr lvl="0"/>
            <a:r>
              <a:rPr lang="cs-CZ" sz="2500" b="1" dirty="0" smtClean="0"/>
              <a:t>Můžete </a:t>
            </a:r>
            <a:r>
              <a:rPr lang="cs-CZ" sz="2500" b="1" dirty="0"/>
              <a:t>srovnat svůj projekt s ostatními</a:t>
            </a:r>
          </a:p>
          <a:p>
            <a:pPr lvl="0"/>
            <a:r>
              <a:rPr lang="cs-CZ" sz="2500" b="1" dirty="0" smtClean="0"/>
              <a:t>Naleznete postup, metody a výsledky vhodné </a:t>
            </a:r>
            <a:r>
              <a:rPr lang="cs-CZ" sz="2500" b="1" dirty="0"/>
              <a:t>pro váš projekt</a:t>
            </a:r>
          </a:p>
          <a:p>
            <a:pPr lvl="0"/>
            <a:r>
              <a:rPr lang="cs-CZ" sz="2500" dirty="0" smtClean="0"/>
              <a:t>Identifikujete </a:t>
            </a:r>
            <a:r>
              <a:rPr lang="cs-CZ" sz="2500" dirty="0"/>
              <a:t>protikladné názory</a:t>
            </a:r>
          </a:p>
          <a:p>
            <a:pPr marL="342900" indent="-342900"/>
            <a:endParaRPr lang="cs-CZ" sz="2500" dirty="0"/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cs-CZ" altLang="cs-CZ" sz="2500" dirty="0" smtClean="0">
                <a:latin typeface="+mj-lt"/>
              </a:rPr>
              <a:t>Discovery.muni.cz (p</a:t>
            </a:r>
            <a:r>
              <a:rPr lang="cs-CZ" sz="2500" dirty="0" smtClean="0">
                <a:latin typeface="+mj-lt"/>
              </a:rPr>
              <a:t>řístup vpn.muni.cz)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Google </a:t>
            </a:r>
            <a:r>
              <a:rPr kumimoji="0" lang="cs-CZ" altLang="cs-CZ" sz="25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Scholar</a:t>
            </a: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(scholar.google.cz</a:t>
            </a:r>
            <a:r>
              <a:rPr lang="cs-CZ" altLang="cs-CZ" sz="2500" dirty="0">
                <a:latin typeface="+mj-lt"/>
              </a:rPr>
              <a:t>)</a:t>
            </a:r>
            <a:endParaRPr kumimoji="0" lang="cs-CZ" altLang="cs-CZ" sz="2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970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Citační norma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799" y="2194560"/>
            <a:ext cx="11054751" cy="4024125"/>
          </a:xfrm>
        </p:spPr>
        <p:txBody>
          <a:bodyPr>
            <a:normAutofit/>
          </a:bodyPr>
          <a:lstStyle/>
          <a:p>
            <a:r>
              <a:rPr lang="cs-CZ" sz="2500" dirty="0" smtClean="0"/>
              <a:t>Publikační a citační etika</a:t>
            </a:r>
          </a:p>
          <a:p>
            <a:r>
              <a:rPr lang="cs-CZ" sz="2500" dirty="0" smtClean="0"/>
              <a:t>tvorby </a:t>
            </a:r>
            <a:r>
              <a:rPr lang="cs-CZ" sz="2500" dirty="0"/>
              <a:t>citací: </a:t>
            </a:r>
            <a:r>
              <a:rPr lang="cs-CZ" sz="2500" dirty="0" smtClean="0"/>
              <a:t>is.muni.cz/do/</a:t>
            </a:r>
            <a:r>
              <a:rPr lang="cs-CZ" sz="2500" dirty="0" err="1" smtClean="0"/>
              <a:t>rect</a:t>
            </a:r>
            <a:r>
              <a:rPr lang="cs-CZ" sz="2500" dirty="0" smtClean="0"/>
              <a:t>/el/</a:t>
            </a:r>
            <a:r>
              <a:rPr lang="cs-CZ" sz="2500" dirty="0" err="1" smtClean="0"/>
              <a:t>estud</a:t>
            </a:r>
            <a:r>
              <a:rPr lang="cs-CZ" sz="2500" dirty="0" smtClean="0"/>
              <a:t>/</a:t>
            </a:r>
            <a:r>
              <a:rPr lang="cs-CZ" sz="2500" dirty="0" err="1" smtClean="0"/>
              <a:t>prif</a:t>
            </a:r>
            <a:r>
              <a:rPr lang="cs-CZ" sz="2500" dirty="0" smtClean="0"/>
              <a:t>/ps11/metodika/web/ebook_citace_2011.html</a:t>
            </a:r>
            <a:endParaRPr lang="cs-CZ" sz="2500" dirty="0"/>
          </a:p>
          <a:p>
            <a:r>
              <a:rPr lang="cs-CZ" sz="2500" dirty="0" smtClean="0"/>
              <a:t>citační </a:t>
            </a:r>
            <a:r>
              <a:rPr lang="cs-CZ" sz="2500" dirty="0"/>
              <a:t>záznam lze nalézt </a:t>
            </a:r>
            <a:endParaRPr lang="cs-CZ" sz="25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v discovery.muni.cz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v </a:t>
            </a:r>
            <a:r>
              <a:rPr lang="cs-CZ" sz="2300" dirty="0"/>
              <a:t>knihovnickém systému </a:t>
            </a:r>
            <a:r>
              <a:rPr lang="cs-CZ" sz="2300" dirty="0" smtClean="0"/>
              <a:t>aleph.muni.cz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lze </a:t>
            </a:r>
            <a:r>
              <a:rPr lang="cs-CZ" sz="2300" dirty="0"/>
              <a:t>použít citační manažér </a:t>
            </a:r>
            <a:r>
              <a:rPr lang="cs-CZ" sz="2300" dirty="0" err="1"/>
              <a:t>Zotero</a:t>
            </a:r>
            <a:r>
              <a:rPr lang="cs-CZ" sz="2300" dirty="0"/>
              <a:t> integrovaný </a:t>
            </a:r>
            <a:r>
              <a:rPr lang="cs-CZ" sz="2300" dirty="0" smtClean="0"/>
              <a:t>se všemi </a:t>
            </a:r>
            <a:r>
              <a:rPr lang="cs-CZ" sz="2300" dirty="0"/>
              <a:t>prohlížeči</a:t>
            </a:r>
          </a:p>
        </p:txBody>
      </p:sp>
    </p:spTree>
    <p:extLst>
      <p:ext uri="{BB962C8B-B14F-4D97-AF65-F5344CB8AC3E}">
        <p14:creationId xmlns:p14="http://schemas.microsoft.com/office/powerpoint/2010/main" val="285685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 smtClean="0"/>
              <a:t>Citační norma ČSN ISO 690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045" y="1785668"/>
            <a:ext cx="11714672" cy="4796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hlinkClick r:id="rId2"/>
              </a:rPr>
              <a:t>https://</a:t>
            </a:r>
            <a:r>
              <a:rPr lang="cs-CZ" b="1" dirty="0" smtClean="0">
                <a:hlinkClick r:id="rId2"/>
              </a:rPr>
              <a:t>www.citace.com/CSN-ISO-690.pdf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pl-PL" dirty="0"/>
              <a:t>1. Základní pravidla pro vytváření bibliografických citací</a:t>
            </a:r>
          </a:p>
          <a:p>
            <a:pPr marL="0" indent="0">
              <a:buNone/>
            </a:pPr>
            <a:r>
              <a:rPr lang="pl-PL" dirty="0"/>
              <a:t>2. Struktura bibliografické citace</a:t>
            </a:r>
          </a:p>
          <a:p>
            <a:pPr marL="0" indent="0">
              <a:buNone/>
            </a:pPr>
            <a:r>
              <a:rPr lang="pl-PL" dirty="0"/>
              <a:t>3. Pravidla a prvky bibliografické citace</a:t>
            </a:r>
          </a:p>
          <a:p>
            <a:pPr marL="0" indent="0">
              <a:buNone/>
            </a:pPr>
            <a:r>
              <a:rPr lang="pl-PL" dirty="0"/>
              <a:t>4. Metody citování a odkazování</a:t>
            </a:r>
          </a:p>
          <a:p>
            <a:pPr marL="0" indent="0">
              <a:buNone/>
            </a:pPr>
            <a:r>
              <a:rPr lang="pl-PL" dirty="0"/>
              <a:t>5. Úprava abecedního seznamu biobliografických citací</a:t>
            </a:r>
          </a:p>
          <a:p>
            <a:pPr marL="0" indent="0">
              <a:buNone/>
            </a:pPr>
            <a:r>
              <a:rPr lang="pl-PL" dirty="0"/>
              <a:t>6. Praktické příklady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736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 smtClean="0"/>
              <a:t>Citační norma ČSN ISO 690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045" y="1785668"/>
            <a:ext cx="11714672" cy="4796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Harvardský systém </a:t>
            </a:r>
            <a:r>
              <a:rPr lang="cs-CZ" dirty="0"/>
              <a:t>(forma jméno-datum)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Odkaz </a:t>
            </a:r>
            <a:r>
              <a:rPr lang="pl-PL" dirty="0"/>
              <a:t>na </a:t>
            </a:r>
            <a:r>
              <a:rPr lang="pl-PL" dirty="0" smtClean="0"/>
              <a:t>bibliografickou citaci v textu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Například </a:t>
            </a:r>
            <a:r>
              <a:rPr lang="cs-CZ" dirty="0">
                <a:solidFill>
                  <a:srgbClr val="FF0000"/>
                </a:solidFill>
              </a:rPr>
              <a:t>Holá (2006) tvrdí, že </a:t>
            </a:r>
            <a:r>
              <a:rPr lang="cs-CZ" dirty="0" smtClean="0">
                <a:solidFill>
                  <a:srgbClr val="FF0000"/>
                </a:solidFill>
              </a:rPr>
              <a:t>komunikaci </a:t>
            </a:r>
            <a:r>
              <a:rPr lang="cs-CZ" dirty="0">
                <a:solidFill>
                  <a:srgbClr val="FF0000"/>
                </a:solidFill>
              </a:rPr>
              <a:t>lze charakterizovat </a:t>
            </a:r>
            <a:r>
              <a:rPr lang="cs-CZ" dirty="0" smtClean="0">
                <a:solidFill>
                  <a:srgbClr val="FF0000"/>
                </a:solidFill>
              </a:rPr>
              <a:t>jako proces </a:t>
            </a:r>
            <a:r>
              <a:rPr lang="cs-CZ" dirty="0">
                <a:solidFill>
                  <a:srgbClr val="FF0000"/>
                </a:solidFill>
              </a:rPr>
              <a:t>sdílení určitých informací. Řečené však ještě neznamená slyšené (</a:t>
            </a:r>
            <a:r>
              <a:rPr lang="cs-CZ" dirty="0" err="1">
                <a:solidFill>
                  <a:srgbClr val="FF0000"/>
                </a:solidFill>
              </a:rPr>
              <a:t>Šuleř</a:t>
            </a:r>
            <a:r>
              <a:rPr lang="cs-CZ" dirty="0">
                <a:solidFill>
                  <a:srgbClr val="FF0000"/>
                </a:solidFill>
              </a:rPr>
              <a:t>, 2009b, s. 75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Bibliografické citace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HOLÁ</a:t>
            </a:r>
            <a:r>
              <a:rPr lang="cs-CZ" dirty="0">
                <a:solidFill>
                  <a:srgbClr val="FF0000"/>
                </a:solidFill>
              </a:rPr>
              <a:t>, Jana, 2006. </a:t>
            </a:r>
            <a:r>
              <a:rPr lang="cs-CZ" i="1" dirty="0">
                <a:solidFill>
                  <a:srgbClr val="FF0000"/>
                </a:solidFill>
              </a:rPr>
              <a:t>Interní komunikace ve firmě</a:t>
            </a:r>
            <a:r>
              <a:rPr lang="cs-CZ" dirty="0">
                <a:solidFill>
                  <a:srgbClr val="FF0000"/>
                </a:solidFill>
              </a:rPr>
              <a:t>. Brno: </a:t>
            </a:r>
            <a:r>
              <a:rPr lang="cs-CZ" dirty="0" err="1">
                <a:solidFill>
                  <a:srgbClr val="FF0000"/>
                </a:solidFill>
              </a:rPr>
              <a:t>Computer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Press</a:t>
            </a:r>
            <a:r>
              <a:rPr lang="cs-CZ" dirty="0">
                <a:solidFill>
                  <a:srgbClr val="FF0000"/>
                </a:solidFill>
              </a:rPr>
              <a:t>. ISBN 80-251-1250-0.</a:t>
            </a:r>
          </a:p>
          <a:p>
            <a:r>
              <a:rPr lang="cs-CZ" dirty="0">
                <a:solidFill>
                  <a:srgbClr val="FF0000"/>
                </a:solidFill>
              </a:rPr>
              <a:t>ŠULEŘ, Oldřich, 2009b. </a:t>
            </a:r>
            <a:r>
              <a:rPr lang="cs-CZ" i="1" dirty="0">
                <a:solidFill>
                  <a:srgbClr val="FF0000"/>
                </a:solidFill>
              </a:rPr>
              <a:t>100 klíčových manažerských technik: komunikování, vedení lidí, rozhodování a organizování</a:t>
            </a:r>
            <a:r>
              <a:rPr lang="cs-CZ" dirty="0">
                <a:solidFill>
                  <a:srgbClr val="FF0000"/>
                </a:solidFill>
              </a:rPr>
              <a:t>. Brno: </a:t>
            </a:r>
            <a:r>
              <a:rPr lang="cs-CZ" dirty="0" err="1" smtClean="0">
                <a:solidFill>
                  <a:srgbClr val="FF0000"/>
                </a:solidFill>
              </a:rPr>
              <a:t>Computer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Press</a:t>
            </a:r>
            <a:r>
              <a:rPr lang="cs-CZ" dirty="0">
                <a:solidFill>
                  <a:srgbClr val="FF0000"/>
                </a:solidFill>
              </a:rPr>
              <a:t>. ISBN 978-80-251-2173-3.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922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předmětu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5800" y="2371638"/>
            <a:ext cx="8001000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 konci tohoto kurzu bude student schopen: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definovat vědní obor </a:t>
            </a:r>
            <a:r>
              <a:rPr kumimoji="0" lang="cs-CZ" altLang="cs-CZ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Kinantropologie</a:t>
            </a:r>
            <a:r>
              <a:rPr kumimoji="0" lang="cs-CZ" altLang="cs-CZ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vytvořit téma bakalářské práce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vytvořit strukturu práce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popsat metody získávání a zpracování dat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stanovit vědeckou otázku a hypotézy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interpretovat výsledky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1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/>
          </a:bodyPr>
          <a:lstStyle/>
          <a:p>
            <a:pPr lvl="0"/>
            <a:r>
              <a:rPr lang="cs-CZ" sz="2300" dirty="0"/>
              <a:t>DISMAN, Miroslav. </a:t>
            </a:r>
            <a:r>
              <a:rPr lang="cs-CZ" sz="2300" i="1" dirty="0"/>
              <a:t>Jak se vyrábí sociologická znalost: příručka pro uživatele</a:t>
            </a:r>
            <a:r>
              <a:rPr lang="cs-CZ" sz="2300" dirty="0"/>
              <a:t>. 3. vyd. Praha: Karolinum, 2000. ISBN 80-246-0139-7.</a:t>
            </a:r>
          </a:p>
          <a:p>
            <a:pPr lvl="0"/>
            <a:r>
              <a:rPr lang="cs-CZ" sz="2300" dirty="0"/>
              <a:t>GAVORA, Peter. </a:t>
            </a:r>
            <a:r>
              <a:rPr lang="cs-CZ" sz="2300" i="1" dirty="0"/>
              <a:t>Úvod do pedagogického výzkumu</a:t>
            </a:r>
            <a:r>
              <a:rPr lang="cs-CZ" sz="2300" dirty="0"/>
              <a:t>. </a:t>
            </a:r>
            <a:r>
              <a:rPr lang="cs-CZ" sz="2300" dirty="0" err="1"/>
              <a:t>Translated</a:t>
            </a:r>
            <a:r>
              <a:rPr lang="cs-CZ" sz="2300" dirty="0"/>
              <a:t> by Vladimír </a:t>
            </a:r>
            <a:r>
              <a:rPr lang="cs-CZ" sz="2300" dirty="0" err="1"/>
              <a:t>Jůva</a:t>
            </a:r>
            <a:r>
              <a:rPr lang="cs-CZ" sz="2300" dirty="0"/>
              <a:t>. Brno: </a:t>
            </a:r>
            <a:r>
              <a:rPr lang="cs-CZ" sz="2300" dirty="0" err="1"/>
              <a:t>Paido</a:t>
            </a:r>
            <a:r>
              <a:rPr lang="cs-CZ" sz="2300" dirty="0"/>
              <a:t>, 2000. 207 s. ISBN 8085931796.  </a:t>
            </a:r>
          </a:p>
          <a:p>
            <a:pPr lvl="0"/>
            <a:r>
              <a:rPr lang="cs-CZ" sz="2300" dirty="0"/>
              <a:t>HENDL, Jan. </a:t>
            </a:r>
            <a:r>
              <a:rPr lang="cs-CZ" sz="2300" i="1" dirty="0"/>
              <a:t>Přehled statistických metod zpracování dat :analýza a </a:t>
            </a:r>
            <a:r>
              <a:rPr lang="cs-CZ" sz="2300" i="1" dirty="0" err="1"/>
              <a:t>metaanalýza</a:t>
            </a:r>
            <a:r>
              <a:rPr lang="cs-CZ" sz="2300" i="1" dirty="0"/>
              <a:t> dat</a:t>
            </a:r>
            <a:r>
              <a:rPr lang="cs-CZ" sz="2300" dirty="0"/>
              <a:t>. Vyd. 1. Praha: Portál, 2004. 583 s. ISBN 8071788201.  </a:t>
            </a:r>
          </a:p>
          <a:p>
            <a:pPr lvl="0"/>
            <a:r>
              <a:rPr lang="cs-CZ" sz="2300" dirty="0" smtClean="0"/>
              <a:t>PUNCH</a:t>
            </a:r>
            <a:r>
              <a:rPr lang="cs-CZ" sz="2300" dirty="0"/>
              <a:t>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Úspěšný návrh výzkumu</a:t>
            </a:r>
            <a:r>
              <a:rPr lang="cs-CZ" sz="2300" dirty="0"/>
              <a:t>. Vydání druhé. Praha: Portál, 2015. ISBN 978-80-262-0980-5.</a:t>
            </a:r>
          </a:p>
          <a:p>
            <a:pPr lvl="0"/>
            <a:r>
              <a:rPr lang="cs-CZ" sz="2300" dirty="0"/>
              <a:t>PUNCH,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Základy kvantitativního šetření</a:t>
            </a:r>
            <a:r>
              <a:rPr lang="cs-CZ" sz="2300" dirty="0"/>
              <a:t>. Praha: Portál, 2008. ISBN 978-80-7367-381-9.</a:t>
            </a:r>
          </a:p>
          <a:p>
            <a:pPr lvl="0"/>
            <a:r>
              <a:rPr lang="cs-CZ" sz="2300" dirty="0" smtClean="0"/>
              <a:t>ZHÁNĚL</a:t>
            </a:r>
            <a:r>
              <a:rPr lang="cs-CZ" sz="2300" dirty="0"/>
              <a:t>, Jiří, Vladimír HELLEBRANDT a Martin SEBERA. </a:t>
            </a:r>
            <a:r>
              <a:rPr lang="cs-CZ" sz="2300" i="1" dirty="0"/>
              <a:t>Metodologie výzkumné práce</a:t>
            </a:r>
            <a:r>
              <a:rPr lang="cs-CZ" sz="2300" dirty="0"/>
              <a:t>. Brno: Masarykova univerzita, 2014. 65 s. 1. ISBN 978-80-210-6875-9</a:t>
            </a:r>
            <a:r>
              <a:rPr lang="cs-CZ" sz="2300" dirty="0" smtClean="0"/>
              <a:t>.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405278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Elektronické </a:t>
            </a:r>
            <a:r>
              <a:rPr lang="cs-CZ" b="1" dirty="0"/>
              <a:t>výukové materiály</a:t>
            </a:r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bakalářské práce</a:t>
            </a:r>
            <a:r>
              <a:rPr lang="cs-CZ" dirty="0"/>
              <a:t>. Brno: Masarykova univerzita, 2014. s. nestránkováno, 24 s. ISBN 978-80-210-7379-1.</a:t>
            </a:r>
            <a:endParaRPr lang="cs-CZ" u="sng" dirty="0" smtClean="0">
              <a:hlinkClick r:id="rId2"/>
            </a:endParaRPr>
          </a:p>
          <a:p>
            <a:pPr lvl="1"/>
            <a:r>
              <a:rPr lang="cs-CZ" u="sng" dirty="0" smtClean="0">
                <a:hlinkClick r:id="rId2"/>
              </a:rPr>
              <a:t>http</a:t>
            </a:r>
            <a:r>
              <a:rPr lang="cs-CZ" u="sng" dirty="0">
                <a:hlinkClick r:id="rId2"/>
              </a:rPr>
              <a:t>://www.fsps.muni.cz/impact/metodologie-bakalarske-prace/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magisterské práce</a:t>
            </a:r>
            <a:r>
              <a:rPr lang="cs-CZ" dirty="0"/>
              <a:t>. Brno: Masarykova univerzita, 2014. s. nestránkováno, 20 s. ISBN 978-80-210-7380-7.</a:t>
            </a:r>
            <a:endParaRPr lang="cs-CZ" u="sng" dirty="0" smtClean="0">
              <a:hlinkClick r:id="rId3"/>
            </a:endParaRPr>
          </a:p>
          <a:p>
            <a:pPr lvl="1"/>
            <a:r>
              <a:rPr lang="cs-CZ" u="sng" dirty="0" smtClean="0">
                <a:hlinkClick r:id="rId3"/>
              </a:rPr>
              <a:t>http</a:t>
            </a:r>
            <a:r>
              <a:rPr lang="cs-CZ" u="sng" dirty="0">
                <a:hlinkClick r:id="rId3"/>
              </a:rPr>
              <a:t>://www.fsps.muni.cz/impact/metodologie-magisterske-prace/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Výzkumné projekty</a:t>
            </a:r>
            <a:r>
              <a:rPr lang="cs-CZ" dirty="0"/>
              <a:t>. Brno: Masarykova univerzita, 2014. </a:t>
            </a:r>
            <a:r>
              <a:rPr lang="cs-CZ" dirty="0" smtClean="0"/>
              <a:t>nestránkováno</a:t>
            </a:r>
            <a:r>
              <a:rPr lang="cs-CZ" dirty="0"/>
              <a:t>, 50 s. ISBN 978-80-210-7452-1</a:t>
            </a:r>
            <a:r>
              <a:rPr lang="cs-CZ" dirty="0" smtClean="0"/>
              <a:t>.</a:t>
            </a:r>
          </a:p>
          <a:p>
            <a:pPr lvl="1"/>
            <a:r>
              <a:rPr lang="cs-CZ" u="sng" dirty="0" smtClean="0">
                <a:hlinkClick r:id="rId4"/>
              </a:rPr>
              <a:t>http</a:t>
            </a:r>
            <a:r>
              <a:rPr lang="cs-CZ" u="sng" dirty="0">
                <a:hlinkClick r:id="rId4"/>
              </a:rPr>
              <a:t>://www.fsps.muni.cz/impact/vyzkumne-projekty/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Statistika v </a:t>
            </a:r>
            <a:r>
              <a:rPr lang="cs-CZ" i="1" dirty="0" err="1"/>
              <a:t>kinantropologii</a:t>
            </a:r>
            <a:r>
              <a:rPr lang="cs-CZ" dirty="0"/>
              <a:t>. Brno: Masarykova univerzita, 2014. s. nestránkováno, 31 s. ISBN 978-80-210-7409-5.</a:t>
            </a:r>
            <a:endParaRPr lang="cs-CZ" u="sng" dirty="0" smtClean="0">
              <a:hlinkClick r:id="rId5"/>
            </a:endParaRPr>
          </a:p>
          <a:p>
            <a:pPr lvl="1"/>
            <a:r>
              <a:rPr lang="cs-CZ" u="sng" dirty="0" smtClean="0">
                <a:hlinkClick r:id="rId5"/>
              </a:rPr>
              <a:t>http</a:t>
            </a:r>
            <a:r>
              <a:rPr lang="cs-CZ" u="sng" dirty="0">
                <a:hlinkClick r:id="rId5"/>
              </a:rPr>
              <a:t>://www.fsps.muni.cz/impact/statistika-v-kinantropologii</a:t>
            </a:r>
            <a:r>
              <a:rPr lang="cs-CZ" u="sng" dirty="0" smtClean="0">
                <a:hlinkClick r:id="rId5"/>
              </a:rPr>
              <a:t>/</a:t>
            </a:r>
            <a:endParaRPr lang="cs-CZ" u="sng" dirty="0" smtClean="0"/>
          </a:p>
          <a:p>
            <a:r>
              <a:rPr lang="cs-CZ" dirty="0"/>
              <a:t>SEBERA, Martin a Renata KLÁROVÁ. </a:t>
            </a:r>
            <a:r>
              <a:rPr lang="cs-CZ" i="1" dirty="0"/>
              <a:t>Aplikovaná matematická statistika</a:t>
            </a:r>
            <a:r>
              <a:rPr lang="cs-CZ" dirty="0"/>
              <a:t>. Brno: Masarykova univerzita, 2014. s. nestránkováno, 51 s. ISBN 978-80-210-7427-9.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8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570003"/>
            <a:ext cx="10820400" cy="4899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/>
              <a:t>VĚDA</a:t>
            </a:r>
          </a:p>
          <a:p>
            <a:r>
              <a:rPr lang="cs-CZ" altLang="cs-CZ" sz="2500" dirty="0"/>
              <a:t>Utříděný soubor poznatků v dané oblasti</a:t>
            </a:r>
          </a:p>
          <a:p>
            <a:r>
              <a:rPr lang="cs-CZ" altLang="cs-CZ" sz="2500" dirty="0" smtClean="0"/>
              <a:t>Systematické a organizované získávání informací</a:t>
            </a:r>
            <a:endParaRPr lang="cs-CZ" altLang="cs-CZ" sz="2500" dirty="0"/>
          </a:p>
          <a:p>
            <a:pPr marL="0" indent="0">
              <a:buNone/>
            </a:pPr>
            <a:endParaRPr lang="cs-CZ" altLang="cs-CZ" sz="2500" dirty="0" smtClean="0"/>
          </a:p>
          <a:p>
            <a:pPr marL="0" indent="0">
              <a:buNone/>
            </a:pPr>
            <a:r>
              <a:rPr lang="cs-CZ" sz="2500" b="1" dirty="0"/>
              <a:t>Cíle vědy </a:t>
            </a:r>
            <a:r>
              <a:rPr lang="cs-CZ" sz="2500" dirty="0"/>
              <a:t>jsou:</a:t>
            </a:r>
          </a:p>
          <a:p>
            <a:pPr lvl="0"/>
            <a:r>
              <a:rPr lang="cs-CZ" sz="2500" dirty="0"/>
              <a:t>deskripce (popis)</a:t>
            </a:r>
          </a:p>
          <a:p>
            <a:pPr lvl="0"/>
            <a:r>
              <a:rPr lang="cs-CZ" sz="2500" dirty="0"/>
              <a:t>explanace (vysvětlení)</a:t>
            </a:r>
          </a:p>
          <a:p>
            <a:pPr lvl="0"/>
            <a:r>
              <a:rPr lang="cs-CZ" sz="2500" dirty="0"/>
              <a:t>predikace (předpověď)</a:t>
            </a:r>
          </a:p>
          <a:p>
            <a:pPr lvl="0"/>
            <a:r>
              <a:rPr lang="cs-CZ" sz="2500" dirty="0"/>
              <a:t>pochopení </a:t>
            </a:r>
            <a:r>
              <a:rPr lang="cs-CZ" sz="2500" dirty="0" smtClean="0"/>
              <a:t>událostí</a:t>
            </a:r>
            <a:endParaRPr lang="cs-CZ" sz="2500" dirty="0"/>
          </a:p>
          <a:p>
            <a:pPr lvl="0"/>
            <a:r>
              <a:rPr lang="cs-CZ" sz="2500" dirty="0" smtClean="0"/>
              <a:t>řízení</a:t>
            </a:r>
            <a:endParaRPr lang="cs-CZ" sz="2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705" y="3070290"/>
            <a:ext cx="7131885" cy="379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71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682148"/>
            <a:ext cx="10820400" cy="45288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2500" b="1" dirty="0" smtClean="0"/>
              <a:t>VÝZKUM</a:t>
            </a:r>
          </a:p>
          <a:p>
            <a:r>
              <a:rPr lang="en-US" altLang="cs-CZ" sz="2500" dirty="0"/>
              <a:t>Systematic</a:t>
            </a:r>
            <a:r>
              <a:rPr lang="cs-CZ" altLang="cs-CZ" sz="2500" dirty="0" err="1"/>
              <a:t>ký</a:t>
            </a:r>
            <a:r>
              <a:rPr lang="en-US" altLang="cs-CZ" sz="2500" dirty="0"/>
              <a:t> </a:t>
            </a:r>
            <a:r>
              <a:rPr lang="en-US" altLang="cs-CZ" sz="2500" dirty="0" err="1"/>
              <a:t>proces</a:t>
            </a:r>
            <a:r>
              <a:rPr lang="en-US" altLang="cs-CZ" sz="2500" dirty="0"/>
              <a:t> </a:t>
            </a:r>
            <a:r>
              <a:rPr lang="cs-CZ" altLang="cs-CZ" sz="2500" dirty="0"/>
              <a:t>řešení problémů</a:t>
            </a:r>
            <a:endParaRPr lang="en-US" altLang="cs-CZ" sz="2500" dirty="0"/>
          </a:p>
          <a:p>
            <a:r>
              <a:rPr lang="en-US" altLang="cs-CZ" sz="2700" dirty="0">
                <a:latin typeface="+mj-lt"/>
              </a:rPr>
              <a:t>Systematic</a:t>
            </a:r>
            <a:r>
              <a:rPr lang="cs-CZ" altLang="cs-CZ" sz="2700" dirty="0" err="1">
                <a:latin typeface="+mj-lt"/>
              </a:rPr>
              <a:t>ký</a:t>
            </a:r>
            <a:r>
              <a:rPr lang="en-US" altLang="cs-CZ" sz="2700" dirty="0">
                <a:latin typeface="+mj-lt"/>
              </a:rPr>
              <a:t> </a:t>
            </a:r>
            <a:r>
              <a:rPr lang="en-US" altLang="cs-CZ" sz="2700" dirty="0" err="1">
                <a:latin typeface="+mj-lt"/>
              </a:rPr>
              <a:t>proces</a:t>
            </a:r>
            <a:r>
              <a:rPr lang="en-US" altLang="cs-CZ" sz="2700" dirty="0">
                <a:latin typeface="+mj-lt"/>
              </a:rPr>
              <a:t> </a:t>
            </a:r>
            <a:r>
              <a:rPr lang="cs-CZ" altLang="cs-CZ" sz="2700" dirty="0">
                <a:latin typeface="+mj-lt"/>
              </a:rPr>
              <a:t>sběru a analýzy informací pro určitý účel</a:t>
            </a:r>
          </a:p>
          <a:p>
            <a:r>
              <a:rPr lang="cs-CZ" altLang="cs-CZ" sz="2700" dirty="0">
                <a:latin typeface="+mj-lt"/>
              </a:rPr>
              <a:t>Problematizuje a syntetizuje dosavadní znalosti</a:t>
            </a:r>
          </a:p>
          <a:p>
            <a:r>
              <a:rPr lang="cs-CZ" altLang="cs-CZ" sz="2700" dirty="0">
                <a:latin typeface="+mj-lt"/>
              </a:rPr>
              <a:t>Zahrnuje kritickou analýzu</a:t>
            </a:r>
          </a:p>
          <a:p>
            <a:r>
              <a:rPr lang="cs-CZ" altLang="cs-CZ" sz="2700" dirty="0">
                <a:latin typeface="+mj-lt"/>
              </a:rPr>
              <a:t>Vede ke zvyšování </a:t>
            </a:r>
            <a:r>
              <a:rPr lang="cs-CZ" altLang="cs-CZ" sz="2700" dirty="0" smtClean="0">
                <a:latin typeface="+mj-lt"/>
              </a:rPr>
              <a:t>znalostí</a:t>
            </a:r>
          </a:p>
          <a:p>
            <a:endParaRPr lang="cs-CZ" altLang="cs-CZ" sz="2700" dirty="0" smtClean="0">
              <a:solidFill>
                <a:srgbClr val="0033CC"/>
              </a:solidFill>
              <a:latin typeface="+mj-lt"/>
            </a:endParaRPr>
          </a:p>
          <a:p>
            <a:r>
              <a:rPr lang="cs-CZ" altLang="cs-CZ" sz="2700" dirty="0" smtClean="0">
                <a:solidFill>
                  <a:srgbClr val="0033CC"/>
                </a:solidFill>
                <a:latin typeface="+mj-lt"/>
              </a:rPr>
              <a:t>Vědecký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výzkum </a:t>
            </a:r>
            <a:r>
              <a:rPr lang="cs-CZ" altLang="cs-CZ" sz="2700" dirty="0">
                <a:latin typeface="+mj-lt"/>
              </a:rPr>
              <a:t>je systematické, kontrolované, empirické a kritické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zkoumání</a:t>
            </a:r>
            <a:r>
              <a:rPr lang="cs-CZ" altLang="cs-CZ" sz="2700" dirty="0">
                <a:latin typeface="+mj-lt"/>
              </a:rPr>
              <a:t> hypotetických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výroků</a:t>
            </a:r>
            <a:r>
              <a:rPr lang="cs-CZ" altLang="cs-CZ" sz="2700" dirty="0">
                <a:latin typeface="+mj-lt"/>
              </a:rPr>
              <a:t> o předpokládaných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vztazích</a:t>
            </a:r>
            <a:r>
              <a:rPr lang="cs-CZ" altLang="cs-CZ" sz="2700" dirty="0">
                <a:latin typeface="+mj-lt"/>
              </a:rPr>
              <a:t> mezi přirozenými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jevy</a:t>
            </a:r>
            <a:r>
              <a:rPr lang="cs-CZ" altLang="cs-CZ" sz="2700" dirty="0">
                <a:latin typeface="+mj-lt"/>
              </a:rPr>
              <a:t> (</a:t>
            </a:r>
            <a:r>
              <a:rPr lang="cs-CZ" altLang="cs-CZ" sz="2700" dirty="0" err="1">
                <a:latin typeface="+mj-lt"/>
              </a:rPr>
              <a:t>Kerlinger</a:t>
            </a:r>
            <a:r>
              <a:rPr lang="cs-CZ" altLang="cs-CZ" sz="2700" dirty="0">
                <a:latin typeface="+mj-lt"/>
              </a:rPr>
              <a:t>, 1972). </a:t>
            </a:r>
          </a:p>
        </p:txBody>
      </p:sp>
    </p:spTree>
    <p:extLst>
      <p:ext uri="{BB962C8B-B14F-4D97-AF65-F5344CB8AC3E}">
        <p14:creationId xmlns:p14="http://schemas.microsoft.com/office/powerpoint/2010/main" val="35128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9177" y="1362972"/>
            <a:ext cx="11212901" cy="5227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 smtClean="0"/>
              <a:t>Metoda, metodologie a metodika</a:t>
            </a:r>
          </a:p>
          <a:p>
            <a:r>
              <a:rPr lang="cs-CZ" altLang="cs-CZ" sz="2500" dirty="0" smtClean="0"/>
              <a:t>Metoda </a:t>
            </a:r>
            <a:r>
              <a:rPr lang="cs-CZ" altLang="cs-CZ" sz="2500" dirty="0"/>
              <a:t>- </a:t>
            </a:r>
            <a:r>
              <a:rPr lang="cs-CZ" sz="2500" dirty="0" smtClean="0"/>
              <a:t>nástroje </a:t>
            </a:r>
            <a:r>
              <a:rPr lang="cs-CZ" sz="2500" dirty="0"/>
              <a:t>ke zkoumání daného výzkumného </a:t>
            </a:r>
            <a:r>
              <a:rPr lang="cs-CZ" sz="2500" dirty="0" smtClean="0"/>
              <a:t>předmětu; </a:t>
            </a:r>
            <a:r>
              <a:rPr lang="cs-CZ" sz="2500" dirty="0"/>
              <a:t>způsob a aplikace </a:t>
            </a:r>
            <a:r>
              <a:rPr lang="cs-CZ" sz="2500" dirty="0" smtClean="0"/>
              <a:t>postupu k dosažení stanoveného výzkumného cíle</a:t>
            </a:r>
            <a:endParaRPr lang="cs-CZ" altLang="cs-CZ" sz="2500" dirty="0"/>
          </a:p>
          <a:p>
            <a:r>
              <a:rPr lang="cs-CZ" altLang="cs-CZ" sz="2500" dirty="0"/>
              <a:t>Metodologie - </a:t>
            </a:r>
            <a:r>
              <a:rPr lang="cs-CZ" sz="2500" dirty="0"/>
              <a:t>studium metod a vědeckých </a:t>
            </a:r>
            <a:r>
              <a:rPr lang="cs-CZ" sz="2500" dirty="0" smtClean="0"/>
              <a:t>postupů; nauka </a:t>
            </a:r>
            <a:r>
              <a:rPr lang="cs-CZ" sz="2500" dirty="0"/>
              <a:t>o </a:t>
            </a:r>
            <a:r>
              <a:rPr lang="cs-CZ" sz="2500" dirty="0" smtClean="0"/>
              <a:t>metodách</a:t>
            </a:r>
          </a:p>
          <a:p>
            <a:r>
              <a:rPr lang="cs-CZ" altLang="cs-CZ" sz="2500" dirty="0" smtClean="0"/>
              <a:t>Metodika - </a:t>
            </a:r>
            <a:r>
              <a:rPr lang="cs-CZ" sz="2500" dirty="0"/>
              <a:t>postup (návod, „recept"), jak v praxi postupně realizovat výzkumné procedury vztahující se k realizaci </a:t>
            </a:r>
            <a:endParaRPr lang="cs-CZ" altLang="cs-CZ" sz="2500" dirty="0" smtClean="0"/>
          </a:p>
          <a:p>
            <a:pPr marL="0" indent="0">
              <a:buNone/>
            </a:pPr>
            <a:endParaRPr lang="cs-CZ" altLang="cs-CZ" sz="2500" dirty="0" smtClean="0"/>
          </a:p>
          <a:p>
            <a:pPr marL="0" indent="0">
              <a:buNone/>
            </a:pPr>
            <a:r>
              <a:rPr lang="cs-CZ" altLang="cs-CZ" sz="2500" b="1" dirty="0" smtClean="0"/>
              <a:t>Teorie</a:t>
            </a:r>
          </a:p>
          <a:p>
            <a:r>
              <a:rPr lang="cs-CZ" altLang="cs-CZ" sz="2500" dirty="0"/>
              <a:t>Základním cílem vědy je získání znalostí na základě faktů.</a:t>
            </a:r>
            <a:endParaRPr lang="en-US" altLang="cs-CZ" sz="2500" dirty="0"/>
          </a:p>
          <a:p>
            <a:r>
              <a:rPr lang="cs-CZ" altLang="cs-CZ" sz="2500" dirty="0"/>
              <a:t>Teorie je množina propojených tvrzení, která vysvětluje určitá fakta</a:t>
            </a:r>
            <a:r>
              <a:rPr lang="en-US" altLang="cs-CZ" sz="2500" dirty="0" smtClean="0"/>
              <a:t>.</a:t>
            </a:r>
            <a:endParaRPr lang="en-US" altLang="cs-CZ" sz="25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3829192"/>
            <a:ext cx="42481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2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828796"/>
            <a:ext cx="10820400" cy="4149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 smtClean="0"/>
              <a:t>Charakteristiky dobrého výzkumu</a:t>
            </a:r>
          </a:p>
          <a:p>
            <a:r>
              <a:rPr lang="cs-CZ" altLang="cs-CZ" sz="2500" dirty="0"/>
              <a:t>Zabývá se hledáním odpovědí na neřešené otázky</a:t>
            </a:r>
          </a:p>
          <a:p>
            <a:r>
              <a:rPr lang="cs-CZ" altLang="cs-CZ" sz="2500" dirty="0"/>
              <a:t>Zdůrazňuje rozvoj teorie, zobecnění</a:t>
            </a:r>
            <a:endParaRPr lang="en-US" altLang="cs-CZ" sz="2500" dirty="0"/>
          </a:p>
          <a:p>
            <a:r>
              <a:rPr lang="cs-CZ" altLang="cs-CZ" sz="2500" dirty="0"/>
              <a:t>Zahrnuje sběr nových dat pro nové účely</a:t>
            </a:r>
            <a:endParaRPr lang="en-US" altLang="cs-CZ" sz="2500" dirty="0"/>
          </a:p>
          <a:p>
            <a:r>
              <a:rPr lang="cs-CZ" altLang="cs-CZ" sz="2500" dirty="0"/>
              <a:t>Vyžaduje pečlivě navržený plán výzkumu, procedur pro sběr dat a jejich analýzu</a:t>
            </a:r>
            <a:endParaRPr lang="en-US" altLang="cs-CZ" sz="2500" dirty="0"/>
          </a:p>
          <a:p>
            <a:r>
              <a:rPr lang="cs-CZ" altLang="cs-CZ" sz="2500" dirty="0"/>
              <a:t>Usiluje o objektivitu a logiku</a:t>
            </a:r>
          </a:p>
          <a:p>
            <a:r>
              <a:rPr lang="cs-CZ" altLang="cs-CZ" sz="2500" dirty="0"/>
              <a:t>Výsledky jsou úplně a přesně zaznamenány a </a:t>
            </a:r>
            <a:r>
              <a:rPr lang="cs-CZ" altLang="cs-CZ" sz="2500" dirty="0" smtClean="0"/>
              <a:t>dokumentovány</a:t>
            </a:r>
            <a:endParaRPr lang="en-US" altLang="cs-CZ" sz="2500" dirty="0"/>
          </a:p>
        </p:txBody>
      </p:sp>
    </p:spTree>
    <p:extLst>
      <p:ext uri="{BB962C8B-B14F-4D97-AF65-F5344CB8AC3E}">
        <p14:creationId xmlns:p14="http://schemas.microsoft.com/office/powerpoint/2010/main" val="274145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44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err="1" smtClean="0"/>
              <a:t>Kinantropologie</a:t>
            </a:r>
            <a:r>
              <a:rPr lang="cs-CZ" sz="2500" b="1" dirty="0" smtClean="0"/>
              <a:t> (více definic)</a:t>
            </a:r>
            <a:endParaRPr lang="cs-CZ" sz="2500" b="1" dirty="0" smtClean="0"/>
          </a:p>
          <a:p>
            <a:r>
              <a:rPr lang="cs-CZ" sz="2500" dirty="0" err="1" smtClean="0"/>
              <a:t>kinésis</a:t>
            </a:r>
            <a:r>
              <a:rPr lang="cs-CZ" sz="2500" dirty="0" smtClean="0"/>
              <a:t> </a:t>
            </a:r>
            <a:r>
              <a:rPr lang="cs-CZ" sz="2500" dirty="0"/>
              <a:t>(pohybovat se); </a:t>
            </a:r>
            <a:r>
              <a:rPr lang="cs-CZ" sz="2500" dirty="0" err="1" smtClean="0"/>
              <a:t>anthrópos</a:t>
            </a:r>
            <a:r>
              <a:rPr lang="cs-CZ" sz="2500" dirty="0" smtClean="0"/>
              <a:t> </a:t>
            </a:r>
            <a:r>
              <a:rPr lang="cs-CZ" sz="2500" dirty="0"/>
              <a:t>(člověk); </a:t>
            </a:r>
            <a:r>
              <a:rPr lang="cs-CZ" sz="2500" dirty="0" smtClean="0"/>
              <a:t>logos </a:t>
            </a:r>
            <a:r>
              <a:rPr lang="cs-CZ" sz="2500" dirty="0"/>
              <a:t>(slovo</a:t>
            </a:r>
            <a:r>
              <a:rPr lang="cs-CZ" sz="2500" dirty="0" smtClean="0"/>
              <a:t>)</a:t>
            </a:r>
            <a:endParaRPr lang="cs-CZ" sz="2500" dirty="0" smtClean="0"/>
          </a:p>
          <a:p>
            <a:r>
              <a:rPr lang="cs-CZ" sz="2500" dirty="0" smtClean="0"/>
              <a:t>Věda </a:t>
            </a:r>
            <a:r>
              <a:rPr lang="cs-CZ" sz="2500" dirty="0"/>
              <a:t>o pohybové aktivitě člověka a o jeho záměrném pohybovém a duševním zdokonalování.</a:t>
            </a:r>
          </a:p>
          <a:p>
            <a:r>
              <a:rPr lang="cs-CZ" sz="2500" dirty="0"/>
              <a:t>Studium motorických znaků, projevů a struktur lidského pohybu a motoriky</a:t>
            </a:r>
          </a:p>
          <a:p>
            <a:r>
              <a:rPr lang="cs-CZ" sz="2500" dirty="0"/>
              <a:t>Analýza pohybu a jeho souvislostí s jinými jevy</a:t>
            </a:r>
          </a:p>
          <a:p>
            <a:r>
              <a:rPr lang="cs-CZ" sz="2500" dirty="0"/>
              <a:t>Společenskovědní a biomedicínské aspekty pohybu člověka</a:t>
            </a:r>
          </a:p>
          <a:p>
            <a:r>
              <a:rPr lang="cs-CZ" sz="2500" dirty="0"/>
              <a:t>Způsoby a možnosti působení na rozvoj systémů lidské motoriky a pohybových </a:t>
            </a:r>
            <a:r>
              <a:rPr lang="cs-CZ" sz="2500" dirty="0" smtClean="0"/>
              <a:t>projevů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17689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134</TotalTime>
  <Words>854</Words>
  <Application>Microsoft Office PowerPoint</Application>
  <PresentationFormat>Širokoúhlá obrazovka</PresentationFormat>
  <Paragraphs>174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</vt:lpstr>
      <vt:lpstr>Kondenzační stopa</vt:lpstr>
      <vt:lpstr>Metodologie a statistika 1</vt:lpstr>
      <vt:lpstr>Cíl předmětu</vt:lpstr>
      <vt:lpstr>Literatura</vt:lpstr>
      <vt:lpstr>Literatura</vt:lpstr>
      <vt:lpstr>Základní pojmy</vt:lpstr>
      <vt:lpstr>Základní pojmy</vt:lpstr>
      <vt:lpstr>Základní pojmy</vt:lpstr>
      <vt:lpstr>Základní pojmy</vt:lpstr>
      <vt:lpstr>Základní pojmy</vt:lpstr>
      <vt:lpstr>Výběr tématu</vt:lpstr>
      <vt:lpstr>Struktura a návrh projektu</vt:lpstr>
      <vt:lpstr>Struktura a návrh projektu</vt:lpstr>
      <vt:lpstr>Struktura a návrh projektu</vt:lpstr>
      <vt:lpstr>Struktura a návrh projektu</vt:lpstr>
      <vt:lpstr>Literární rešerše</vt:lpstr>
      <vt:lpstr>Literární rešerše</vt:lpstr>
      <vt:lpstr>Citační norma</vt:lpstr>
      <vt:lpstr>Citační norma ČSN ISO 690</vt:lpstr>
      <vt:lpstr>Citační norma ČSN ISO 690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a statistika</dc:title>
  <dc:creator>Martin</dc:creator>
  <cp:lastModifiedBy>Martin</cp:lastModifiedBy>
  <cp:revision>20</cp:revision>
  <dcterms:created xsi:type="dcterms:W3CDTF">2017-10-08T21:44:25Z</dcterms:created>
  <dcterms:modified xsi:type="dcterms:W3CDTF">2017-10-08T23:59:24Z</dcterms:modified>
</cp:coreProperties>
</file>