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64" r:id="rId7"/>
    <p:sldId id="261" r:id="rId8"/>
    <p:sldId id="269" r:id="rId9"/>
    <p:sldId id="290" r:id="rId10"/>
    <p:sldId id="265" r:id="rId11"/>
    <p:sldId id="270" r:id="rId12"/>
    <p:sldId id="267" r:id="rId13"/>
    <p:sldId id="268" r:id="rId14"/>
    <p:sldId id="272" r:id="rId15"/>
    <p:sldId id="266" r:id="rId16"/>
    <p:sldId id="291" r:id="rId17"/>
    <p:sldId id="271" r:id="rId18"/>
    <p:sldId id="273" r:id="rId19"/>
    <p:sldId id="276" r:id="rId20"/>
    <p:sldId id="274" r:id="rId21"/>
    <p:sldId id="275" r:id="rId22"/>
    <p:sldId id="29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3" r:id="rId35"/>
    <p:sldId id="289" r:id="rId36"/>
    <p:sldId id="288" r:id="rId37"/>
    <p:sldId id="260" r:id="rId38"/>
    <p:sldId id="25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162.129.70.33/images/EAB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navolnenoze.cz/prezentace/dagmar-kralov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843" y="1531690"/>
            <a:ext cx="8825658" cy="3329581"/>
          </a:xfrm>
        </p:spPr>
        <p:txBody>
          <a:bodyPr/>
          <a:lstStyle/>
          <a:p>
            <a:r>
              <a:rPr lang="cs-CZ" dirty="0" smtClean="0"/>
              <a:t>Fototerapie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490444"/>
            <a:ext cx="10606410" cy="861420"/>
          </a:xfrm>
        </p:spPr>
        <p:txBody>
          <a:bodyPr>
            <a:normAutofit/>
          </a:bodyPr>
          <a:lstStyle/>
          <a:p>
            <a:r>
              <a:rPr lang="cs-CZ" dirty="0" smtClean="0"/>
              <a:t>Fyzioterapie</a:t>
            </a:r>
          </a:p>
          <a:p>
            <a:r>
              <a:rPr lang="cs-CZ" dirty="0" smtClean="0"/>
              <a:t>Fsps, muni													Klára šoltés mertová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1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nepolarizovaným zářením: Ultrafialové záření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Pozitivní účinky 		- ohraničený erytém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- pigmentace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- tvorba vitamínu D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- proteolytická aktivita enzymů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- zvyšuje se obranyschopnost </a:t>
            </a:r>
          </a:p>
          <a:p>
            <a:r>
              <a:rPr lang="cs-CZ" dirty="0" smtClean="0"/>
              <a:t>Negativní účinky	- karcinogenní účinky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- zvýšení žaludeční acidity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6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Relativní hloubka průniku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dosud není exaktně vyřešena</a:t>
            </a:r>
          </a:p>
          <a:p>
            <a:r>
              <a:rPr lang="cs-CZ" dirty="0" smtClean="0"/>
              <a:t>Čím má elektromagnetické záření menší vlnovou délku, tím hlouběji proniká. </a:t>
            </a:r>
          </a:p>
          <a:p>
            <a:r>
              <a:rPr lang="cs-CZ" dirty="0" smtClean="0"/>
              <a:t>V r. 1906 citovaná opačná vyjádření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3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UV záření</a:t>
            </a:r>
            <a:endParaRPr lang="cs-CZ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 bwMode="auto">
          <a:xfrm>
            <a:off x="2751588" y="1488521"/>
            <a:ext cx="6526634" cy="526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2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UV záření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171" r="10999" b="1341"/>
          <a:stretch/>
        </p:blipFill>
        <p:spPr bwMode="auto">
          <a:xfrm>
            <a:off x="2692866" y="2008599"/>
            <a:ext cx="6140741" cy="450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UV záření: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124578" cy="4195481"/>
          </a:xfrm>
        </p:spPr>
        <p:txBody>
          <a:bodyPr/>
          <a:lstStyle/>
          <a:p>
            <a:r>
              <a:rPr lang="cs-CZ" dirty="0" smtClean="0"/>
              <a:t>slunce</a:t>
            </a:r>
          </a:p>
          <a:p>
            <a:r>
              <a:rPr lang="cs-CZ" dirty="0" smtClean="0"/>
              <a:t>rtuťová vysokotlaká/nízkotlaká výbojka</a:t>
            </a:r>
          </a:p>
          <a:p>
            <a:r>
              <a:rPr lang="cs-CZ" dirty="0" smtClean="0"/>
              <a:t>vodíkové </a:t>
            </a:r>
            <a:r>
              <a:rPr lang="cs-CZ" dirty="0"/>
              <a:t>a deuteriové výbojky (používané ve výzkumu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xenonové </a:t>
            </a:r>
            <a:r>
              <a:rPr lang="cs-CZ" dirty="0"/>
              <a:t>lampy (výbojky</a:t>
            </a:r>
            <a:r>
              <a:rPr lang="cs-CZ" dirty="0" smtClean="0"/>
              <a:t>)</a:t>
            </a:r>
            <a:endParaRPr lang="cs-CZ" dirty="0"/>
          </a:p>
          <a:p>
            <a:pPr marL="365125" indent="-365125">
              <a:lnSpc>
                <a:spcPct val="90000"/>
              </a:lnSpc>
            </a:pPr>
            <a:r>
              <a:rPr lang="cs-CZ" dirty="0"/>
              <a:t>n</a:t>
            </a:r>
            <a:r>
              <a:rPr lang="cs-CZ" dirty="0" smtClean="0"/>
              <a:t>ěkteré lasery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alší umělé zdroje...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2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							Kontraindikace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946246"/>
            <a:ext cx="4739620" cy="4302153"/>
          </a:xfrm>
        </p:spPr>
        <p:txBody>
          <a:bodyPr/>
          <a:lstStyle/>
          <a:p>
            <a:r>
              <a:rPr lang="cs-CZ" dirty="0"/>
              <a:t>kožní </a:t>
            </a:r>
            <a:r>
              <a:rPr lang="cs-CZ" dirty="0" smtClean="0"/>
              <a:t>choroby</a:t>
            </a:r>
            <a:endParaRPr lang="cs-CZ" dirty="0"/>
          </a:p>
          <a:p>
            <a:r>
              <a:rPr lang="cs-CZ" dirty="0"/>
              <a:t>prevence </a:t>
            </a:r>
            <a:r>
              <a:rPr lang="cs-CZ" dirty="0" smtClean="0"/>
              <a:t>rachitidy	</a:t>
            </a:r>
            <a:endParaRPr lang="cs-CZ" dirty="0"/>
          </a:p>
          <a:p>
            <a:r>
              <a:rPr lang="cs-CZ" dirty="0"/>
              <a:t>snížená výkonnost, </a:t>
            </a:r>
            <a:r>
              <a:rPr lang="cs-CZ" dirty="0" smtClean="0"/>
              <a:t>únavnost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ruhotná anémie</a:t>
            </a:r>
          </a:p>
          <a:p>
            <a:r>
              <a:rPr lang="cs-CZ" dirty="0"/>
              <a:t>o</a:t>
            </a:r>
            <a:r>
              <a:rPr lang="cs-CZ" dirty="0" smtClean="0"/>
              <a:t>steomalacie, osteopenie, osteoporóza</a:t>
            </a:r>
            <a:endParaRPr lang="cs-CZ" dirty="0"/>
          </a:p>
          <a:p>
            <a:r>
              <a:rPr lang="cs-CZ" dirty="0"/>
              <a:t>neuritidy a </a:t>
            </a:r>
            <a:r>
              <a:rPr lang="cs-CZ" dirty="0" smtClean="0"/>
              <a:t>neuralgie</a:t>
            </a:r>
            <a:endParaRPr lang="cs-CZ" dirty="0"/>
          </a:p>
          <a:p>
            <a:r>
              <a:rPr lang="cs-CZ" dirty="0"/>
              <a:t>rhinitis vasomotorica, pollinosa, AB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73852" y="1946246"/>
            <a:ext cx="4739620" cy="4302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 smtClean="0"/>
              <a:t>fotoalergie</a:t>
            </a:r>
            <a:endParaRPr lang="cs-CZ" dirty="0"/>
          </a:p>
          <a:p>
            <a:r>
              <a:rPr lang="cs-CZ" dirty="0"/>
              <a:t>sluneční </a:t>
            </a:r>
            <a:r>
              <a:rPr lang="cs-CZ" dirty="0" smtClean="0"/>
              <a:t>ekzém</a:t>
            </a:r>
            <a:endParaRPr lang="cs-CZ" dirty="0"/>
          </a:p>
          <a:p>
            <a:r>
              <a:rPr lang="cs-CZ" dirty="0"/>
              <a:t>porfyrie (pcha metabolismu červených krvinek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lupus </a:t>
            </a:r>
            <a:r>
              <a:rPr lang="cs-CZ" dirty="0" smtClean="0"/>
              <a:t>erythematodes</a:t>
            </a:r>
            <a:endParaRPr lang="cs-CZ" dirty="0"/>
          </a:p>
          <a:p>
            <a:r>
              <a:rPr lang="cs-CZ" dirty="0"/>
              <a:t>akutní infekční </a:t>
            </a:r>
            <a:r>
              <a:rPr lang="cs-CZ" dirty="0" smtClean="0"/>
              <a:t>onemocnění</a:t>
            </a:r>
            <a:endParaRPr lang="cs-CZ" dirty="0"/>
          </a:p>
          <a:p>
            <a:r>
              <a:rPr lang="cs-CZ" dirty="0"/>
              <a:t>vředová </a:t>
            </a:r>
            <a:r>
              <a:rPr lang="cs-CZ" dirty="0" smtClean="0"/>
              <a:t>choroba</a:t>
            </a:r>
            <a:endParaRPr lang="cs-CZ" dirty="0"/>
          </a:p>
          <a:p>
            <a:r>
              <a:rPr lang="cs-CZ" dirty="0"/>
              <a:t>stavy po předcházející </a:t>
            </a:r>
            <a:r>
              <a:rPr lang="cs-CZ" dirty="0" smtClean="0"/>
              <a:t>rtg</a:t>
            </a:r>
            <a:endParaRPr lang="cs-CZ" dirty="0"/>
          </a:p>
          <a:p>
            <a:r>
              <a:rPr lang="cs-CZ" dirty="0" smtClean="0"/>
              <a:t>ataka polyartritidy</a:t>
            </a:r>
          </a:p>
          <a:p>
            <a:r>
              <a:rPr lang="cs-CZ" dirty="0" smtClean="0"/>
              <a:t>UVC záření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9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eozařované části chráníme látkou nebo papírem</a:t>
            </a:r>
          </a:p>
          <a:p>
            <a:r>
              <a:rPr lang="cs-CZ" dirty="0" smtClean="0"/>
              <a:t>vhodná doba pro ozařování </a:t>
            </a:r>
            <a:r>
              <a:rPr lang="cs-CZ" dirty="0"/>
              <a:t>v praxi od 30 s až po 10 minut, step 1 </a:t>
            </a:r>
            <a:r>
              <a:rPr lang="cs-CZ" dirty="0" smtClean="0"/>
              <a:t>minuta</a:t>
            </a:r>
          </a:p>
          <a:p>
            <a:r>
              <a:rPr lang="cs-CZ" dirty="0"/>
              <a:t>p</a:t>
            </a:r>
            <a:r>
              <a:rPr lang="cs-CZ" dirty="0" smtClean="0"/>
              <a:t>olíčková metoda</a:t>
            </a:r>
          </a:p>
          <a:p>
            <a:r>
              <a:rPr lang="cs-CZ" dirty="0"/>
              <a:t>první </a:t>
            </a:r>
            <a:r>
              <a:rPr lang="cs-CZ" dirty="0" smtClean="0"/>
              <a:t>dávka </a:t>
            </a:r>
            <a:r>
              <a:rPr lang="cs-CZ" dirty="0"/>
              <a:t>trojnásobek prahové erytémové </a:t>
            </a:r>
            <a:r>
              <a:rPr lang="cs-CZ" dirty="0" smtClean="0"/>
              <a:t>dávky</a:t>
            </a:r>
          </a:p>
          <a:p>
            <a:r>
              <a:rPr lang="cs-CZ" dirty="0"/>
              <a:t>k</a:t>
            </a:r>
            <a:r>
              <a:rPr lang="cs-CZ" dirty="0" smtClean="0"/>
              <a:t>aždá další aplikace doba ozáření×1,3</a:t>
            </a:r>
          </a:p>
          <a:p>
            <a:r>
              <a:rPr lang="cs-CZ" dirty="0"/>
              <a:t>c</a:t>
            </a:r>
            <a:r>
              <a:rPr lang="cs-CZ" dirty="0" smtClean="0"/>
              <a:t>elkový počet ozáření 8-15, 2krát až 3krát týdně</a:t>
            </a:r>
          </a:p>
          <a:p>
            <a:r>
              <a:rPr lang="cs-CZ" dirty="0"/>
              <a:t>o</a:t>
            </a:r>
            <a:r>
              <a:rPr lang="cs-CZ" dirty="0" smtClean="0"/>
              <a:t>zařovat se může až po vymizení erytému z předchozího ozáření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2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Dávkování UV záření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21" y="1345930"/>
            <a:ext cx="8434833" cy="517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7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nepolarizovaným zářením: </a:t>
            </a:r>
            <a:r>
              <a:rPr lang="cs-CZ" dirty="0" smtClean="0"/>
              <a:t>Infračervené záření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IR A 760 – 1400 nm</a:t>
            </a:r>
          </a:p>
          <a:p>
            <a:pPr lvl="1"/>
            <a:r>
              <a:rPr lang="cs-CZ" dirty="0" smtClean="0"/>
              <a:t>Součástí spektra slunečního záření</a:t>
            </a:r>
          </a:p>
          <a:p>
            <a:pPr lvl="1"/>
            <a:r>
              <a:rPr lang="cs-CZ" dirty="0" smtClean="0"/>
              <a:t>Min. </a:t>
            </a:r>
            <a:r>
              <a:rPr lang="cs-CZ" dirty="0"/>
              <a:t>a</a:t>
            </a:r>
            <a:r>
              <a:rPr lang="cs-CZ" dirty="0" smtClean="0"/>
              <a:t>bsorbce vodou, prochází sklem, odraz od epidermis 20%-40%</a:t>
            </a:r>
          </a:p>
          <a:p>
            <a:pPr lvl="1"/>
            <a:r>
              <a:rPr lang="cs-CZ" dirty="0" smtClean="0"/>
              <a:t>Umělé zdroje solux s vysokožhavenou wolframovou žárovkou</a:t>
            </a:r>
          </a:p>
          <a:p>
            <a:r>
              <a:rPr lang="cs-CZ" dirty="0" smtClean="0"/>
              <a:t>IR B 1400 – 3000 nm</a:t>
            </a:r>
          </a:p>
          <a:p>
            <a:pPr lvl="1"/>
            <a:r>
              <a:rPr lang="cs-CZ" dirty="0" smtClean="0"/>
              <a:t>Dobře absorbováno vodou, prochází sklem</a:t>
            </a:r>
          </a:p>
          <a:p>
            <a:pPr lvl="1"/>
            <a:r>
              <a:rPr lang="cs-CZ" dirty="0" smtClean="0"/>
              <a:t>Povrchové ohřívání, odraz od epidermis 10%-20%</a:t>
            </a:r>
          </a:p>
          <a:p>
            <a:pPr lvl="1"/>
            <a:r>
              <a:rPr lang="cs-CZ" dirty="0" smtClean="0"/>
              <a:t>Zdroje: emitovány různými žárovkami a výbojkami</a:t>
            </a:r>
          </a:p>
          <a:p>
            <a:r>
              <a:rPr lang="cs-CZ" dirty="0" smtClean="0"/>
              <a:t>IR C nad 3000 nm</a:t>
            </a:r>
          </a:p>
          <a:p>
            <a:pPr lvl="1"/>
            <a:r>
              <a:rPr lang="cs-CZ" dirty="0" smtClean="0"/>
              <a:t>Emitováno z topných a horkých těles</a:t>
            </a:r>
          </a:p>
          <a:p>
            <a:pPr lvl="1"/>
            <a:r>
              <a:rPr lang="cs-CZ" dirty="0" smtClean="0"/>
              <a:t>Absorbováno sklem i vodou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9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IR záření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651536" cy="4195481"/>
          </a:xfrm>
        </p:spPr>
        <p:txBody>
          <a:bodyPr/>
          <a:lstStyle/>
          <a:p>
            <a:r>
              <a:rPr lang="cs-CZ" dirty="0" smtClean="0"/>
              <a:t>Slunce</a:t>
            </a:r>
          </a:p>
          <a:p>
            <a:r>
              <a:rPr lang="cs-CZ" dirty="0" smtClean="0"/>
              <a:t>Vysokožhavené žárovky (solux)</a:t>
            </a:r>
          </a:p>
          <a:p>
            <a:r>
              <a:rPr lang="cs-CZ" dirty="0" smtClean="0"/>
              <a:t>Obyčejné žárovky</a:t>
            </a:r>
          </a:p>
          <a:p>
            <a:r>
              <a:rPr lang="cs-CZ" dirty="0" smtClean="0"/>
              <a:t>Aquasol</a:t>
            </a:r>
          </a:p>
          <a:p>
            <a:r>
              <a:rPr lang="cs-CZ" dirty="0" smtClean="0"/>
              <a:t>Žárovkové tunely</a:t>
            </a:r>
          </a:p>
          <a:p>
            <a:r>
              <a:rPr lang="cs-CZ" dirty="0"/>
              <a:t>T</a:t>
            </a:r>
            <a:r>
              <a:rPr lang="cs-CZ" dirty="0" smtClean="0"/>
              <a:t>eplomet</a:t>
            </a:r>
            <a:endParaRPr lang="cs-CZ" dirty="0"/>
          </a:p>
        </p:txBody>
      </p:sp>
      <p:pic>
        <p:nvPicPr>
          <p:cNvPr id="1026" name="Picture 2" descr="VÃ½sledek obrÃ¡zku pro sol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78" y="2091481"/>
            <a:ext cx="2397358" cy="25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IR sau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6878" r="22241" b="5591"/>
          <a:stretch/>
        </p:blipFill>
        <p:spPr bwMode="auto">
          <a:xfrm>
            <a:off x="8869960" y="2091481"/>
            <a:ext cx="2667699" cy="42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Elektromagnetické záření</a:t>
            </a:r>
          </a:p>
          <a:p>
            <a:r>
              <a:rPr lang="cs-CZ" dirty="0" smtClean="0"/>
              <a:t>Světelné spektrum</a:t>
            </a:r>
          </a:p>
          <a:p>
            <a:r>
              <a:rPr lang="cs-CZ" dirty="0" smtClean="0"/>
              <a:t>Fototerapie nepolarizovaným zářením – IR, viditelná část,UV</a:t>
            </a:r>
          </a:p>
          <a:p>
            <a:r>
              <a:rPr lang="cs-CZ" dirty="0" smtClean="0"/>
              <a:t>Fototerapie polarizovaným zářením – LASER</a:t>
            </a:r>
          </a:p>
          <a:p>
            <a:pPr lvl="1"/>
            <a:r>
              <a:rPr lang="cs-CZ" dirty="0" smtClean="0"/>
              <a:t>Zdroje</a:t>
            </a:r>
            <a:endParaRPr lang="cs-CZ" dirty="0"/>
          </a:p>
          <a:p>
            <a:pPr lvl="1"/>
            <a:r>
              <a:rPr lang="cs-CZ" dirty="0"/>
              <a:t>Ú</a:t>
            </a:r>
            <a:r>
              <a:rPr lang="cs-CZ" dirty="0" smtClean="0"/>
              <a:t>činky</a:t>
            </a:r>
            <a:endParaRPr lang="cs-CZ" dirty="0"/>
          </a:p>
          <a:p>
            <a:pPr lvl="1"/>
            <a:r>
              <a:rPr lang="cs-CZ" dirty="0"/>
              <a:t>Indikace a kontraindikace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2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Pronikavost IR záření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Hloubka průniku závisí na vlnové délce</a:t>
            </a:r>
            <a:br>
              <a:rPr lang="cs-CZ" dirty="0" smtClean="0"/>
            </a:br>
            <a:r>
              <a:rPr lang="cs-CZ" dirty="0" smtClean="0"/>
              <a:t>				červené/modré filtry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26" y="2806751"/>
            <a:ext cx="4807776" cy="37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8" y="2806751"/>
            <a:ext cx="4878909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8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: erythema ab ign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1"/>
          <a:stretch/>
        </p:blipFill>
        <p:spPr bwMode="auto">
          <a:xfrm rot="5400000">
            <a:off x="7632409" y="2539972"/>
            <a:ext cx="4967855" cy="322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IR záření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účinek je tepelný!</a:t>
            </a:r>
          </a:p>
          <a:p>
            <a:r>
              <a:rPr lang="cs-CZ" dirty="0" smtClean="0"/>
              <a:t>Kapilární hyperémie</a:t>
            </a:r>
          </a:p>
          <a:p>
            <a:r>
              <a:rPr lang="cs-CZ" dirty="0" smtClean="0"/>
              <a:t>Reflexní vazodilitace</a:t>
            </a:r>
          </a:p>
          <a:p>
            <a:r>
              <a:rPr lang="cs-CZ" dirty="0" smtClean="0"/>
              <a:t>Tepelný erytém vypadající jako difúzní červené skvrny</a:t>
            </a:r>
          </a:p>
          <a:p>
            <a:r>
              <a:rPr lang="cs-CZ" dirty="0" smtClean="0"/>
              <a:t>Permeabilita kapilár</a:t>
            </a:r>
          </a:p>
          <a:p>
            <a:r>
              <a:rPr lang="cs-CZ" dirty="0" smtClean="0"/>
              <a:t>Diapedéza leukocytů</a:t>
            </a:r>
          </a:p>
          <a:p>
            <a:r>
              <a:rPr lang="cs-CZ" dirty="0" smtClean="0"/>
              <a:t>Resorbce exsudátu a transsudátu </a:t>
            </a:r>
            <a:endParaRPr lang="cs-CZ" dirty="0"/>
          </a:p>
        </p:txBody>
      </p:sp>
      <p:sp>
        <p:nvSpPr>
          <p:cNvPr id="5" name="Up Arrow 4"/>
          <p:cNvSpPr/>
          <p:nvPr/>
        </p:nvSpPr>
        <p:spPr>
          <a:xfrm>
            <a:off x="4102216" y="3858936"/>
            <a:ext cx="218114" cy="2013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3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IR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Rozhodující pro účinek má vlnová délka, doba aplikace a vzdálenost mezi zdrojem záření a tělesným povrchem.</a:t>
            </a:r>
          </a:p>
          <a:p>
            <a:r>
              <a:rPr lang="cs-CZ" dirty="0" smtClean="0"/>
              <a:t>IR A aplikujeme vsedě/vleže, IR B výhradně vleže!</a:t>
            </a:r>
          </a:p>
          <a:p>
            <a:r>
              <a:rPr lang="cs-CZ" dirty="0" smtClean="0"/>
              <a:t>Délka aplikace se řídí podle – diagnózy, stadia, typu záření a požadovaného účinku.</a:t>
            </a:r>
          </a:p>
          <a:p>
            <a:r>
              <a:rPr lang="cs-CZ" dirty="0" smtClean="0"/>
              <a:t>Solux – vzdálenost 20 cm, 1– 8 min., zvyšujeme formou stepu.</a:t>
            </a:r>
          </a:p>
          <a:p>
            <a:r>
              <a:rPr lang="cs-CZ" dirty="0" smtClean="0"/>
              <a:t>IR B zářič 10 - 20 min. při vzdálenosti 100 cm, step pouze zřídka.</a:t>
            </a:r>
          </a:p>
        </p:txBody>
      </p:sp>
    </p:spTree>
    <p:extLst>
      <p:ext uri="{BB962C8B-B14F-4D97-AF65-F5344CB8AC3E}">
        <p14:creationId xmlns:p14="http://schemas.microsoft.com/office/powerpoint/2010/main" val="1064713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Viditelné záření - Helioterapie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balneoterapii a klimatoterapii</a:t>
            </a:r>
          </a:p>
          <a:p>
            <a:r>
              <a:rPr lang="cs-CZ" dirty="0" smtClean="0"/>
              <a:t>Terapie pomocí části optického spektra 400 – 760 nm</a:t>
            </a:r>
          </a:p>
          <a:p>
            <a:r>
              <a:rPr lang="cs-CZ" dirty="0" smtClean="0"/>
              <a:t>Audiovizuální stimulace</a:t>
            </a:r>
          </a:p>
          <a:p>
            <a:r>
              <a:rPr lang="cs-CZ" dirty="0" smtClean="0"/>
              <a:t>Fotokolor terapie</a:t>
            </a:r>
          </a:p>
          <a:p>
            <a:r>
              <a:rPr lang="cs-CZ" dirty="0" smtClean="0"/>
              <a:t>Biolampa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1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helioterapie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Ovlivnění periodicity životních funkcí</a:t>
            </a:r>
          </a:p>
          <a:p>
            <a:r>
              <a:rPr lang="cs-CZ" dirty="0"/>
              <a:t>P</a:t>
            </a:r>
            <a:r>
              <a:rPr lang="cs-CZ" dirty="0" smtClean="0"/>
              <a:t>sychovegetativní vlivy</a:t>
            </a:r>
          </a:p>
          <a:p>
            <a:r>
              <a:rPr lang="cs-CZ" dirty="0"/>
              <a:t>T</a:t>
            </a:r>
            <a:r>
              <a:rPr lang="cs-CZ" dirty="0" smtClean="0"/>
              <a:t>epelné účinky</a:t>
            </a:r>
          </a:p>
          <a:p>
            <a:r>
              <a:rPr lang="cs-CZ" dirty="0" smtClean="0"/>
              <a:t>Podpora reparativních procesů a resorpce</a:t>
            </a:r>
          </a:p>
          <a:p>
            <a:r>
              <a:rPr lang="cs-CZ" dirty="0"/>
              <a:t>S</a:t>
            </a:r>
            <a:r>
              <a:rPr lang="cs-CZ" dirty="0" smtClean="0"/>
              <a:t>edativní a analgetické</a:t>
            </a:r>
          </a:p>
          <a:p>
            <a:r>
              <a:rPr lang="cs-CZ" dirty="0" smtClean="0"/>
              <a:t>Fotochemické</a:t>
            </a:r>
          </a:p>
        </p:txBody>
      </p:sp>
    </p:spTree>
    <p:extLst>
      <p:ext uri="{BB962C8B-B14F-4D97-AF65-F5344CB8AC3E}">
        <p14:creationId xmlns:p14="http://schemas.microsoft.com/office/powerpoint/2010/main" val="40915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Laser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Light Amplification by Stimulated  Emission of Radiation</a:t>
            </a:r>
            <a:br>
              <a:rPr lang="cs-CZ" dirty="0" smtClean="0"/>
            </a:br>
            <a:r>
              <a:rPr lang="cs-CZ" dirty="0" smtClean="0"/>
              <a:t>(zesilování světla prostřednictvím stimulované emise záření)</a:t>
            </a:r>
          </a:p>
          <a:p>
            <a:r>
              <a:rPr lang="cs-CZ" dirty="0" smtClean="0"/>
              <a:t>Pracují v oblasti IR i viditelného světla.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085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princip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Spotnánní emise</a:t>
            </a:r>
          </a:p>
          <a:p>
            <a:r>
              <a:rPr lang="cs-CZ" dirty="0" smtClean="0"/>
              <a:t>Stimulovaná emise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06" y="1342141"/>
            <a:ext cx="4323435" cy="5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69" y="1342141"/>
            <a:ext cx="3769631" cy="5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611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vlastnosti LASERU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27751"/>
            <a:ext cx="8946541" cy="4195481"/>
          </a:xfrm>
        </p:spPr>
        <p:txBody>
          <a:bodyPr/>
          <a:lstStyle/>
          <a:p>
            <a:r>
              <a:rPr lang="cs-CZ" dirty="0" smtClean="0"/>
              <a:t>Monochromatické </a:t>
            </a:r>
          </a:p>
          <a:p>
            <a:r>
              <a:rPr lang="cs-CZ" dirty="0" smtClean="0"/>
              <a:t>Polarizované</a:t>
            </a:r>
          </a:p>
          <a:p>
            <a:r>
              <a:rPr lang="cs-CZ" dirty="0" smtClean="0"/>
              <a:t>Koherentní</a:t>
            </a:r>
          </a:p>
          <a:p>
            <a:r>
              <a:rPr lang="cs-CZ" dirty="0" smtClean="0"/>
              <a:t>Nondivergentní</a:t>
            </a:r>
          </a:p>
          <a:p>
            <a:r>
              <a:rPr lang="cs-CZ" dirty="0" smtClean="0"/>
              <a:t>Vysoká hustota energie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42" y="4509061"/>
            <a:ext cx="8865211" cy="171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07989" y="2027751"/>
            <a:ext cx="5159467" cy="226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 smtClean="0"/>
              <a:t>Po průchodu tkání některé vlastnosti zanikají! Zachovány jsou FREKVENCE a MONOCHROMATIČNOST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2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mezi světelným a laserovým paprskem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20" y="1717077"/>
            <a:ext cx="4578088" cy="503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781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Hloubka průniku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79" y="1561178"/>
            <a:ext cx="6759994" cy="48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75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Fototerapie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léčba elektromagnetickým zářením, která využívá účinků energie fotonů.</a:t>
            </a:r>
          </a:p>
          <a:p>
            <a:r>
              <a:rPr lang="cs-CZ" dirty="0" smtClean="0"/>
              <a:t>Světelné záření ovlivňuje živé buňky.</a:t>
            </a:r>
          </a:p>
          <a:p>
            <a:r>
              <a:rPr lang="cs-CZ" dirty="0" smtClean="0"/>
              <a:t>Závislost mezi vlnovou délkou a odpovědí organismu.</a:t>
            </a:r>
          </a:p>
          <a:p>
            <a:r>
              <a:rPr lang="cs-CZ" dirty="0" smtClean="0"/>
              <a:t>Nesporné biologické a psychické účinky.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3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Přístroje pro LASER terapii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Plynové - malý rozptyl energie</a:t>
            </a:r>
          </a:p>
          <a:p>
            <a:r>
              <a:rPr lang="cs-CZ" dirty="0" smtClean="0"/>
              <a:t>Polovodičové – lasery pevné fáze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Sondy pro bodová ozařování</a:t>
            </a:r>
          </a:p>
          <a:p>
            <a:r>
              <a:rPr lang="cs-CZ" dirty="0" smtClean="0"/>
              <a:t>Scanner – hlavice přejíždí nad zvolenou plochou</a:t>
            </a:r>
          </a:p>
          <a:p>
            <a:r>
              <a:rPr lang="cs-CZ" dirty="0" smtClean="0"/>
              <a:t>Cluster – laserová sprcha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76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76462"/>
            <a:ext cx="8946541" cy="477193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Fotochemický </a:t>
            </a:r>
            <a:r>
              <a:rPr lang="cs-CZ" dirty="0"/>
              <a:t>– biochemické rce po absorbci záření (viz dále);</a:t>
            </a:r>
          </a:p>
          <a:p>
            <a:r>
              <a:rPr lang="cs-CZ" dirty="0"/>
              <a:t>t</a:t>
            </a:r>
            <a:r>
              <a:rPr lang="cs-CZ" dirty="0" smtClean="0"/>
              <a:t>ermický </a:t>
            </a:r>
            <a:r>
              <a:rPr lang="cs-CZ" dirty="0"/>
              <a:t>- místní zvýšení teploty tkání v závislosti na vln. délce, E a režimu, max. o 0,5 – 1°C</a:t>
            </a:r>
            <a:r>
              <a:rPr lang="cs-CZ" b="1" dirty="0"/>
              <a:t>;</a:t>
            </a:r>
          </a:p>
          <a:p>
            <a:r>
              <a:rPr lang="cs-CZ" dirty="0"/>
              <a:t>b</a:t>
            </a:r>
            <a:r>
              <a:rPr lang="cs-CZ" dirty="0" smtClean="0"/>
              <a:t>iostimulační </a:t>
            </a:r>
            <a:r>
              <a:rPr lang="cs-CZ" dirty="0"/>
              <a:t>- „přímý trofotropní“, dodání E bkám v E deficitu chromatofory v mitochondriích do obnovy jejich krevního zásobení, také aktivace tvorby kolagenu (pevnost v tahu), novotvorba cév, regenerace bb v mitóze v ozářené tkáni;</a:t>
            </a:r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nalgetický - </a:t>
            </a:r>
            <a:r>
              <a:rPr lang="cs-CZ" dirty="0"/>
              <a:t>uvolnění endorfinů, protizánětlivý účinek, stimulace resorpce edému a </a:t>
            </a:r>
            <a:r>
              <a:rPr lang="cs-CZ" b="1" dirty="0"/>
              <a:t>normalizace lokálního pH</a:t>
            </a:r>
            <a:r>
              <a:rPr lang="cs-CZ" dirty="0"/>
              <a:t>, svalová relaxace a zlepšení mikrocirkulace, uvolnění serotoninu a endogenních opiátů po zvýšení prahu dráždění na cholinergních </a:t>
            </a:r>
            <a:r>
              <a:rPr lang="cs-CZ" dirty="0" smtClean="0"/>
              <a:t>synapsích</a:t>
            </a:r>
            <a:r>
              <a:rPr lang="cs-CZ" i="1" dirty="0" smtClean="0"/>
              <a:t>;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rotizánětlivý - </a:t>
            </a:r>
            <a:r>
              <a:rPr lang="cs-CZ" dirty="0"/>
              <a:t>aktivace monocytů a makrofágů zvýšenou fagocytózou a proliferací lymfocytů, pokles prostaglandinu E2, urychlení hojivého procesu přeměnou fibroblastů na myofibroblasty</a:t>
            </a:r>
            <a:r>
              <a:rPr lang="cs-CZ" i="1" dirty="0"/>
              <a:t>;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ermický - </a:t>
            </a:r>
            <a:r>
              <a:rPr lang="cs-CZ" dirty="0"/>
              <a:t>místní zvýšení teploty tkání v závislosti na vln. délce, E a režimu, max. o 0,5 – </a:t>
            </a:r>
            <a:r>
              <a:rPr lang="cs-CZ" dirty="0" smtClean="0"/>
              <a:t>1°C</a:t>
            </a:r>
            <a:r>
              <a:rPr lang="cs-CZ" b="1" dirty="0" smtClean="0"/>
              <a:t>.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255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45" y="1126551"/>
            <a:ext cx="9352279" cy="528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623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a aplikace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Velikost </a:t>
            </a:r>
            <a:r>
              <a:rPr lang="cs-CZ" dirty="0"/>
              <a:t>ozařované </a:t>
            </a:r>
            <a:r>
              <a:rPr lang="cs-CZ" dirty="0" smtClean="0"/>
              <a:t>plochy</a:t>
            </a: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Metoda aplikace</a:t>
            </a: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Režim </a:t>
            </a:r>
            <a:r>
              <a:rPr lang="cs-CZ" dirty="0"/>
              <a:t>(pulzní x kontinuální</a:t>
            </a:r>
            <a:r>
              <a:rPr lang="cs-CZ" dirty="0" smtClean="0"/>
              <a:t>)</a:t>
            </a: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Frekvence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Procedury </a:t>
            </a:r>
            <a:r>
              <a:rPr lang="cs-CZ" dirty="0"/>
              <a:t>i několikrát </a:t>
            </a:r>
            <a:r>
              <a:rPr lang="cs-CZ" dirty="0" smtClean="0"/>
              <a:t>denně</a:t>
            </a: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délka kúry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dirty="0"/>
              <a:t>2-3 dny primární hojení jizev – několik měsíců u popálenin).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80" y="2052918"/>
            <a:ext cx="4863506" cy="1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908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technika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Očištění místa aplikace</a:t>
            </a:r>
          </a:p>
          <a:p>
            <a:r>
              <a:rPr lang="cs-CZ" dirty="0" smtClean="0"/>
              <a:t>Bezpečnostní brýle</a:t>
            </a:r>
          </a:p>
          <a:p>
            <a:r>
              <a:rPr lang="cs-CZ" dirty="0" smtClean="0"/>
              <a:t>Aplikace bodová</a:t>
            </a:r>
          </a:p>
          <a:p>
            <a:r>
              <a:rPr lang="cs-CZ" dirty="0" smtClean="0"/>
              <a:t>Aplikace plošná</a:t>
            </a:r>
          </a:p>
          <a:p>
            <a:r>
              <a:rPr lang="cs-CZ" dirty="0" smtClean="0"/>
              <a:t>Vzdálenost hlavice od místa aplikace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58" y="2052918"/>
            <a:ext cx="4723872" cy="288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928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třídy laserů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83" y="1853248"/>
            <a:ext cx="7418342" cy="45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36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68828"/>
            <a:ext cx="9404723" cy="1400530"/>
          </a:xfrm>
        </p:spPr>
        <p:txBody>
          <a:bodyPr/>
          <a:lstStyle/>
          <a:p>
            <a:r>
              <a:rPr lang="cs-CZ" dirty="0" smtClean="0"/>
              <a:t>Indikace: 						Kontraindikace: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4928372" cy="4195481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ermatologická onemocnění;</a:t>
            </a:r>
          </a:p>
          <a:p>
            <a:r>
              <a:rPr lang="cs-CZ" dirty="0"/>
              <a:t>r</a:t>
            </a:r>
            <a:r>
              <a:rPr lang="cs-CZ" dirty="0" smtClean="0"/>
              <a:t>evmatická onemocnění;</a:t>
            </a:r>
          </a:p>
          <a:p>
            <a:r>
              <a:rPr lang="cs-CZ" dirty="0"/>
              <a:t>ú</a:t>
            </a:r>
            <a:r>
              <a:rPr lang="cs-CZ" dirty="0" smtClean="0"/>
              <a:t>ponové bolesti, ovlivnění reflexních změn;</a:t>
            </a:r>
          </a:p>
          <a:p>
            <a:r>
              <a:rPr lang="cs-CZ" dirty="0"/>
              <a:t>d</a:t>
            </a:r>
            <a:r>
              <a:rPr lang="cs-CZ" dirty="0" smtClean="0"/>
              <a:t>egenerativní oneocnění kloubů;</a:t>
            </a:r>
          </a:p>
          <a:p>
            <a:r>
              <a:rPr lang="cs-CZ" dirty="0"/>
              <a:t>p</a:t>
            </a:r>
            <a:r>
              <a:rPr lang="cs-CZ" dirty="0" smtClean="0"/>
              <a:t>osttraumatické stavy;</a:t>
            </a:r>
          </a:p>
          <a:p>
            <a:r>
              <a:rPr lang="cs-CZ" dirty="0"/>
              <a:t>o</a:t>
            </a:r>
            <a:r>
              <a:rPr lang="cs-CZ" dirty="0" smtClean="0"/>
              <a:t>nemocnění krevního oběhu;</a:t>
            </a:r>
          </a:p>
          <a:p>
            <a:r>
              <a:rPr lang="cs-CZ" dirty="0"/>
              <a:t>o</a:t>
            </a:r>
            <a:r>
              <a:rPr lang="cs-CZ" dirty="0" smtClean="0"/>
              <a:t>nemocnění, u který je indikována léčba akupunkturou.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31906" y="2052918"/>
            <a:ext cx="49283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 smtClean="0"/>
              <a:t>oblast oka;</a:t>
            </a:r>
          </a:p>
          <a:p>
            <a:r>
              <a:rPr lang="cs-CZ" dirty="0"/>
              <a:t>o</a:t>
            </a:r>
            <a:r>
              <a:rPr lang="cs-CZ" dirty="0" smtClean="0"/>
              <a:t>zařování malignit;	</a:t>
            </a:r>
          </a:p>
          <a:p>
            <a:r>
              <a:rPr lang="cs-CZ" dirty="0" smtClean="0"/>
              <a:t>Prekancerózy;</a:t>
            </a:r>
          </a:p>
          <a:p>
            <a:r>
              <a:rPr lang="cs-CZ" dirty="0" smtClean="0"/>
              <a:t>Záchvatovité a hořečnaté onemocnění;</a:t>
            </a:r>
          </a:p>
          <a:p>
            <a:r>
              <a:rPr lang="cs-CZ" dirty="0"/>
              <a:t>d</a:t>
            </a:r>
            <a:r>
              <a:rPr lang="cs-CZ" dirty="0" smtClean="0"/>
              <a:t>ysfunkce štítné žlázy a nadledvin, ozařování žláz s vnitřní sekrecí;</a:t>
            </a:r>
          </a:p>
          <a:p>
            <a:r>
              <a:rPr lang="cs-CZ" dirty="0"/>
              <a:t>v</a:t>
            </a:r>
            <a:r>
              <a:rPr lang="cs-CZ" dirty="0" smtClean="0"/>
              <a:t>arixy;</a:t>
            </a:r>
          </a:p>
          <a:p>
            <a:r>
              <a:rPr lang="cs-CZ" dirty="0"/>
              <a:t>o</a:t>
            </a:r>
            <a:r>
              <a:rPr lang="cs-CZ" dirty="0" smtClean="0"/>
              <a:t>bdobí 6 mesíců po ukončení radioterapeutické dávky;</a:t>
            </a:r>
          </a:p>
          <a:p>
            <a:r>
              <a:rPr lang="cs-CZ" dirty="0"/>
              <a:t>o</a:t>
            </a:r>
            <a:r>
              <a:rPr lang="cs-CZ" dirty="0" smtClean="0"/>
              <a:t>zařování břicha v těhotenství a při menstruaci.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160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PODĚBRADSKÝ, Jiří a Radana PODĚBRADSKÁ. </a:t>
            </a:r>
            <a:r>
              <a:rPr lang="cs-CZ" i="1" dirty="0"/>
              <a:t>Fyzikální terapie: manuál a algoritmy</a:t>
            </a:r>
            <a:r>
              <a:rPr lang="cs-CZ" dirty="0"/>
              <a:t>. Praha: Grada, 2009. ISBN 978-80-247-2899-5</a:t>
            </a:r>
            <a:r>
              <a:rPr lang="cs-CZ" dirty="0" smtClean="0"/>
              <a:t>.</a:t>
            </a:r>
          </a:p>
          <a:p>
            <a:r>
              <a:rPr lang="cs-CZ" dirty="0"/>
              <a:t>CAPKO, Ján a Radana PODĚBRADSKÁ. </a:t>
            </a:r>
            <a:r>
              <a:rPr lang="cs-CZ" i="1" dirty="0"/>
              <a:t>Základy fyziatrické léčby: manuál a algoritmy</a:t>
            </a:r>
            <a:r>
              <a:rPr lang="cs-CZ" dirty="0"/>
              <a:t>. Praha: Grada, 1998. ISBN 80-716-9341-3</a:t>
            </a:r>
            <a:r>
              <a:rPr lang="cs-CZ" dirty="0" smtClean="0"/>
              <a:t>.</a:t>
            </a:r>
          </a:p>
          <a:p>
            <a:r>
              <a:rPr lang="en-US" dirty="0"/>
              <a:t>ROBERTSON, Val. </a:t>
            </a:r>
            <a:r>
              <a:rPr lang="en-US" i="1" dirty="0"/>
              <a:t>Electrotherapy explained: principles and practice</a:t>
            </a:r>
            <a:r>
              <a:rPr lang="en-US" dirty="0"/>
              <a:t>. 4th ed. Edinburgh: Butterworth-Heinemann, 2006. ISBN 978-0-7506-8843-7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770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 a obrázky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Fyzikální terapie A, B – Mgr. J. Urban, UP Olomouc, 2019 prezentace a přednášky</a:t>
            </a:r>
          </a:p>
          <a:p>
            <a:r>
              <a:rPr lang="cs-CZ" dirty="0" smtClean="0"/>
              <a:t>Vyskotová</a:t>
            </a:r>
            <a:r>
              <a:rPr lang="cs-CZ" dirty="0"/>
              <a:t>, J. Fyzikální terapie a balneologie 1. Průvodce audio oporou. 2014.</a:t>
            </a:r>
          </a:p>
          <a:p>
            <a:r>
              <a:rPr lang="cs-CZ" dirty="0"/>
              <a:t>Vyskotová, J. Fyzikální terapie a balneologie 2. Průvodce audio oporou. 2014</a:t>
            </a:r>
            <a:r>
              <a:rPr lang="cs-CZ" dirty="0" smtClean="0"/>
              <a:t>.</a:t>
            </a:r>
          </a:p>
          <a:p>
            <a:r>
              <a:rPr lang="cs-CZ" dirty="0"/>
              <a:t>PODĚBRADSKÝ, Jiří a Radana PODĚBRADSKÁ. </a:t>
            </a:r>
            <a:r>
              <a:rPr lang="cs-CZ" i="1" dirty="0"/>
              <a:t>Fyzikální terapie: manuál a algoritmy</a:t>
            </a:r>
            <a:r>
              <a:rPr lang="cs-CZ" dirty="0"/>
              <a:t>. Praha: Grada, 2009. ISBN 978-80-247-2899-5.</a:t>
            </a:r>
          </a:p>
          <a:p>
            <a:r>
              <a:rPr lang="cs-CZ" dirty="0"/>
              <a:t>CAPKO, Ján a Radana PODĚBRADSKÁ. </a:t>
            </a:r>
            <a:r>
              <a:rPr lang="cs-CZ" i="1" dirty="0"/>
              <a:t>Základy fyziatrické léčby: manuál a algoritmy</a:t>
            </a:r>
            <a:r>
              <a:rPr lang="cs-CZ" dirty="0"/>
              <a:t>. Praha: Grada, 1998. ISBN 80-716-9341-3.</a:t>
            </a:r>
          </a:p>
          <a:p>
            <a:r>
              <a:rPr lang="cs-CZ" dirty="0" smtClean="0"/>
              <a:t>Prezentace </a:t>
            </a:r>
            <a:r>
              <a:rPr lang="cs-CZ" dirty="0"/>
              <a:t>Mgr. Dagmar Moc Králová, </a:t>
            </a:r>
            <a:r>
              <a:rPr lang="cs-CZ" dirty="0" smtClean="0"/>
              <a:t>Ph.D</a:t>
            </a:r>
            <a:r>
              <a:rPr lang="cs-CZ" dirty="0" smtClean="0"/>
              <a:t>.</a:t>
            </a:r>
          </a:p>
          <a:p>
            <a:r>
              <a:rPr lang="cs-CZ" dirty="0"/>
              <a:t>Přednášky Mgr. J. </a:t>
            </a:r>
            <a:r>
              <a:rPr lang="cs-CZ"/>
              <a:t>Urban, Olomouc, 2019.</a:t>
            </a:r>
          </a:p>
          <a:p>
            <a:endParaRPr lang="cs-CZ" dirty="0">
              <a:hlinkClick r:id="rId2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26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Elektromagnetické záření EMZ</a:t>
            </a:r>
            <a:endParaRPr lang="cs-CZ" dirty="0"/>
          </a:p>
        </p:txBody>
      </p:sp>
      <p:pic>
        <p:nvPicPr>
          <p:cNvPr id="1026" name="Picture 2" descr="VÃ½sledek obrÃ¡zku pro electromagnetic wa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46" y="1853248"/>
            <a:ext cx="5998805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68421" y="1853248"/>
            <a:ext cx="5247154" cy="419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 smtClean="0"/>
              <a:t>Světlo - viditelné záření, které je součástí viditelného spektra.</a:t>
            </a:r>
          </a:p>
          <a:p>
            <a:r>
              <a:rPr lang="cs-CZ" dirty="0" smtClean="0"/>
              <a:t>Vykazuje charakteristické fyzikální vlastnosti.</a:t>
            </a:r>
          </a:p>
          <a:p>
            <a:pPr marL="457200" lvl="1" indent="0">
              <a:buFont typeface="Wingdings 3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3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electromagnetic spect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04" y="0"/>
            <a:ext cx="9995656" cy="690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fototerapie podle Poděbradského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Fototerapie 	polarizovaným zářením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nepolarizovaným zářením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Fototerapie podle použité vlnové délky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UV zářením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viditelným světlem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infračerveným zářením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3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Světelné spektrum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1701"/>
          <a:stretch>
            <a:fillRect/>
          </a:stretch>
        </p:blipFill>
        <p:spPr bwMode="auto">
          <a:xfrm>
            <a:off x="296833" y="1372212"/>
            <a:ext cx="878522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VÃ½sledek obrÃ¡zku pro electromagnetic spectr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75" y="3380763"/>
            <a:ext cx="5492155" cy="32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Ultrafialové záření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UVA (315 – 400 nm)</a:t>
            </a:r>
          </a:p>
          <a:p>
            <a:pPr lvl="1"/>
            <a:r>
              <a:rPr lang="cs-CZ" dirty="0" smtClean="0"/>
              <a:t>Přímá pigmentace, bez předchozího erytému</a:t>
            </a:r>
          </a:p>
          <a:p>
            <a:r>
              <a:rPr lang="cs-CZ" dirty="0" smtClean="0"/>
              <a:t>UVB (315 – 280 nm)</a:t>
            </a:r>
          </a:p>
          <a:p>
            <a:pPr lvl="1"/>
            <a:r>
              <a:rPr lang="cs-CZ" dirty="0" smtClean="0"/>
              <a:t>Vyvolává erytém (2 typy dle 2 vlnových délek) a následně nepřímou pigmentaci</a:t>
            </a:r>
          </a:p>
          <a:p>
            <a:r>
              <a:rPr lang="cs-CZ" dirty="0" smtClean="0"/>
              <a:t>UVC (pod 280 nm)</a:t>
            </a:r>
          </a:p>
          <a:p>
            <a:pPr lvl="1"/>
            <a:r>
              <a:rPr lang="cs-CZ" dirty="0" smtClean="0"/>
              <a:t>Karcinogenní </a:t>
            </a:r>
          </a:p>
          <a:p>
            <a:pPr lvl="1"/>
            <a:r>
              <a:rPr lang="cs-CZ" dirty="0" smtClean="0"/>
              <a:t>Využití v germicidních zářičích – baktericidní účinky.</a:t>
            </a:r>
          </a:p>
          <a:p>
            <a:pPr lvl="1"/>
            <a:r>
              <a:rPr lang="cs-CZ" dirty="0" smtClean="0"/>
              <a:t>Podílí se na vzniku ozónu.</a:t>
            </a:r>
          </a:p>
        </p:txBody>
      </p:sp>
    </p:spTree>
    <p:extLst>
      <p:ext uri="{BB962C8B-B14F-4D97-AF65-F5344CB8AC3E}">
        <p14:creationId xmlns:p14="http://schemas.microsoft.com/office/powerpoint/2010/main" val="38422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účinnost světla: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 fotonu = 1,602 . 10-9  J, liší se dle vlnové </a:t>
            </a:r>
            <a:r>
              <a:rPr lang="cs-CZ" dirty="0" smtClean="0"/>
              <a:t>délky</a:t>
            </a:r>
            <a:endParaRPr lang="cs-CZ" dirty="0"/>
          </a:p>
          <a:p>
            <a:r>
              <a:rPr lang="cs-CZ" dirty="0"/>
              <a:t>intenzita záření = množství E dopadající na jednotku plochy kolmou na paprsek záření (W/cm2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délka </a:t>
            </a:r>
            <a:r>
              <a:rPr lang="cs-CZ" dirty="0" smtClean="0"/>
              <a:t>ozáření</a:t>
            </a:r>
            <a:endParaRPr lang="cs-CZ" dirty="0"/>
          </a:p>
          <a:p>
            <a:r>
              <a:rPr lang="cs-CZ" dirty="0"/>
              <a:t>velikost ozařované </a:t>
            </a:r>
            <a:r>
              <a:rPr lang="cs-CZ" dirty="0" smtClean="0"/>
              <a:t>plochy</a:t>
            </a:r>
            <a:endParaRPr lang="cs-CZ" dirty="0"/>
          </a:p>
          <a:p>
            <a:r>
              <a:rPr lang="cs-CZ" dirty="0"/>
              <a:t>absorpční schopnosti </a:t>
            </a:r>
            <a:r>
              <a:rPr lang="cs-CZ" dirty="0" smtClean="0"/>
              <a:t>tkání</a:t>
            </a:r>
            <a:endParaRPr lang="cs-CZ" dirty="0"/>
          </a:p>
          <a:p>
            <a:r>
              <a:rPr lang="cs-CZ" dirty="0"/>
              <a:t>reaktivita </a:t>
            </a:r>
            <a:r>
              <a:rPr lang="cs-CZ" dirty="0" smtClean="0"/>
              <a:t>organizmu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638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956</TotalTime>
  <Words>965</Words>
  <Application>Microsoft Office PowerPoint</Application>
  <PresentationFormat>Widescreen</PresentationFormat>
  <Paragraphs>212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Century Gothic</vt:lpstr>
      <vt:lpstr>Wingdings 3</vt:lpstr>
      <vt:lpstr>Ion</vt:lpstr>
      <vt:lpstr>Fototerapie</vt:lpstr>
      <vt:lpstr>osnova</vt:lpstr>
      <vt:lpstr>Fototerapie</vt:lpstr>
      <vt:lpstr>Elektromagnetické záření EMZ</vt:lpstr>
      <vt:lpstr>PowerPoint Presentation</vt:lpstr>
      <vt:lpstr>Dělení fototerapie podle Poděbradského</vt:lpstr>
      <vt:lpstr>Světelné spektrum</vt:lpstr>
      <vt:lpstr>Ultrafialové záření</vt:lpstr>
      <vt:lpstr>Faktory ovlivňující účinnost světla:</vt:lpstr>
      <vt:lpstr>Léčba nepolarizovaným zářením: Ultrafialové záření</vt:lpstr>
      <vt:lpstr>Relativní hloubka průniku</vt:lpstr>
      <vt:lpstr>UV záření</vt:lpstr>
      <vt:lpstr>Účinky UV záření</vt:lpstr>
      <vt:lpstr>Zdroje UV záření:</vt:lpstr>
      <vt:lpstr>Indikace       Kontraindikace</vt:lpstr>
      <vt:lpstr>Aplikace</vt:lpstr>
      <vt:lpstr>Dávkování UV záření</vt:lpstr>
      <vt:lpstr>Léčba nepolarizovaným zářením: Infračervené záření</vt:lpstr>
      <vt:lpstr>Zdroje IR záření</vt:lpstr>
      <vt:lpstr>Pronikavost IR záření</vt:lpstr>
      <vt:lpstr>Účinky IR záření</vt:lpstr>
      <vt:lpstr>Aplikace IR</vt:lpstr>
      <vt:lpstr>Viditelné záření - Helioterapie</vt:lpstr>
      <vt:lpstr>Účinky helioterapie</vt:lpstr>
      <vt:lpstr>Laser</vt:lpstr>
      <vt:lpstr>Fyzikální princip</vt:lpstr>
      <vt:lpstr>Specifické vlastnosti LASERU</vt:lpstr>
      <vt:lpstr>Rozdíly mezi světelným a laserovým paprskem</vt:lpstr>
      <vt:lpstr>Hloubka průniku</vt:lpstr>
      <vt:lpstr>Přístroje pro LASER terapii</vt:lpstr>
      <vt:lpstr>Účinky</vt:lpstr>
      <vt:lpstr>PowerPoint Presentation</vt:lpstr>
      <vt:lpstr>Parametry a aplikace</vt:lpstr>
      <vt:lpstr>Aplikační technika</vt:lpstr>
      <vt:lpstr>Bezpečnostní třídy laserů</vt:lpstr>
      <vt:lpstr>Indikace:       Kontraindikace:</vt:lpstr>
      <vt:lpstr>Doporučená literatura</vt:lpstr>
      <vt:lpstr>Použitá literatura a obrázky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Fototerapie</dc:title>
  <dc:creator>Klára Mertová</dc:creator>
  <cp:lastModifiedBy>Klára Mertová</cp:lastModifiedBy>
  <cp:revision>46</cp:revision>
  <dcterms:created xsi:type="dcterms:W3CDTF">2018-12-15T15:32:24Z</dcterms:created>
  <dcterms:modified xsi:type="dcterms:W3CDTF">2019-03-04T13:22:11Z</dcterms:modified>
</cp:coreProperties>
</file>