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9" r:id="rId3"/>
    <p:sldId id="287" r:id="rId4"/>
    <p:sldId id="259" r:id="rId5"/>
    <p:sldId id="275" r:id="rId6"/>
    <p:sldId id="276" r:id="rId7"/>
    <p:sldId id="270" r:id="rId8"/>
    <p:sldId id="286" r:id="rId9"/>
    <p:sldId id="283" r:id="rId10"/>
    <p:sldId id="284" r:id="rId11"/>
    <p:sldId id="285" r:id="rId12"/>
    <p:sldId id="272" r:id="rId13"/>
    <p:sldId id="278" r:id="rId14"/>
    <p:sldId id="279" r:id="rId15"/>
    <p:sldId id="274" r:id="rId16"/>
    <p:sldId id="282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1" d="100"/>
          <a:sy n="91" d="100"/>
        </p:scale>
        <p:origin x="370" y="6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3/13/2019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3/13/2019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0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03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259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6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61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4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4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96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8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9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4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0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05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avolnenoze.cz/prezentace/dagmar-kralov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2753449"/>
            <a:ext cx="10196342" cy="2023864"/>
          </a:xfrm>
        </p:spPr>
        <p:txBody>
          <a:bodyPr/>
          <a:lstStyle/>
          <a:p>
            <a:r>
              <a:rPr lang="cs-CZ" dirty="0" smtClean="0"/>
              <a:t>Úvod do elektroterapie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9260238" cy="861420"/>
          </a:xfrm>
        </p:spPr>
        <p:txBody>
          <a:bodyPr>
            <a:normAutofit/>
          </a:bodyPr>
          <a:lstStyle/>
          <a:p>
            <a:r>
              <a:rPr lang="cs-CZ" dirty="0"/>
              <a:t>Fyzioterapie									Klára šoltés mertová</a:t>
            </a:r>
          </a:p>
          <a:p>
            <a:r>
              <a:rPr lang="cs-CZ" dirty="0"/>
              <a:t>Fsps, muni										</a:t>
            </a:r>
            <a:r>
              <a:rPr lang="cs-CZ" cap="none" dirty="0"/>
              <a:t>mertovaklara@gmail.com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Standartní elektrodová podložka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4" y="2060576"/>
            <a:ext cx="9311867" cy="4195763"/>
          </a:xfrm>
        </p:spPr>
        <p:txBody>
          <a:bodyPr/>
          <a:lstStyle/>
          <a:p>
            <a:r>
              <a:rPr lang="cs-CZ" dirty="0" smtClean="0"/>
              <a:t>Za sucha 0,5 – 1 cm porézní látka</a:t>
            </a:r>
          </a:p>
          <a:p>
            <a:r>
              <a:rPr lang="cs-CZ" dirty="0" smtClean="0"/>
              <a:t>Navlhčená ochranným roztokem </a:t>
            </a:r>
          </a:p>
          <a:p>
            <a:pPr lvl="2"/>
            <a:r>
              <a:rPr lang="cs-CZ" dirty="0" smtClean="0"/>
              <a:t>Anodovým</a:t>
            </a:r>
          </a:p>
          <a:p>
            <a:pPr lvl="2"/>
            <a:r>
              <a:rPr lang="cs-CZ" dirty="0" smtClean="0"/>
              <a:t>Katodovým</a:t>
            </a:r>
            <a:endParaRPr lang="cs-CZ" dirty="0"/>
          </a:p>
          <a:p>
            <a:pPr marL="400016" indent="-285750"/>
            <a:r>
              <a:rPr lang="cs-CZ" dirty="0" smtClean="0"/>
              <a:t>Používá se v případě rizika poleptání pacienta produkty elektrolýzy</a:t>
            </a:r>
          </a:p>
        </p:txBody>
      </p:sp>
    </p:spTree>
    <p:extLst>
      <p:ext uri="{BB962C8B-B14F-4D97-AF65-F5344CB8AC3E}">
        <p14:creationId xmlns:p14="http://schemas.microsoft.com/office/powerpoint/2010/main" val="177731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elektrod</a:t>
            </a:r>
            <a:endParaRPr lang="cs-CZ" dirty="0"/>
          </a:p>
        </p:txBody>
      </p:sp>
      <p:pic>
        <p:nvPicPr>
          <p:cNvPr id="2050" name="Picture 2" descr="VÃ½sledek obrÃ¡zku pro multimetr tester bateriÃ­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9503" y="2060575"/>
            <a:ext cx="3301820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Pravidelná kontrola podle frekvence užívání</a:t>
            </a:r>
          </a:p>
          <a:p>
            <a:r>
              <a:rPr lang="cs-CZ" dirty="0" smtClean="0"/>
              <a:t>Prevence popálení pacienta</a:t>
            </a:r>
          </a:p>
          <a:p>
            <a:r>
              <a:rPr lang="cs-CZ" dirty="0" smtClean="0"/>
              <a:t>Test elektrod na přístroji </a:t>
            </a:r>
          </a:p>
          <a:p>
            <a:r>
              <a:rPr lang="cs-CZ" dirty="0" smtClean="0"/>
              <a:t>Test elektrod pomocí multimetru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5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7737" y="764704"/>
            <a:ext cx="9402274" cy="1400530"/>
          </a:xfrm>
        </p:spPr>
        <p:txBody>
          <a:bodyPr/>
          <a:lstStyle/>
          <a:p>
            <a:r>
              <a:rPr lang="cs-CZ" dirty="0" smtClean="0"/>
              <a:t>Režim elektroterapie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57737" y="2348880"/>
            <a:ext cx="4395194" cy="4195763"/>
          </a:xfrm>
        </p:spPr>
        <p:txBody>
          <a:bodyPr>
            <a:normAutofit/>
          </a:bodyPr>
          <a:lstStyle/>
          <a:p>
            <a:r>
              <a:rPr lang="cs-CZ" sz="1800" dirty="0" smtClean="0"/>
              <a:t>Constant current – CC</a:t>
            </a:r>
          </a:p>
          <a:p>
            <a:pPr marL="0" indent="0">
              <a:buNone/>
            </a:pPr>
            <a:endParaRPr lang="cs-CZ" sz="1800" dirty="0" smtClean="0"/>
          </a:p>
          <a:p>
            <a:pPr lvl="1"/>
            <a:r>
              <a:rPr lang="cs-CZ" sz="1800" dirty="0" smtClean="0"/>
              <a:t>Statická aplikace</a:t>
            </a:r>
          </a:p>
          <a:p>
            <a:pPr lvl="1"/>
            <a:r>
              <a:rPr lang="cs-CZ" sz="1800" dirty="0" smtClean="0"/>
              <a:t>Udržuje konstantní proudovou </a:t>
            </a:r>
            <a:r>
              <a:rPr lang="cs-CZ" sz="1800" dirty="0" smtClean="0"/>
              <a:t>hustotu</a:t>
            </a:r>
            <a:endParaRPr lang="cs-CZ" sz="1800" dirty="0" smtClean="0"/>
          </a:p>
          <a:p>
            <a:pPr lvl="1"/>
            <a:r>
              <a:rPr lang="cs-CZ" sz="1800" dirty="0" smtClean="0"/>
              <a:t>I = U/R</a:t>
            </a:r>
          </a:p>
          <a:p>
            <a:pPr lvl="1"/>
            <a:r>
              <a:rPr lang="cs-CZ" sz="1800" dirty="0" smtClean="0"/>
              <a:t>Při vyschnutí roztoku nebo uvolnění elektrody může dojít k </a:t>
            </a:r>
            <a:r>
              <a:rPr lang="cs-CZ" sz="1800" dirty="0" smtClean="0">
                <a:solidFill>
                  <a:srgbClr val="FF0000"/>
                </a:solidFill>
              </a:rPr>
              <a:t>POŠKOZENÍ PACIENTA!</a:t>
            </a:r>
            <a:endParaRPr lang="cs-CZ" sz="18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6238428" y="2348880"/>
            <a:ext cx="4395196" cy="4200245"/>
          </a:xfrm>
        </p:spPr>
        <p:txBody>
          <a:bodyPr>
            <a:normAutofit/>
          </a:bodyPr>
          <a:lstStyle/>
          <a:p>
            <a:r>
              <a:rPr lang="cs-CZ" sz="1800" dirty="0" smtClean="0"/>
              <a:t>Constant voltage – CV</a:t>
            </a:r>
          </a:p>
          <a:p>
            <a:pPr marL="0" indent="0">
              <a:buNone/>
            </a:pPr>
            <a:endParaRPr lang="cs-CZ" sz="1800" dirty="0" smtClean="0"/>
          </a:p>
          <a:p>
            <a:pPr lvl="1"/>
            <a:r>
              <a:rPr lang="cs-CZ" sz="1800" dirty="0" smtClean="0"/>
              <a:t>Dynamické aplikace</a:t>
            </a:r>
          </a:p>
          <a:p>
            <a:pPr lvl="1"/>
            <a:r>
              <a:rPr lang="cs-CZ" sz="1800" dirty="0" smtClean="0"/>
              <a:t>Při zvýšení odporu dochází k ekvivalentnímu snížení intenzity proudu</a:t>
            </a:r>
          </a:p>
          <a:p>
            <a:pPr lvl="1"/>
            <a:r>
              <a:rPr lang="cs-CZ" sz="1800" dirty="0" smtClean="0"/>
              <a:t>U = R × 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Intenzita elektroterapie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PPS</a:t>
            </a:r>
          </a:p>
          <a:p>
            <a:r>
              <a:rPr lang="cs-CZ" dirty="0" smtClean="0"/>
              <a:t>PS</a:t>
            </a:r>
          </a:p>
          <a:p>
            <a:r>
              <a:rPr lang="cs-CZ" dirty="0" smtClean="0"/>
              <a:t>NPS</a:t>
            </a:r>
          </a:p>
          <a:p>
            <a:r>
              <a:rPr lang="cs-CZ" dirty="0" smtClean="0"/>
              <a:t>PPM</a:t>
            </a:r>
          </a:p>
          <a:p>
            <a:r>
              <a:rPr lang="cs-CZ" dirty="0" smtClean="0"/>
              <a:t>PM</a:t>
            </a:r>
          </a:p>
          <a:p>
            <a:r>
              <a:rPr lang="cs-CZ" dirty="0" smtClean="0"/>
              <a:t>NPM</a:t>
            </a:r>
          </a:p>
          <a:p>
            <a:r>
              <a:rPr lang="cs-CZ" dirty="0" smtClean="0"/>
              <a:t>PPA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234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Monopolární/Bipolární </a:t>
            </a:r>
            <a:r>
              <a:rPr lang="cs-CZ" dirty="0"/>
              <a:t>aplikace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3892" y="1874130"/>
            <a:ext cx="4395194" cy="4195763"/>
          </a:xfrm>
        </p:spPr>
        <p:txBody>
          <a:bodyPr/>
          <a:lstStyle/>
          <a:p>
            <a:r>
              <a:rPr lang="cs-CZ" dirty="0" smtClean="0"/>
              <a:t>Neurální</a:t>
            </a:r>
          </a:p>
          <a:p>
            <a:r>
              <a:rPr lang="cs-CZ" dirty="0" smtClean="0"/>
              <a:t>Muskulární</a:t>
            </a: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382444" y="1851807"/>
            <a:ext cx="4395194" cy="4195763"/>
          </a:xfrm>
        </p:spPr>
        <p:txBody>
          <a:bodyPr/>
          <a:lstStyle/>
          <a:p>
            <a:r>
              <a:rPr lang="cs-CZ" dirty="0" smtClean="0"/>
              <a:t>Transregionální </a:t>
            </a:r>
          </a:p>
          <a:p>
            <a:r>
              <a:rPr lang="cs-CZ" dirty="0" smtClean="0"/>
              <a:t>Longitudinální</a:t>
            </a:r>
          </a:p>
          <a:p>
            <a:r>
              <a:rPr lang="cs-CZ" dirty="0" smtClean="0"/>
              <a:t>Paravertebrální </a:t>
            </a:r>
          </a:p>
          <a:p>
            <a:r>
              <a:rPr lang="cs-CZ" dirty="0" smtClean="0"/>
              <a:t>Transvertebrální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3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025" y="652389"/>
            <a:ext cx="9402274" cy="1400530"/>
          </a:xfrm>
        </p:spPr>
        <p:txBody>
          <a:bodyPr/>
          <a:lstStyle/>
          <a:p>
            <a:r>
              <a:rPr lang="cs-CZ" dirty="0" smtClean="0"/>
              <a:t>Doporučená literatura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PODĚBRADSKÝ, Jiří a Radana PODĚBRADSKÁ. </a:t>
            </a:r>
            <a:r>
              <a:rPr lang="cs-CZ" i="1" dirty="0"/>
              <a:t>Fyzikální terapie: manuál a algoritmy</a:t>
            </a:r>
            <a:r>
              <a:rPr lang="cs-CZ" dirty="0"/>
              <a:t>. Praha: Grada, 2009. ISBN 978-80-247-2899-5.</a:t>
            </a:r>
          </a:p>
          <a:p>
            <a:r>
              <a:rPr lang="cs-CZ" dirty="0"/>
              <a:t>CAPKO, Ján a Radana PODĚBRADSKÁ. </a:t>
            </a:r>
            <a:r>
              <a:rPr lang="cs-CZ" i="1" dirty="0"/>
              <a:t>Základy fyziatrické léčby: manuál a algoritmy</a:t>
            </a:r>
            <a:r>
              <a:rPr lang="cs-CZ" dirty="0"/>
              <a:t>. Praha: Grada, 1998. ISBN 80-716-9341-3.</a:t>
            </a:r>
          </a:p>
          <a:p>
            <a:r>
              <a:rPr lang="en-US" dirty="0"/>
              <a:t>ROBERTSON, Val. </a:t>
            </a:r>
            <a:r>
              <a:rPr lang="en-US" i="1" dirty="0"/>
              <a:t>Electrotherapy explained: principles and practice</a:t>
            </a:r>
            <a:r>
              <a:rPr lang="en-US" dirty="0"/>
              <a:t>. 4th ed. Edinburgh: Butterworth-Heinemann, 2006. ISBN 978-0-7506-8843-7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/>
              <a:t>Fyzikální terapie IV | Možnosti elektroterapie a kombinované terapie, Katedra: podpory zdraví, modul: biomedicínský, studium: Bc., Mgr. Dagmar Moc </a:t>
            </a:r>
            <a:r>
              <a:rPr lang="cs-CZ" dirty="0" smtClean="0"/>
              <a:t>Králová</a:t>
            </a:r>
          </a:p>
          <a:p>
            <a:r>
              <a:rPr lang="cs-CZ" dirty="0"/>
              <a:t>Rehabilitace a fyzikální lékařství, č. 1, Ročník 1, Praha: Česká lékařská společnost J. E. Purkyně</a:t>
            </a:r>
          </a:p>
          <a:p>
            <a:r>
              <a:rPr lang="cs-CZ" dirty="0"/>
              <a:t>Rehabilitace a fyzikální lékařství, č. 3, Ročník 2, Praha: Česká lékařská společnost J. E. Purkyně,</a:t>
            </a:r>
          </a:p>
          <a:p>
            <a:r>
              <a:rPr lang="cs-CZ" dirty="0"/>
              <a:t>Rehabilitace a fyzikální lékařství, č. 2, Ročník 2, Praha: Česká lékařská společnost J. E. Purkyně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25860" y="1853248"/>
            <a:ext cx="9480022" cy="440308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Capko, Ján. Základy fyziatrické léčby. 1. vyd. Praha : Grada Publishing, 1998. 394 s. : i. ISBN 80-7169-341-3. </a:t>
            </a:r>
            <a:endParaRPr lang="cs-CZ" dirty="0" smtClean="0"/>
          </a:p>
          <a:p>
            <a:r>
              <a:rPr lang="cs-CZ" dirty="0"/>
              <a:t>Fyzikální terapie IV | Možnosti elektroterapie a kombinované </a:t>
            </a:r>
            <a:r>
              <a:rPr lang="cs-CZ" dirty="0" smtClean="0"/>
              <a:t>terapie, Katedra</a:t>
            </a:r>
            <a:r>
              <a:rPr lang="cs-CZ" dirty="0"/>
              <a:t>: podpory zdraví, modul: biomedicínský, studium: Bc</a:t>
            </a:r>
            <a:r>
              <a:rPr lang="cs-CZ" dirty="0" smtClean="0"/>
              <a:t>., Mgr</a:t>
            </a:r>
            <a:r>
              <a:rPr lang="cs-CZ" dirty="0"/>
              <a:t>. Dagmar Moc Králová</a:t>
            </a:r>
          </a:p>
          <a:p>
            <a:r>
              <a:rPr lang="cs-CZ" dirty="0" smtClean="0"/>
              <a:t>PODĚBRADSKÝ</a:t>
            </a:r>
            <a:r>
              <a:rPr lang="cs-CZ" dirty="0"/>
              <a:t>, Jiří a Radana PODĚBRADSKÁ. </a:t>
            </a:r>
            <a:r>
              <a:rPr lang="cs-CZ" i="1" dirty="0"/>
              <a:t>Fyzikální terapie: manuál a algoritmy</a:t>
            </a:r>
            <a:r>
              <a:rPr lang="cs-CZ" dirty="0"/>
              <a:t>. Praha: Grada, 2009. ISBN 978-80-247-2899-5.</a:t>
            </a:r>
          </a:p>
          <a:p>
            <a:r>
              <a:rPr lang="cs-CZ" dirty="0"/>
              <a:t>Poděbradský, Jiří [1949- ] - Vařeka, Ivan [1962- ]. Fyzikální terapie. I. 1. vyd. Praha : Grada Publishing, 1998. 264 s. : i. ISBN 80-7169-661-7. </a:t>
            </a:r>
          </a:p>
          <a:p>
            <a:r>
              <a:rPr lang="cs-CZ" dirty="0"/>
              <a:t>Prezentace Mgr. Dagmar Moc Králová, Ph.D.</a:t>
            </a:r>
            <a:endParaRPr lang="cs-CZ" dirty="0">
              <a:hlinkClick r:id="rId2"/>
            </a:endParaRPr>
          </a:p>
          <a:p>
            <a:r>
              <a:rPr lang="cs-CZ" dirty="0"/>
              <a:t>Přednášky Mgr. J. Urban, Olomouc, 2019</a:t>
            </a:r>
          </a:p>
          <a:p>
            <a:r>
              <a:rPr lang="cs-CZ" dirty="0"/>
              <a:t>Rehabilitace a fyzikální lékařství, č. 1, Ročník 1, Praha: Česká lékařská společnost J. E. Purkyně</a:t>
            </a:r>
          </a:p>
          <a:p>
            <a:r>
              <a:rPr lang="cs-CZ" dirty="0"/>
              <a:t>Rehabilitace a fyzikální lékařství, č. 3, Ročník 2, Praha: Česká lékařská společnost J. E. Purkyně,</a:t>
            </a:r>
          </a:p>
          <a:p>
            <a:r>
              <a:rPr lang="cs-CZ" dirty="0"/>
              <a:t>Rehabilitace a fyzikální lékařství, č. 2, Ročník 2, Praha: Česká lékařská společnost J. E. </a:t>
            </a:r>
            <a:r>
              <a:rPr lang="cs-CZ" dirty="0" smtClean="0"/>
              <a:t>Purkyně</a:t>
            </a:r>
          </a:p>
          <a:p>
            <a:r>
              <a:rPr lang="cs-CZ" dirty="0"/>
              <a:t>Vyskotová, J. Fyzikální terapie a balneologie 1. Průvodce audio oporou. 2014.</a:t>
            </a:r>
          </a:p>
          <a:p>
            <a:r>
              <a:rPr lang="cs-CZ" dirty="0"/>
              <a:t>Vyskotová, J. Fyzikální terapie a balneologie 2. Průvodce audio oporou. 2014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9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" t="2402" r="1"/>
          <a:stretch/>
        </p:blipFill>
        <p:spPr>
          <a:xfrm>
            <a:off x="6886500" y="2996952"/>
            <a:ext cx="5197154" cy="292595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Elektroléčba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3288" y="1988840"/>
            <a:ext cx="9601200" cy="4191000"/>
          </a:xfrm>
        </p:spPr>
        <p:txBody>
          <a:bodyPr/>
          <a:lstStyle/>
          <a:p>
            <a:r>
              <a:rPr lang="cs-CZ" dirty="0" smtClean="0"/>
              <a:t>Využívá se k léčebným nebo diagnostickým prostředkům</a:t>
            </a:r>
            <a:endParaRPr lang="en-US" dirty="0"/>
          </a:p>
          <a:p>
            <a:r>
              <a:rPr lang="cs-CZ" dirty="0" smtClean="0"/>
              <a:t>Elektroléčba 	- kontaktní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- bezkontaktní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Elektrický proud </a:t>
            </a:r>
            <a:r>
              <a:rPr lang="cs-CZ" i="1" dirty="0" smtClean="0"/>
              <a:t>I </a:t>
            </a:r>
            <a:r>
              <a:rPr lang="cs-CZ" dirty="0" smtClean="0"/>
              <a:t>[</a:t>
            </a:r>
            <a:r>
              <a:rPr lang="cs-CZ" i="1" dirty="0"/>
              <a:t>A</a:t>
            </a:r>
            <a:r>
              <a:rPr lang="cs-CZ" dirty="0" smtClean="0"/>
              <a:t>]</a:t>
            </a:r>
          </a:p>
          <a:p>
            <a:r>
              <a:rPr lang="cs-CZ" dirty="0" smtClean="0"/>
              <a:t>Elektrický odpor R [</a:t>
            </a:r>
            <a:r>
              <a:rPr lang="el-GR" dirty="0"/>
              <a:t>Ω</a:t>
            </a:r>
            <a:r>
              <a:rPr lang="cs-CZ" dirty="0" smtClean="0"/>
              <a:t>]</a:t>
            </a:r>
          </a:p>
          <a:p>
            <a:r>
              <a:rPr lang="cs-CZ" dirty="0" smtClean="0"/>
              <a:t>Měrná elektrická vodivost (konduktivita)</a:t>
            </a:r>
            <a:br>
              <a:rPr lang="cs-CZ" dirty="0" smtClean="0"/>
            </a:br>
            <a:r>
              <a:rPr lang="cs-CZ" i="1" dirty="0" smtClean="0"/>
              <a:t>k </a:t>
            </a:r>
            <a:r>
              <a:rPr lang="cs-CZ" dirty="0" smtClean="0"/>
              <a:t>[S.m</a:t>
            </a:r>
            <a:r>
              <a:rPr lang="cs-CZ" baseline="30000" dirty="0" smtClean="0"/>
              <a:t>-1</a:t>
            </a:r>
            <a:r>
              <a:rPr lang="cs-CZ" dirty="0" smtClean="0"/>
              <a:t>]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3" name="AutoShape 2" descr="\sigma "/>
          <p:cNvSpPr>
            <a:spLocks noChangeAspect="1" noChangeArrowheads="1"/>
          </p:cNvSpPr>
          <p:nvPr/>
        </p:nvSpPr>
        <p:spPr bwMode="auto">
          <a:xfrm>
            <a:off x="150294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látek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Vodiče 	I. řádu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II. Řádu</a:t>
            </a:r>
          </a:p>
          <a:p>
            <a:r>
              <a:rPr lang="cs-CZ" dirty="0" smtClean="0"/>
              <a:t>Polovodiče</a:t>
            </a:r>
          </a:p>
          <a:p>
            <a:r>
              <a:rPr lang="cs-CZ" dirty="0" smtClean="0"/>
              <a:t>Nevodiče</a:t>
            </a:r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12" y="620688"/>
            <a:ext cx="4248472" cy="513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84196" y="5758025"/>
            <a:ext cx="4312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https://commons.wikimedia.org/wiki/File:R%C3%B6ntgen_rays_and_electro-therapeutics_-_with_chapters_on_radium_and_phototherapy_(1910)_(14571451139).jpg</a:t>
            </a:r>
          </a:p>
        </p:txBody>
      </p:sp>
    </p:spTree>
    <p:extLst>
      <p:ext uri="{BB962C8B-B14F-4D97-AF65-F5344CB8AC3E}">
        <p14:creationId xmlns:p14="http://schemas.microsoft.com/office/powerpoint/2010/main" val="368330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692696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Dělení elektrického proudu podle frekvence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276872"/>
            <a:ext cx="9601200" cy="4191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Platí v medicíně v elektrotechnice je jiné dělení!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Galvanický/stejnosměrný - f = 0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Nízkofrekvenční - f  je 0-1000 Hz</a:t>
            </a:r>
          </a:p>
          <a:p>
            <a:r>
              <a:rPr lang="cs-CZ" dirty="0" smtClean="0"/>
              <a:t>Středofrekvenční - f = 1001-100 000Hz (1-100 KHz)</a:t>
            </a:r>
          </a:p>
          <a:p>
            <a:r>
              <a:rPr lang="cs-CZ" dirty="0" smtClean="0"/>
              <a:t>Vysokofrekvenční - f &gt; 100 000 Hz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674184"/>
            <a:ext cx="9601200" cy="927720"/>
          </a:xfrm>
        </p:spPr>
        <p:txBody>
          <a:bodyPr/>
          <a:lstStyle/>
          <a:p>
            <a:r>
              <a:rPr lang="cs-CZ" dirty="0" smtClean="0"/>
              <a:t>Dělení elektrického proudu podle polarity elektrod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204864"/>
            <a:ext cx="10015501" cy="4255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Monofázické proudy 	- galvanický</a:t>
            </a:r>
          </a:p>
          <a:p>
            <a:pPr marL="279082" lvl="1" indent="0">
              <a:buNone/>
            </a:pPr>
            <a:r>
              <a:rPr lang="cs-CZ" dirty="0"/>
              <a:t>	</a:t>
            </a:r>
            <a:r>
              <a:rPr lang="cs-CZ" dirty="0" smtClean="0"/>
              <a:t>						- </a:t>
            </a:r>
            <a:r>
              <a:rPr lang="cs-CZ" sz="2000" dirty="0" smtClean="0"/>
              <a:t>pulzní monofázický</a:t>
            </a:r>
          </a:p>
          <a:p>
            <a:pPr marL="279082" lvl="1" indent="0">
              <a:buNone/>
            </a:pPr>
            <a:endParaRPr lang="cs-CZ" dirty="0"/>
          </a:p>
          <a:p>
            <a:pPr marL="279082" lvl="1" indent="0">
              <a:buNone/>
            </a:pPr>
            <a:endParaRPr lang="cs-CZ" dirty="0" smtClean="0"/>
          </a:p>
          <a:p>
            <a:pPr marL="279082" lvl="1" indent="0">
              <a:buNone/>
            </a:pPr>
            <a:endParaRPr lang="cs-CZ" dirty="0"/>
          </a:p>
          <a:p>
            <a:pPr marL="279082" lvl="1" indent="0">
              <a:buNone/>
            </a:pPr>
            <a:endParaRPr lang="cs-CZ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66" t="33201" r="9233" b="44400"/>
          <a:stretch/>
        </p:blipFill>
        <p:spPr>
          <a:xfrm>
            <a:off x="1557908" y="5067367"/>
            <a:ext cx="5686841" cy="1331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366" t="5201" r="8184" b="73799"/>
          <a:stretch/>
        </p:blipFill>
        <p:spPr>
          <a:xfrm>
            <a:off x="1557908" y="3645024"/>
            <a:ext cx="563102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elektrického proudu podle polarity elektrod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988840"/>
            <a:ext cx="8944211" cy="4195481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Bifázické </a:t>
            </a:r>
            <a:r>
              <a:rPr lang="cs-CZ" dirty="0"/>
              <a:t>proudy 	- pulzní bifázický </a:t>
            </a:r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dirty="0" smtClean="0"/>
              <a:t>			- </a:t>
            </a:r>
            <a:r>
              <a:rPr lang="cs-CZ" dirty="0"/>
              <a:t>střídavé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3" t="46924"/>
          <a:stretch/>
        </p:blipFill>
        <p:spPr>
          <a:xfrm>
            <a:off x="898351" y="4001147"/>
            <a:ext cx="4464496" cy="1561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54" t="-791" b="52632"/>
          <a:stretch/>
        </p:blipFill>
        <p:spPr>
          <a:xfrm>
            <a:off x="6022404" y="3949464"/>
            <a:ext cx="5181820" cy="1664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601" t="61200" r="9051" b="9401"/>
          <a:stretch/>
        </p:blipFill>
        <p:spPr>
          <a:xfrm>
            <a:off x="6022404" y="2200982"/>
            <a:ext cx="5181820" cy="14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841" y="504678"/>
            <a:ext cx="9402274" cy="1400530"/>
          </a:xfrm>
        </p:spPr>
        <p:txBody>
          <a:bodyPr/>
          <a:lstStyle/>
          <a:p>
            <a:r>
              <a:rPr lang="cs-CZ" dirty="0" smtClean="0"/>
              <a:t>Elektrody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00841" y="2132856"/>
            <a:ext cx="8892478" cy="4191000"/>
          </a:xfrm>
        </p:spPr>
        <p:txBody>
          <a:bodyPr/>
          <a:lstStyle/>
          <a:p>
            <a:r>
              <a:rPr lang="cs-CZ" dirty="0" smtClean="0"/>
              <a:t>Dělí se podle: 	velikosti</a:t>
            </a:r>
          </a:p>
          <a:p>
            <a:pPr marL="0" indent="0">
              <a:buNone/>
            </a:pPr>
            <a:r>
              <a:rPr lang="cs-CZ" dirty="0" smtClean="0"/>
              <a:t>					konstručního materiálu</a:t>
            </a:r>
          </a:p>
          <a:p>
            <a:pPr marL="0" indent="0">
              <a:buNone/>
            </a:pPr>
            <a:r>
              <a:rPr lang="cs-CZ" dirty="0" smtClean="0"/>
              <a:t>					způsobu připevnění</a:t>
            </a:r>
            <a:endParaRPr lang="en-US" dirty="0"/>
          </a:p>
          <a:p>
            <a:r>
              <a:rPr lang="cs-CZ" dirty="0" smtClean="0"/>
              <a:t>Diferentní/indiferentní</a:t>
            </a:r>
          </a:p>
          <a:p>
            <a:r>
              <a:rPr lang="cs-CZ" dirty="0" smtClean="0"/>
              <a:t>Elektrodová podložka</a:t>
            </a:r>
          </a:p>
          <a:p>
            <a:endParaRPr lang="en-US" dirty="0"/>
          </a:p>
        </p:txBody>
      </p:sp>
      <p:pic>
        <p:nvPicPr>
          <p:cNvPr id="1026" name="Picture 2" descr="VÃ½sledek obrÃ¡zku pro elektrody pro elektroterap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2880568"/>
            <a:ext cx="4762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Vakuové elektrody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Nepoužíváme u: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DD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Galvanický proud 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TENS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 descr="VÃ½sledek obrÃ¡zku pro vakuovÃ¡ elektro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572320"/>
            <a:ext cx="4395787" cy="329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70476" y="4869160"/>
            <a:ext cx="43957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https://www.chironaxbrno.cz/btl-elektrody/vakuova-elektroda-60-mm/</a:t>
            </a:r>
          </a:p>
        </p:txBody>
      </p:sp>
      <p:pic>
        <p:nvPicPr>
          <p:cNvPr id="3078" name="Picture 6" descr="VÃ½sledek obrÃ¡zku pro vykÅiÄnÃ­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2" t="3086" r="21003" b="13597"/>
          <a:stretch/>
        </p:blipFill>
        <p:spPr bwMode="auto">
          <a:xfrm>
            <a:off x="1572430" y="3897052"/>
            <a:ext cx="17281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Elektrodové podložky</a:t>
            </a:r>
            <a:endParaRPr lang="cs-C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6455" y="1628800"/>
            <a:ext cx="3836586" cy="25922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006" y="4248397"/>
            <a:ext cx="42496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http://www.szscb.cz/wp-content/uploads/2016/09/vy_32_inovace_os1-sk-01.pdf</a:t>
            </a:r>
          </a:p>
        </p:txBody>
      </p:sp>
      <p:pic>
        <p:nvPicPr>
          <p:cNvPr id="1026" name="Picture 2" descr="M+W VatovÃ© polÅ¡tÃ¡Åky 4x5cm,2 role,1000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" b="2747"/>
          <a:stretch/>
        </p:blipFill>
        <p:spPr bwMode="auto">
          <a:xfrm>
            <a:off x="4582244" y="1600053"/>
            <a:ext cx="3479982" cy="26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03041" y="4258420"/>
            <a:ext cx="38840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https://www.dentamed.cz/e-shop/m-w-vatove-polstarky-4x5cm-2-role-1000ks_0000550.html</a:t>
            </a: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254653" y="1597926"/>
            <a:ext cx="2952328" cy="26242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47343" y="4340788"/>
            <a:ext cx="31773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https://www.btl-shop.cz/rehabilitace/spotrebni-material/elektrolecba/navleky-houbicky-na-elektrody/navlek-na-elektrodu-13-5-10-cm</a:t>
            </a:r>
          </a:p>
        </p:txBody>
      </p:sp>
    </p:spTree>
    <p:extLst>
      <p:ext uri="{BB962C8B-B14F-4D97-AF65-F5344CB8AC3E}">
        <p14:creationId xmlns:p14="http://schemas.microsoft.com/office/powerpoint/2010/main" val="23788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603</TotalTime>
  <Words>300</Words>
  <Application>Microsoft Office PowerPoint</Application>
  <PresentationFormat>Custom</PresentationFormat>
  <Paragraphs>115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Palatino Linotype</vt:lpstr>
      <vt:lpstr>Wingdings 3</vt:lpstr>
      <vt:lpstr>Ion</vt:lpstr>
      <vt:lpstr>Úvod do elektroterapie</vt:lpstr>
      <vt:lpstr>Elektroléčba</vt:lpstr>
      <vt:lpstr>Rozdělení látek </vt:lpstr>
      <vt:lpstr>Dělení elektrického proudu podle frekvence</vt:lpstr>
      <vt:lpstr>Dělení elektrického proudu podle polarity elektrod</vt:lpstr>
      <vt:lpstr>Dělení elektrického proudu podle polarity elektrod</vt:lpstr>
      <vt:lpstr>Elektrody</vt:lpstr>
      <vt:lpstr>Vakuové elektrody</vt:lpstr>
      <vt:lpstr>Elektrodové podložky</vt:lpstr>
      <vt:lpstr>Standartní elektrodová podložka</vt:lpstr>
      <vt:lpstr>Test elektrod</vt:lpstr>
      <vt:lpstr>Režim elektroterapie</vt:lpstr>
      <vt:lpstr>Intenzita elektroterapie</vt:lpstr>
      <vt:lpstr>Monopolární/Bipolární aplikace</vt:lpstr>
      <vt:lpstr>Doporučená literatura</vt:lpstr>
      <vt:lpstr>Použitá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elektroterapie</dc:title>
  <dc:creator>Klára Mertová</dc:creator>
  <cp:lastModifiedBy>Klára Mertová</cp:lastModifiedBy>
  <cp:revision>35</cp:revision>
  <dcterms:created xsi:type="dcterms:W3CDTF">2018-12-13T13:30:23Z</dcterms:created>
  <dcterms:modified xsi:type="dcterms:W3CDTF">2019-03-13T14:22:03Z</dcterms:modified>
</cp:coreProperties>
</file>