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4" r:id="rId3"/>
    <p:sldId id="266" r:id="rId4"/>
    <p:sldId id="257" r:id="rId5"/>
    <p:sldId id="258" r:id="rId6"/>
    <p:sldId id="263" r:id="rId7"/>
    <p:sldId id="261" r:id="rId8"/>
    <p:sldId id="262" r:id="rId9"/>
    <p:sldId id="265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1E9976-8925-4E8A-ACE0-12DF2DF65953}">
          <p14:sldIdLst>
            <p14:sldId id="256"/>
            <p14:sldId id="264"/>
            <p14:sldId id="266"/>
            <p14:sldId id="257"/>
            <p14:sldId id="258"/>
            <p14:sldId id="263"/>
            <p14:sldId id="261"/>
            <p14:sldId id="262"/>
            <p14:sldId id="265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3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9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54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3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7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1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3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0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7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6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7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2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62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avolnenoze.cz/prezentace/dagmar-kralov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elektroterapie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10052737" cy="994246"/>
          </a:xfrm>
        </p:spPr>
        <p:txBody>
          <a:bodyPr>
            <a:normAutofit/>
          </a:bodyPr>
          <a:lstStyle/>
          <a:p>
            <a:r>
              <a:rPr lang="cs-CZ" dirty="0" smtClean="0"/>
              <a:t>Fyzioterapie											Klára </a:t>
            </a:r>
            <a:r>
              <a:rPr lang="cs-CZ" dirty="0"/>
              <a:t>šoltés mertová</a:t>
            </a:r>
            <a:endParaRPr lang="cs-CZ" dirty="0" smtClean="0"/>
          </a:p>
          <a:p>
            <a:r>
              <a:rPr lang="cs-CZ" dirty="0" smtClean="0"/>
              <a:t>Fsps</a:t>
            </a:r>
            <a:r>
              <a:rPr lang="cs-CZ" dirty="0"/>
              <a:t>, </a:t>
            </a:r>
            <a:r>
              <a:rPr lang="cs-CZ" dirty="0" smtClean="0"/>
              <a:t>muni	</a:t>
            </a:r>
            <a:r>
              <a:rPr lang="cs-CZ" dirty="0"/>
              <a:t>								</a:t>
            </a:r>
            <a:r>
              <a:rPr lang="cs-CZ" dirty="0" smtClean="0"/>
              <a:t>			</a:t>
            </a:r>
            <a:r>
              <a:rPr lang="cs-CZ" cap="none" dirty="0" smtClean="0"/>
              <a:t>mertovaklara@fsps.muni.cz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2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PODĚBRADSKÝ, Jiří a Radana PODĚBRADSKÁ. </a:t>
            </a:r>
            <a:r>
              <a:rPr lang="cs-CZ" i="1" dirty="0"/>
              <a:t>Fyzikální terapie: manuál a algoritmy</a:t>
            </a:r>
            <a:r>
              <a:rPr lang="cs-CZ" dirty="0"/>
              <a:t>. Praha: Grada, 2009. ISBN 978-80-247-2899-5.</a:t>
            </a:r>
          </a:p>
          <a:p>
            <a:r>
              <a:rPr lang="cs-CZ" dirty="0"/>
              <a:t>CAPKO, Ján a Radana PODĚBRADSKÁ. </a:t>
            </a:r>
            <a:r>
              <a:rPr lang="cs-CZ" i="1" dirty="0"/>
              <a:t>Základy fyziatrické léčby: manuál a algoritmy</a:t>
            </a:r>
            <a:r>
              <a:rPr lang="cs-CZ" dirty="0"/>
              <a:t>. Praha: Grada, 1998. ISBN 80-716-9341-3.</a:t>
            </a:r>
          </a:p>
          <a:p>
            <a:r>
              <a:rPr lang="en-US" dirty="0"/>
              <a:t>ROBERTSON, Val. </a:t>
            </a:r>
            <a:r>
              <a:rPr lang="en-US" i="1" dirty="0"/>
              <a:t>Electrotherapy explained: principles and practice</a:t>
            </a:r>
            <a:r>
              <a:rPr lang="en-US" dirty="0"/>
              <a:t>. 4th ed. Edinburgh: Butterworth-Heinemann, 2006. ISBN 978-0-7506-8843-7.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39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Použítá literatura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Capko, Ján. Základy fyziatrické léčby. 1. vyd. Praha : Grada Publishing, 1998. 394 s. : i. ISBN 80-7169-341-3. </a:t>
            </a:r>
            <a:endParaRPr lang="cs-CZ" dirty="0" smtClean="0"/>
          </a:p>
          <a:p>
            <a:r>
              <a:rPr lang="cs-CZ" dirty="0"/>
              <a:t>Fyzikální terapie IV | Možnosti elektroterapie a kombinované </a:t>
            </a:r>
            <a:r>
              <a:rPr lang="cs-CZ" dirty="0" smtClean="0"/>
              <a:t>terapie, Katedra</a:t>
            </a:r>
            <a:r>
              <a:rPr lang="cs-CZ" dirty="0"/>
              <a:t>: podpory zdraví, modul: biomedicínský, studium: Bc</a:t>
            </a:r>
            <a:r>
              <a:rPr lang="cs-CZ" dirty="0" smtClean="0"/>
              <a:t>., Mgr</a:t>
            </a:r>
            <a:r>
              <a:rPr lang="cs-CZ" dirty="0"/>
              <a:t>. Dagmar Moc Králová</a:t>
            </a:r>
          </a:p>
          <a:p>
            <a:r>
              <a:rPr lang="cs-CZ" dirty="0" smtClean="0"/>
              <a:t>PODĚBRADSKÝ</a:t>
            </a:r>
            <a:r>
              <a:rPr lang="cs-CZ" dirty="0"/>
              <a:t>, Jiří a Radana PODĚBRADSKÁ. </a:t>
            </a:r>
            <a:r>
              <a:rPr lang="cs-CZ" i="1" dirty="0"/>
              <a:t>Fyzikální terapie: manuál a algoritmy</a:t>
            </a:r>
            <a:r>
              <a:rPr lang="cs-CZ" dirty="0"/>
              <a:t>. Praha: Grada, 2009. ISBN 978-80-247-2899-5.</a:t>
            </a:r>
          </a:p>
          <a:p>
            <a:r>
              <a:rPr lang="cs-CZ" dirty="0"/>
              <a:t>Poděbradský, Jiří [1949- ] - Vařeka, Ivan [1962- ]. Fyzikální terapie. I. 1. vyd. Praha : Grada Publishing, 1998. 264 s. : i. ISBN 80-7169-661-7. </a:t>
            </a:r>
          </a:p>
          <a:p>
            <a:r>
              <a:rPr lang="cs-CZ" dirty="0"/>
              <a:t>Prezentace Mgr. Dagmar Moc Králová, Ph.D.</a:t>
            </a:r>
            <a:endParaRPr lang="cs-CZ" dirty="0">
              <a:hlinkClick r:id="rId2"/>
            </a:endParaRPr>
          </a:p>
          <a:p>
            <a:r>
              <a:rPr lang="cs-CZ" dirty="0"/>
              <a:t>Přednášky Mgr. J. Urban, Olomouc, 2019</a:t>
            </a:r>
          </a:p>
          <a:p>
            <a:r>
              <a:rPr lang="cs-CZ" dirty="0"/>
              <a:t>Rehabilitace a fyzikální lékařství, č. 1, Ročník 1, Praha: Česká lékařská společnost J. E. Purkyně</a:t>
            </a:r>
          </a:p>
          <a:p>
            <a:r>
              <a:rPr lang="cs-CZ" dirty="0"/>
              <a:t>Rehabilitace a fyzikální lékařství, č. 3, Ročník 2, Praha: Česká lékařská společnost J. E. Purkyně,</a:t>
            </a:r>
          </a:p>
          <a:p>
            <a:r>
              <a:rPr lang="cs-CZ" dirty="0"/>
              <a:t>Rehabilitace a fyzikální lékařství, č. 2, Ročník 2, Praha: Česká lékařská společnost J. E. </a:t>
            </a:r>
            <a:r>
              <a:rPr lang="cs-CZ" dirty="0" smtClean="0"/>
              <a:t>Purkyně</a:t>
            </a:r>
          </a:p>
          <a:p>
            <a:r>
              <a:rPr lang="cs-CZ" dirty="0"/>
              <a:t>Vyskotová, J. Fyzikální terapie a balneologie 1. Průvodce audio oporou. 2014.</a:t>
            </a:r>
          </a:p>
          <a:p>
            <a:r>
              <a:rPr lang="cs-CZ" dirty="0"/>
              <a:t>Vyskotová, J. Fyzikální terapie a balneologie 2. Průvodce audio oporou. 2014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1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Aferentní vstupy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26288"/>
            <a:ext cx="8946541" cy="4195481"/>
          </a:xfrm>
        </p:spPr>
        <p:txBody>
          <a:bodyPr/>
          <a:lstStyle/>
          <a:p>
            <a:r>
              <a:rPr lang="cs-CZ" dirty="0" smtClean="0"/>
              <a:t>Receptory</a:t>
            </a:r>
          </a:p>
          <a:p>
            <a:pPr lvl="1"/>
            <a:r>
              <a:rPr lang="cs-CZ" dirty="0" smtClean="0"/>
              <a:t>Adekvátní dráždění </a:t>
            </a:r>
          </a:p>
          <a:p>
            <a:pPr lvl="1"/>
            <a:r>
              <a:rPr lang="cs-CZ" dirty="0" smtClean="0"/>
              <a:t>Neadekvátní dráždění</a:t>
            </a:r>
            <a:endParaRPr lang="cs-CZ" dirty="0"/>
          </a:p>
        </p:txBody>
      </p:sp>
      <p:pic>
        <p:nvPicPr>
          <p:cNvPr id="1026" name="Picture 2" descr="VÃ½sledek obrÃ¡zku pro golgiho Å¡lachovÃ© tÄlÃ­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368" y="1152983"/>
            <a:ext cx="24193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0271" y="3222631"/>
            <a:ext cx="24214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https://kulturistika.ronnie.cz/c-12560-strecink-jak-a-proc-jej-provadet.html</a:t>
            </a:r>
          </a:p>
        </p:txBody>
      </p:sp>
      <p:pic>
        <p:nvPicPr>
          <p:cNvPr id="1028" name="Picture 4" descr="VÃ½sledek obrÃ¡zku pro golgiho Å¡lachovÃ© tÄlÃ­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87" y="3283037"/>
            <a:ext cx="3409746" cy="28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52287" y="6221769"/>
            <a:ext cx="35814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/>
              <a:t>https://www.zshk.cz/sites/default/files/receptory.pdf</a:t>
            </a:r>
          </a:p>
        </p:txBody>
      </p:sp>
      <p:pic>
        <p:nvPicPr>
          <p:cNvPr id="1030" name="Picture 6" descr="VÃ½sledek obrÃ¡zku pro golgiho Å¡lachovÃ© tÄlÃ­s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3511171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6111" y="5748477"/>
            <a:ext cx="2247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http://files.primaskola-cz.webnode.cz/200000968-0e02a0efbe/VY_32_INOVACE_60.pdf</a:t>
            </a:r>
          </a:p>
        </p:txBody>
      </p:sp>
      <p:pic>
        <p:nvPicPr>
          <p:cNvPr id="1034" name="Picture 10" descr="VÃ½sledek obrÃ¡zku pro tyÄinky a ÄÃ­p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87" y="3920173"/>
            <a:ext cx="2948352" cy="248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60838" y="6431979"/>
            <a:ext cx="29909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http://fblt.cz/skripta/xiii-smysly/1-zrakovy-system/</a:t>
            </a:r>
          </a:p>
        </p:txBody>
      </p:sp>
    </p:spTree>
    <p:extLst>
      <p:ext uri="{BB962C8B-B14F-4D97-AF65-F5344CB8AC3E}">
        <p14:creationId xmlns:p14="http://schemas.microsoft.com/office/powerpoint/2010/main" val="337962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bolesti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812" y="2065807"/>
            <a:ext cx="8575463" cy="44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4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fyzikální 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Analgetický</a:t>
            </a:r>
          </a:p>
          <a:p>
            <a:r>
              <a:rPr lang="cs-CZ" dirty="0" smtClean="0"/>
              <a:t>Trofotropní</a:t>
            </a:r>
          </a:p>
          <a:p>
            <a:r>
              <a:rPr lang="cs-CZ" dirty="0" smtClean="0"/>
              <a:t>Disperzní</a:t>
            </a:r>
          </a:p>
          <a:p>
            <a:r>
              <a:rPr lang="cs-CZ" dirty="0" smtClean="0"/>
              <a:t>Myorelaxační</a:t>
            </a:r>
          </a:p>
          <a:p>
            <a:r>
              <a:rPr lang="cs-CZ" dirty="0" smtClean="0"/>
              <a:t>Myostimulační</a:t>
            </a:r>
          </a:p>
          <a:p>
            <a:r>
              <a:rPr lang="cs-CZ" dirty="0" smtClean="0"/>
              <a:t>Antiedematózní </a:t>
            </a:r>
          </a:p>
          <a:p>
            <a:r>
              <a:rPr lang="cs-CZ" dirty="0" smtClean="0"/>
              <a:t>Odkladný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17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elektroterapie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14772" cy="4195481"/>
          </a:xfrm>
        </p:spPr>
        <p:txBody>
          <a:bodyPr/>
          <a:lstStyle/>
          <a:p>
            <a:r>
              <a:rPr lang="cs-CZ" dirty="0" smtClean="0"/>
              <a:t>Účinky nízkofrekvenčních proudů se liší podle tvaru impulzu a frekvence</a:t>
            </a:r>
          </a:p>
          <a:p>
            <a:endParaRPr lang="cs-CZ" dirty="0"/>
          </a:p>
          <a:p>
            <a:r>
              <a:rPr lang="cs-CZ" dirty="0" smtClean="0"/>
              <a:t>Frekvence kolem 	50 Hz 		motorické dráždění, hyperémie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100 Hz 		analgetický (dráždění A alfa vláken)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180 Hz 		lokálně myorelaxační (triggery, myogelózy)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38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T a f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Frekvence Hz, počet dějů (period) za sekundu</a:t>
            </a:r>
          </a:p>
          <a:p>
            <a:r>
              <a:rPr lang="cs-CZ" dirty="0" smtClean="0"/>
              <a:t>Perioda je časový úsek do okamžiku, kdy se děj začíná opakovat</a:t>
            </a:r>
          </a:p>
          <a:p>
            <a:r>
              <a:rPr lang="cs-CZ" dirty="0" smtClean="0"/>
              <a:t>NF proudy T v ms</a:t>
            </a:r>
          </a:p>
          <a:p>
            <a:endParaRPr lang="cs-CZ" dirty="0" smtClean="0"/>
          </a:p>
          <a:p>
            <a:r>
              <a:rPr lang="cs-CZ" dirty="0" smtClean="0"/>
              <a:t>Střídavé proudy součet negativní a kladné půlvlny</a:t>
            </a:r>
          </a:p>
          <a:p>
            <a:r>
              <a:rPr lang="cs-CZ" dirty="0" smtClean="0"/>
              <a:t>Pulzní proudy součet délky impulzu a pauzy</a:t>
            </a:r>
            <a:endParaRPr lang="cs-CZ" dirty="0"/>
          </a:p>
        </p:txBody>
      </p:sp>
      <p:pic>
        <p:nvPicPr>
          <p:cNvPr id="2050" name="Picture 2" descr="VÃ½sledek obrÃ¡zku pro vztah frekvence perio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t="28537" r="48858" b="20699"/>
          <a:stretch/>
        </p:blipFill>
        <p:spPr bwMode="auto">
          <a:xfrm>
            <a:off x="9890620" y="2195531"/>
            <a:ext cx="1862356" cy="34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5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Účinek frekvence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765" y="1659313"/>
            <a:ext cx="7053218" cy="46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6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Adaptace/Akomodace tkáně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AM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FM</a:t>
            </a:r>
            <a:endParaRPr lang="cs-CZ" dirty="0"/>
          </a:p>
        </p:txBody>
      </p:sp>
      <p:pic>
        <p:nvPicPr>
          <p:cNvPr id="1028" name="Picture 4" descr="http://harrys.wz.cz/typy_m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4" r="4571"/>
          <a:stretch/>
        </p:blipFill>
        <p:spPr bwMode="auto">
          <a:xfrm>
            <a:off x="4458187" y="1988191"/>
            <a:ext cx="6266689" cy="37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Názvosloví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Aninonty – záporně nabité ionty</a:t>
            </a:r>
          </a:p>
          <a:p>
            <a:r>
              <a:rPr lang="cs-CZ" dirty="0" smtClean="0"/>
              <a:t>Kationty – kladně nabité ionty</a:t>
            </a:r>
          </a:p>
          <a:p>
            <a:endParaRPr lang="cs-CZ" dirty="0"/>
          </a:p>
          <a:p>
            <a:r>
              <a:rPr lang="cs-CZ" dirty="0" smtClean="0"/>
              <a:t>Katoda </a:t>
            </a:r>
            <a:r>
              <a:rPr lang="cs-CZ" dirty="0"/>
              <a:t>-</a:t>
            </a:r>
            <a:r>
              <a:rPr lang="cs-CZ" dirty="0" smtClean="0"/>
              <a:t> Záporná</a:t>
            </a:r>
          </a:p>
          <a:p>
            <a:r>
              <a:rPr lang="cs-CZ" dirty="0" smtClean="0"/>
              <a:t>Anoda - Kladná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526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</TotalTime>
  <Words>193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Úvod do elektroterapie</vt:lpstr>
      <vt:lpstr>Aferentní vstupy</vt:lpstr>
      <vt:lpstr>Vedení bolesti</vt:lpstr>
      <vt:lpstr>Účinky fyzikální terapie</vt:lpstr>
      <vt:lpstr>Účinky elektroterapie</vt:lpstr>
      <vt:lpstr>Vztah mezi T a f</vt:lpstr>
      <vt:lpstr>Účinek frekvence</vt:lpstr>
      <vt:lpstr>Adaptace/Akomodace tkáně</vt:lpstr>
      <vt:lpstr>Názvosloví</vt:lpstr>
      <vt:lpstr>Doporučená literatura</vt:lpstr>
      <vt:lpstr>Použítá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elektroterapie</dc:title>
  <dc:creator>Klára Mertová</dc:creator>
  <cp:lastModifiedBy>Klára Mertová</cp:lastModifiedBy>
  <cp:revision>17</cp:revision>
  <dcterms:created xsi:type="dcterms:W3CDTF">2019-03-15T11:58:04Z</dcterms:created>
  <dcterms:modified xsi:type="dcterms:W3CDTF">2019-03-26T07:42:40Z</dcterms:modified>
</cp:coreProperties>
</file>