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6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avolnenoze.cz/prezentace/dagmar-kralo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Elektrodiagnostika</a:t>
            </a:r>
            <a:endParaRPr lang="cs-C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Fyzioterapie									Klára šoltés mertová</a:t>
            </a:r>
          </a:p>
          <a:p>
            <a:r>
              <a:rPr lang="cs-CZ" dirty="0" smtClean="0"/>
              <a:t>Fsps, muni										</a:t>
            </a:r>
            <a:r>
              <a:rPr lang="cs-CZ" cap="none" dirty="0" smtClean="0"/>
              <a:t>mertovaklara@gmail.com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839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Polarita a umístění elektrod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137612" cy="4195481"/>
          </a:xfrm>
        </p:spPr>
        <p:txBody>
          <a:bodyPr/>
          <a:lstStyle/>
          <a:p>
            <a:r>
              <a:rPr lang="cs-CZ" dirty="0" smtClean="0"/>
              <a:t>Katoda</a:t>
            </a:r>
          </a:p>
          <a:p>
            <a:r>
              <a:rPr lang="cs-CZ" dirty="0" smtClean="0"/>
              <a:t>Anoda</a:t>
            </a:r>
          </a:p>
          <a:p>
            <a:endParaRPr lang="cs-CZ" dirty="0"/>
          </a:p>
          <a:p>
            <a:r>
              <a:rPr lang="cs-CZ" dirty="0" smtClean="0"/>
              <a:t>Monopolární </a:t>
            </a:r>
          </a:p>
          <a:p>
            <a:r>
              <a:rPr lang="cs-CZ" dirty="0" smtClean="0"/>
              <a:t>Bipolární</a:t>
            </a:r>
          </a:p>
          <a:p>
            <a:endParaRPr lang="cs-CZ" dirty="0"/>
          </a:p>
          <a:p>
            <a:r>
              <a:rPr lang="cs-CZ" dirty="0" smtClean="0"/>
              <a:t>Trojúhelník</a:t>
            </a:r>
          </a:p>
          <a:p>
            <a:r>
              <a:rPr lang="cs-CZ" dirty="0" smtClean="0"/>
              <a:t>Obdelník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6444" y="2052918"/>
            <a:ext cx="313761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Přímé dráždění</a:t>
            </a:r>
          </a:p>
          <a:p>
            <a:r>
              <a:rPr lang="cs-CZ" dirty="0" smtClean="0"/>
              <a:t>Nepřímé dráždění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0880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Elektrodiagnostika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Nastavení optimálních parametrů pro dráždění denervovaných nervů</a:t>
            </a:r>
          </a:p>
          <a:p>
            <a:r>
              <a:rPr lang="cs-CZ" dirty="0" smtClean="0"/>
              <a:t>PM intenzita – pravoúhlé a šikmé impulzy</a:t>
            </a:r>
          </a:p>
          <a:p>
            <a:r>
              <a:rPr lang="cs-CZ" dirty="0" smtClean="0"/>
              <a:t>Délka impulzu 10,0 – 1000,0 ms</a:t>
            </a:r>
          </a:p>
          <a:p>
            <a:r>
              <a:rPr lang="cs-CZ" dirty="0" smtClean="0"/>
              <a:t>AQ - </a:t>
            </a:r>
            <a:r>
              <a:rPr lang="cs-CZ" dirty="0"/>
              <a:t>vyjadřuje míru akomodace denervovaných vláken drážděných šikmými </a:t>
            </a:r>
            <a:r>
              <a:rPr lang="cs-CZ" dirty="0" smtClean="0"/>
              <a:t>impulzy</a:t>
            </a:r>
          </a:p>
          <a:p>
            <a:r>
              <a:rPr lang="cs-CZ" dirty="0" smtClean="0"/>
              <a:t>Reobáze </a:t>
            </a:r>
            <a:r>
              <a:rPr lang="cs-CZ" dirty="0"/>
              <a:t>- je nejnižší intenzita impulzu [mA], která vyvolá záškub svalu (prahově motorická intenzita) při jeho dostatečné době trvání (nad 1000 ms). </a:t>
            </a:r>
            <a:endParaRPr lang="cs-CZ" dirty="0" smtClean="0"/>
          </a:p>
          <a:p>
            <a:r>
              <a:rPr lang="cs-CZ" dirty="0"/>
              <a:t>Chronaxie - je délka impulzu [ms] vyvolávající podráždění při použití dvojnásobku reobáze.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38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elektrdiagnostika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Hoorveg-Weiss</a:t>
            </a:r>
          </a:p>
          <a:p>
            <a:r>
              <a:rPr lang="cs-CZ" dirty="0" smtClean="0"/>
              <a:t>I/t křivka</a:t>
            </a:r>
          </a:p>
          <a:p>
            <a:r>
              <a:rPr lang="cs-CZ" dirty="0" smtClean="0"/>
              <a:t>Vyšetření závislosti dráždivosti na typu a šířce impulzu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30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a použitá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Capko, Ján. Základy fyziatrické léčby. 1. vyd. Praha : Grada Publishing, 1998. 394 s. : i. ISBN 80-7169-341-3. </a:t>
            </a:r>
            <a:endParaRPr lang="cs-CZ" dirty="0" smtClean="0"/>
          </a:p>
          <a:p>
            <a:r>
              <a:rPr lang="cs-CZ" dirty="0"/>
              <a:t>PODĚBRADSKÝ,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 smtClean="0"/>
              <a:t>Poděbradský</a:t>
            </a:r>
            <a:r>
              <a:rPr lang="cs-CZ" dirty="0"/>
              <a:t>, Jiří [1949- ] - Vařeka, Ivan [1962- ]. Fyzikální terapie. I. 1. vyd. </a:t>
            </a:r>
            <a:r>
              <a:rPr lang="cs-CZ" dirty="0" smtClean="0"/>
              <a:t>Praha </a:t>
            </a:r>
            <a:r>
              <a:rPr lang="cs-CZ" dirty="0"/>
              <a:t>: Grada Publishing, 1998. 264 s. : i. ISBN 80-7169-661-7. </a:t>
            </a:r>
            <a:endParaRPr lang="cs-CZ" dirty="0" smtClean="0"/>
          </a:p>
          <a:p>
            <a:r>
              <a:rPr lang="cs-CZ" dirty="0"/>
              <a:t>Prezentace Mgr. Dagmar Moc Králová, Ph.D.</a:t>
            </a:r>
            <a:endParaRPr lang="cs-CZ" dirty="0">
              <a:hlinkClick r:id="rId2"/>
            </a:endParaRPr>
          </a:p>
          <a:p>
            <a:r>
              <a:rPr lang="cs-CZ" dirty="0"/>
              <a:t>Fyzikální terapie A, B – Mgr. J. Urban, UP Olomouc, </a:t>
            </a:r>
            <a:r>
              <a:rPr lang="cs-CZ" dirty="0" smtClean="0"/>
              <a:t>2019 prezentace a přednášky</a:t>
            </a:r>
            <a:endParaRPr lang="cs-CZ" dirty="0"/>
          </a:p>
          <a:p>
            <a:r>
              <a:rPr lang="cs-CZ" dirty="0" smtClean="0"/>
              <a:t>Rehabilitace </a:t>
            </a:r>
            <a:r>
              <a:rPr lang="cs-CZ" dirty="0"/>
              <a:t>a fyzikální lékařství, č. 1, Ročník 1, Praha: Česká lékařská společnost J. E. Purkyně</a:t>
            </a:r>
          </a:p>
          <a:p>
            <a:r>
              <a:rPr lang="cs-CZ" dirty="0"/>
              <a:t>Rehabilitace a fyzikální lékařství, č. 3, Ročník 2, Praha: Česká lékařská společnost J. E. Purkyně,</a:t>
            </a:r>
          </a:p>
          <a:p>
            <a:r>
              <a:rPr lang="cs-CZ" dirty="0"/>
              <a:t>Rehabilitace a fyzikální lékařství, č. 2, Ročník 2, Praha: Česká lékařská společnost J. E. Purkyně,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0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</a:p>
          <a:p>
            <a:r>
              <a:rPr lang="cs-CZ" dirty="0" smtClean="0"/>
              <a:t>Obecné principy</a:t>
            </a:r>
          </a:p>
          <a:p>
            <a:r>
              <a:rPr lang="cs-CZ" dirty="0" smtClean="0"/>
              <a:t>Elektrody</a:t>
            </a:r>
          </a:p>
          <a:p>
            <a:r>
              <a:rPr lang="cs-CZ" dirty="0" smtClean="0"/>
              <a:t>Způsoby </a:t>
            </a:r>
            <a:r>
              <a:rPr lang="cs-CZ" dirty="0"/>
              <a:t>a techniky – klasická x </a:t>
            </a:r>
            <a:r>
              <a:rPr lang="cs-CZ" dirty="0" smtClean="0"/>
              <a:t>moderní</a:t>
            </a:r>
          </a:p>
          <a:p>
            <a:r>
              <a:rPr lang="cs-CZ" dirty="0" smtClean="0"/>
              <a:t>Polarita</a:t>
            </a:r>
          </a:p>
          <a:p>
            <a:r>
              <a:rPr lang="cs-CZ" dirty="0" smtClean="0"/>
              <a:t>Intenzita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51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 periferních nervů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245160" cy="4195481"/>
          </a:xfrm>
        </p:spPr>
        <p:txBody>
          <a:bodyPr/>
          <a:lstStyle/>
          <a:p>
            <a:r>
              <a:rPr lang="cs-CZ" dirty="0" smtClean="0"/>
              <a:t>Řada příčin!</a:t>
            </a:r>
          </a:p>
          <a:p>
            <a:endParaRPr lang="cs-CZ" dirty="0" smtClean="0"/>
          </a:p>
          <a:p>
            <a:r>
              <a:rPr lang="cs-CZ" dirty="0" smtClean="0"/>
              <a:t>Degenerativní onemocnění</a:t>
            </a:r>
          </a:p>
          <a:p>
            <a:r>
              <a:rPr lang="cs-CZ" dirty="0" smtClean="0"/>
              <a:t>Poškození AXONU</a:t>
            </a:r>
            <a:endParaRPr lang="cs-CZ" dirty="0"/>
          </a:p>
        </p:txBody>
      </p:sp>
      <p:pic>
        <p:nvPicPr>
          <p:cNvPr id="2050" name="Picture 2" descr="VÃ½sledek obrÃ¡zku pro perineu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853248"/>
            <a:ext cx="57245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9138" y="5895670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https://healthdocbox.com/Orthopedics/74744594-Spinal-cord-protection-chapter-13-the-spinal-cord-spinal-nerves-external-anatomy-of-spinal-cord-structures-covering-the-spinal-cord.html</a:t>
            </a:r>
          </a:p>
        </p:txBody>
      </p:sp>
    </p:spTree>
    <p:extLst>
      <p:ext uri="{BB962C8B-B14F-4D97-AF65-F5344CB8AC3E}">
        <p14:creationId xmlns:p14="http://schemas.microsoft.com/office/powerpoint/2010/main" val="12535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Seddonova klasifikace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Neurapraxie</a:t>
            </a:r>
          </a:p>
          <a:p>
            <a:r>
              <a:rPr lang="cs-CZ" dirty="0" smtClean="0"/>
              <a:t>2. </a:t>
            </a:r>
            <a:r>
              <a:rPr lang="cs-CZ" dirty="0"/>
              <a:t>Axonotméza</a:t>
            </a:r>
          </a:p>
          <a:p>
            <a:r>
              <a:rPr lang="cs-CZ" dirty="0" smtClean="0"/>
              <a:t>3. Neurotméza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68" y="1853248"/>
            <a:ext cx="42481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4652606"/>
            <a:ext cx="28860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65" y="4676419"/>
            <a:ext cx="286702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254" y="4666894"/>
            <a:ext cx="2971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Sunderlandova klasifikace</a:t>
            </a:r>
            <a:endParaRPr lang="cs-CZ" dirty="0"/>
          </a:p>
        </p:txBody>
      </p:sp>
      <p:pic>
        <p:nvPicPr>
          <p:cNvPr id="3074" name="Picture 2" descr="VÃ½sledek obrÃ¡zku pro sunderland classif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8" y="1459024"/>
            <a:ext cx="5472448" cy="46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108" y="619946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https://cz.pinterest.com/pin/271412315027766797/?lp=true</a:t>
            </a:r>
          </a:p>
        </p:txBody>
      </p:sp>
      <p:pic>
        <p:nvPicPr>
          <p:cNvPr id="3076" name="Picture 4" descr="VÃ½sledek obrÃ¡zku pro sunderland class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9" y="14590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5589" y="619946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https://twitter.com/doctorent1/status/908556852559888384</a:t>
            </a:r>
          </a:p>
        </p:txBody>
      </p:sp>
    </p:spTree>
    <p:extLst>
      <p:ext uri="{BB962C8B-B14F-4D97-AF65-F5344CB8AC3E}">
        <p14:creationId xmlns:p14="http://schemas.microsoft.com/office/powerpoint/2010/main" val="172774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Wallerova degenerace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odumření nervových vláken pod místem, kde k jejich přerušení </a:t>
            </a:r>
            <a:r>
              <a:rPr lang="cs-CZ" dirty="0" smtClean="0"/>
              <a:t>vzniklo</a:t>
            </a:r>
          </a:p>
          <a:p>
            <a:r>
              <a:rPr lang="cs-CZ" dirty="0" smtClean="0"/>
              <a:t>Trvá zhruba měsíc (třetí až čtvrtý týden od vzniku)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0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Wallerova regenerace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Podmínka!! Zachování neurální tkáně!</a:t>
            </a:r>
          </a:p>
          <a:p>
            <a:r>
              <a:rPr lang="cs-CZ" dirty="0" smtClean="0"/>
              <a:t>Tělo </a:t>
            </a:r>
            <a:r>
              <a:rPr lang="cs-CZ" dirty="0"/>
              <a:t>buňky reaguje na oddělení axonu produkcí stavebních </a:t>
            </a:r>
            <a:r>
              <a:rPr lang="cs-CZ" dirty="0" smtClean="0"/>
              <a:t>proteinů a </a:t>
            </a:r>
            <a:r>
              <a:rPr lang="cs-CZ" dirty="0"/>
              <a:t>snaží se spojit s původními efektory nebo receptory. Poté dochází k tvorbě </a:t>
            </a:r>
            <a:r>
              <a:rPr lang="cs-CZ" dirty="0" smtClean="0"/>
              <a:t>myelinových</a:t>
            </a:r>
            <a:r>
              <a:rPr lang="cs-CZ" dirty="0"/>
              <a:t> pochev a funkční regeneraci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Nový </a:t>
            </a:r>
            <a:r>
              <a:rPr lang="cs-CZ" dirty="0"/>
              <a:t>axon roste rychlostí cca 1 </a:t>
            </a:r>
            <a:r>
              <a:rPr lang="cs-CZ" dirty="0" smtClean="0"/>
              <a:t>mm/den</a:t>
            </a:r>
          </a:p>
          <a:p>
            <a:r>
              <a:rPr lang="cs-CZ" dirty="0" smtClean="0"/>
              <a:t>Věk, polymorbidita, neuroprotektiva,...</a:t>
            </a:r>
          </a:p>
          <a:p>
            <a:r>
              <a:rPr lang="cs-CZ" dirty="0" smtClean="0"/>
              <a:t>Začíná asi po 21. až 28. dni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2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951" y="518479"/>
            <a:ext cx="7839339" cy="6024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136" y="654341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https://www.snopava.cz/files/neurologie/Periferni-pareza-n-facialis.pdf</a:t>
            </a:r>
          </a:p>
        </p:txBody>
      </p:sp>
    </p:spTree>
    <p:extLst>
      <p:ext uri="{BB962C8B-B14F-4D97-AF65-F5344CB8AC3E}">
        <p14:creationId xmlns:p14="http://schemas.microsoft.com/office/powerpoint/2010/main" val="2633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Elektrodiagnostika Historie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„Klasická“ elektrodiagnostika</a:t>
            </a:r>
          </a:p>
          <a:p>
            <a:endParaRPr lang="cs-CZ" dirty="0" smtClean="0"/>
          </a:p>
          <a:p>
            <a:r>
              <a:rPr lang="cs-CZ" dirty="0" smtClean="0"/>
              <a:t>Erb „galvanické“ dráždění</a:t>
            </a:r>
          </a:p>
          <a:p>
            <a:r>
              <a:rPr lang="cs-CZ" dirty="0" smtClean="0"/>
              <a:t>Duchenne „faradické“ dráždění</a:t>
            </a:r>
          </a:p>
          <a:p>
            <a:r>
              <a:rPr lang="cs-CZ" dirty="0" smtClean="0"/>
              <a:t>Pfluger a Brenner rozdílnost dráždivosti anody/katody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thumb/3/32/Guillaume_Duchenne_de_Boulogne_performing_facial_electrostimulus_experiments.jpg/800px-Guillaume_Duchenne_de_Boulogne_performing_facial_electrostimulus_experi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9" y="1358746"/>
            <a:ext cx="3722367" cy="51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2669" y="604065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https://cs.wikipedia.org/wiki/Guillaume_Duchenne_de_Boulogne#/media/File:Guillaume_Duchenne_de_Boulogne_performing_facial_electrostimulus_experiments.jpg</a:t>
            </a:r>
          </a:p>
        </p:txBody>
      </p:sp>
    </p:spTree>
    <p:extLst>
      <p:ext uri="{BB962C8B-B14F-4D97-AF65-F5344CB8AC3E}">
        <p14:creationId xmlns:p14="http://schemas.microsoft.com/office/powerpoint/2010/main" val="987571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625</TotalTime>
  <Words>260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Elektrodiagnostika</vt:lpstr>
      <vt:lpstr>Osnova</vt:lpstr>
      <vt:lpstr>Poškození periferních nervů</vt:lpstr>
      <vt:lpstr>Seddonova klasifikace</vt:lpstr>
      <vt:lpstr>Sunderlandova klasifikace</vt:lpstr>
      <vt:lpstr>Wallerova degenerace</vt:lpstr>
      <vt:lpstr>Wallerova regenerace</vt:lpstr>
      <vt:lpstr>PowerPoint Presentation</vt:lpstr>
      <vt:lpstr>Elektrodiagnostika Historie</vt:lpstr>
      <vt:lpstr>Polarita a umístění elektrod</vt:lpstr>
      <vt:lpstr>Elektrodiagnostika</vt:lpstr>
      <vt:lpstr>Moderní elektrdiagnostika</vt:lpstr>
      <vt:lpstr>Doporučená a použitá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Elektrodiagnostika</dc:title>
  <dc:creator>Klára Mertová</dc:creator>
  <cp:lastModifiedBy>Klára Mertová</cp:lastModifiedBy>
  <cp:revision>20</cp:revision>
  <dcterms:created xsi:type="dcterms:W3CDTF">2019-02-18T13:17:01Z</dcterms:created>
  <dcterms:modified xsi:type="dcterms:W3CDTF">2019-02-28T15:20:57Z</dcterms:modified>
</cp:coreProperties>
</file>