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4" r:id="rId4"/>
    <p:sldId id="266" r:id="rId5"/>
    <p:sldId id="270" r:id="rId6"/>
    <p:sldId id="265" r:id="rId7"/>
    <p:sldId id="273" r:id="rId8"/>
    <p:sldId id="271" r:id="rId9"/>
    <p:sldId id="272" r:id="rId10"/>
    <p:sldId id="267" r:id="rId11"/>
    <p:sldId id="269" r:id="rId12"/>
    <p:sldId id="268" r:id="rId13"/>
    <p:sldId id="257" r:id="rId14"/>
    <p:sldId id="259" r:id="rId15"/>
    <p:sldId id="260" r:id="rId16"/>
    <p:sldId id="25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3/5/2019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3/5/2019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3/5/2019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navolnenoze.cz/prezentace/dagmar-kralov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Elektrostimulace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Fyzioterapie									Klára šoltés mertová</a:t>
            </a:r>
          </a:p>
          <a:p>
            <a:r>
              <a:rPr lang="cs-CZ" dirty="0"/>
              <a:t>Fsps, muni										</a:t>
            </a:r>
            <a:r>
              <a:rPr lang="cs-CZ" cap="none" dirty="0"/>
              <a:t>mertovaklara@gmail.com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6825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Cílem elektrodiagnostiky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OSD = Oblast Selektivního Dráždění</a:t>
            </a:r>
          </a:p>
          <a:p>
            <a:r>
              <a:rPr lang="cs-CZ" dirty="0" smtClean="0"/>
              <a:t>Parametry pro selektivní kontrakci vláken denervovaného svalu</a:t>
            </a:r>
          </a:p>
          <a:p>
            <a:r>
              <a:rPr lang="cs-CZ" dirty="0" smtClean="0"/>
              <a:t>Proč?</a:t>
            </a:r>
          </a:p>
          <a:p>
            <a:pPr lvl="1"/>
            <a:r>
              <a:rPr lang="cs-CZ" dirty="0" smtClean="0"/>
              <a:t>Zdravá sv. vlákna tendence k hyperaktivitě, zkracování a zapojování do chybných stereotypů (synkinézy)</a:t>
            </a:r>
          </a:p>
        </p:txBody>
      </p:sp>
    </p:spTree>
    <p:extLst>
      <p:ext uri="{BB962C8B-B14F-4D97-AF65-F5344CB8AC3E}">
        <p14:creationId xmlns:p14="http://schemas.microsoft.com/office/powerpoint/2010/main" val="3002247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Motorický bod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Anatomicky definované místo</a:t>
            </a:r>
          </a:p>
          <a:p>
            <a:r>
              <a:rPr lang="cs-CZ" dirty="0" smtClean="0"/>
              <a:t>Kontrakce nejmenší intenzitou</a:t>
            </a:r>
          </a:p>
          <a:p>
            <a:r>
              <a:rPr lang="cs-CZ" dirty="0" smtClean="0"/>
              <a:t>V proximální třetině</a:t>
            </a:r>
          </a:p>
          <a:p>
            <a:r>
              <a:rPr lang="cs-CZ" dirty="0" smtClean="0"/>
              <a:t>Místo vstupu nervu s nějvětším nakupením nervosvalových plotének</a:t>
            </a:r>
          </a:p>
          <a:p>
            <a:r>
              <a:rPr lang="cs-CZ" dirty="0" smtClean="0"/>
              <a:t>Denervace – longitudinální reakce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0117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Praktické provedení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Inervovaný sval: monopolárně v místě motorického bodu</a:t>
            </a:r>
          </a:p>
          <a:p>
            <a:r>
              <a:rPr lang="cs-CZ" dirty="0" smtClean="0"/>
              <a:t>Impulz: 100 ms </a:t>
            </a:r>
            <a:r>
              <a:rPr lang="el-GR" dirty="0"/>
              <a:t>Δ</a:t>
            </a:r>
            <a:endParaRPr lang="cs-CZ" dirty="0" smtClean="0"/>
          </a:p>
          <a:p>
            <a:r>
              <a:rPr lang="cs-CZ" dirty="0" smtClean="0"/>
              <a:t>Pauza 1 s – 5 s</a:t>
            </a:r>
          </a:p>
          <a:p>
            <a:r>
              <a:rPr lang="cs-CZ" dirty="0" smtClean="0"/>
              <a:t>f = 0,2 – 1 Hz</a:t>
            </a:r>
          </a:p>
          <a:p>
            <a:r>
              <a:rPr lang="cs-CZ" dirty="0"/>
              <a:t>napolohování postiženého segmentu do středního </a:t>
            </a:r>
            <a:r>
              <a:rPr lang="cs-CZ" dirty="0" smtClean="0"/>
              <a:t>postavení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2663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Hoorvegova-Weissova I/t křivka</a:t>
            </a:r>
          </a:p>
        </p:txBody>
      </p:sp>
      <p:pic>
        <p:nvPicPr>
          <p:cNvPr id="4" name="Picture 2" descr="VÃ½sledek obrÃ¡zku pro hoorvegova weissova i t kÅivk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35" y="1289238"/>
            <a:ext cx="7534410" cy="541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178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74" y="181326"/>
            <a:ext cx="8320735" cy="638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212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Procedura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Individuální  zhruba 15-30 </a:t>
            </a:r>
            <a:r>
              <a:rPr lang="cs-CZ" dirty="0" smtClean="0"/>
              <a:t>kontrakcí (kvalita </a:t>
            </a:r>
            <a:r>
              <a:rPr lang="cs-CZ" dirty="0" smtClean="0"/>
              <a:t>kontrakce)</a:t>
            </a:r>
          </a:p>
          <a:p>
            <a:r>
              <a:rPr lang="cs-CZ" dirty="0" smtClean="0"/>
              <a:t>Několikrát denně</a:t>
            </a:r>
          </a:p>
          <a:p>
            <a:r>
              <a:rPr lang="cs-CZ" dirty="0" smtClean="0"/>
              <a:t>Nejdelší pauza mezi terapií max. </a:t>
            </a:r>
            <a:r>
              <a:rPr lang="cs-CZ" dirty="0" smtClean="0"/>
              <a:t>týden</a:t>
            </a:r>
            <a:endParaRPr lang="cs-CZ" dirty="0" smtClean="0"/>
          </a:p>
          <a:p>
            <a:r>
              <a:rPr lang="cs-CZ" dirty="0" smtClean="0"/>
              <a:t>Stimulujeme po dobu úměrnou délce regenerujícího axonu</a:t>
            </a:r>
          </a:p>
          <a:p>
            <a:r>
              <a:rPr lang="cs-CZ" dirty="0" smtClean="0"/>
              <a:t>Kontrolní vyšetření po 2 až 3 týdnech</a:t>
            </a:r>
          </a:p>
          <a:p>
            <a:r>
              <a:rPr lang="cs-CZ" dirty="0" smtClean="0"/>
              <a:t>Obnovení dráždivosti pravoúhlými impulzy o délce 1 – 10 ms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3989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a použitá literatura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978545" cy="4195481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Capko, Ján. Základy fyziatrické léčby. 1. vyd. Praha : Grada Publishing, 1998. 394 s. : i. ISBN 80-7169-341-3. </a:t>
            </a:r>
            <a:endParaRPr lang="cs-CZ" dirty="0" smtClean="0"/>
          </a:p>
          <a:p>
            <a:r>
              <a:rPr lang="cs-CZ" dirty="0"/>
              <a:t>Fyzikální terapie IV | Možnosti elektroterapie a kombinované </a:t>
            </a:r>
            <a:r>
              <a:rPr lang="cs-CZ" dirty="0" smtClean="0"/>
              <a:t>terapie, Katedra</a:t>
            </a:r>
            <a:r>
              <a:rPr lang="cs-CZ" dirty="0"/>
              <a:t>: podpory zdraví, modul: biomedicínský, studium: Bc</a:t>
            </a:r>
            <a:r>
              <a:rPr lang="cs-CZ" dirty="0" smtClean="0"/>
              <a:t>., Mgr</a:t>
            </a:r>
            <a:r>
              <a:rPr lang="cs-CZ" dirty="0"/>
              <a:t>. Dagmar Moc Králová</a:t>
            </a:r>
          </a:p>
          <a:p>
            <a:r>
              <a:rPr lang="cs-CZ" dirty="0" smtClean="0"/>
              <a:t>PODĚBRADSKÝ</a:t>
            </a:r>
            <a:r>
              <a:rPr lang="cs-CZ" dirty="0"/>
              <a:t>, Jiří a Radana PODĚBRADSKÁ. </a:t>
            </a:r>
            <a:r>
              <a:rPr lang="cs-CZ" i="1" dirty="0"/>
              <a:t>Fyzikální terapie: manuál a algoritmy</a:t>
            </a:r>
            <a:r>
              <a:rPr lang="cs-CZ" dirty="0"/>
              <a:t>. Praha: Grada, 2009. ISBN 978-80-247-2899-5.</a:t>
            </a:r>
          </a:p>
          <a:p>
            <a:r>
              <a:rPr lang="cs-CZ" dirty="0"/>
              <a:t>Poděbradský, Jiří [1949- ] - Vařeka, Ivan [1962- ]. Fyzikální terapie. I. 1. vyd. Praha : Grada Publishing, 1998. 264 s. : i. ISBN 80-7169-661-7. </a:t>
            </a:r>
          </a:p>
          <a:p>
            <a:r>
              <a:rPr lang="cs-CZ" dirty="0"/>
              <a:t>Prezentace Mgr. Dagmar Moc Králová, Ph.D.</a:t>
            </a:r>
            <a:endParaRPr lang="cs-CZ" dirty="0">
              <a:hlinkClick r:id="rId2"/>
            </a:endParaRPr>
          </a:p>
          <a:p>
            <a:r>
              <a:rPr lang="cs-CZ" dirty="0"/>
              <a:t>Přednášky Mgr. J. Urban, Olomouc, 2019</a:t>
            </a:r>
          </a:p>
          <a:p>
            <a:r>
              <a:rPr lang="cs-CZ" dirty="0"/>
              <a:t>Rehabilitace a fyzikální lékařství, č. 1, Ročník 1, Praha: Česká lékařská společnost J. E. Purkyně</a:t>
            </a:r>
          </a:p>
          <a:p>
            <a:r>
              <a:rPr lang="cs-CZ" dirty="0"/>
              <a:t>Rehabilitace a fyzikální lékařství, č. 3, Ročník 2, Praha: Česká lékařská společnost J. E. Purkyně,</a:t>
            </a:r>
          </a:p>
          <a:p>
            <a:r>
              <a:rPr lang="cs-CZ" dirty="0"/>
              <a:t>Rehabilitace a fyzikální lékařství, č. 2, Ročník 2, Praha: Česká lékařská společnost J. E. Purkyně,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431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Elektrostimulace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NMES × FES</a:t>
            </a:r>
          </a:p>
          <a:p>
            <a:r>
              <a:rPr lang="cs-CZ" dirty="0" smtClean="0"/>
              <a:t>Vnímání el.stim. zahraničí vs. ČR</a:t>
            </a:r>
          </a:p>
          <a:p>
            <a:r>
              <a:rPr lang="cs-CZ" dirty="0"/>
              <a:t>S</a:t>
            </a:r>
            <a:r>
              <a:rPr lang="cs-CZ" dirty="0" smtClean="0"/>
              <a:t>tanovení </a:t>
            </a:r>
            <a:r>
              <a:rPr lang="cs-CZ" dirty="0"/>
              <a:t>diagnózy periferní parézy </a:t>
            </a:r>
            <a:endParaRPr lang="cs-CZ" dirty="0" smtClean="0"/>
          </a:p>
          <a:p>
            <a:r>
              <a:rPr lang="cs-CZ" dirty="0" smtClean="0"/>
              <a:t>Sledování </a:t>
            </a:r>
            <a:r>
              <a:rPr lang="cs-CZ" dirty="0"/>
              <a:t>vývoje </a:t>
            </a:r>
            <a:r>
              <a:rPr lang="cs-CZ" dirty="0" smtClean="0"/>
              <a:t>stavu</a:t>
            </a:r>
          </a:p>
          <a:p>
            <a:r>
              <a:rPr lang="cs-CZ" dirty="0" smtClean="0"/>
              <a:t>Bráníme atrofii všem receptorům!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1485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Měření I/t křivky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Dohromady 44 měření</a:t>
            </a:r>
          </a:p>
          <a:p>
            <a:r>
              <a:rPr lang="en-US" dirty="0"/>
              <a:t>0,01; 0,05; 0,1; 0,5; 1; 5; 10; 50; 100; 500; 1000 </a:t>
            </a:r>
            <a:r>
              <a:rPr lang="en-US" dirty="0" err="1" smtClean="0"/>
              <a:t>ms</a:t>
            </a:r>
            <a:endParaRPr lang="cs-CZ" dirty="0" smtClean="0"/>
          </a:p>
          <a:p>
            <a:r>
              <a:rPr lang="cs-CZ" dirty="0" smtClean="0"/>
              <a:t>Monopolární aplikace</a:t>
            </a:r>
          </a:p>
          <a:p>
            <a:r>
              <a:rPr lang="cs-CZ" dirty="0" smtClean="0"/>
              <a:t>Diferentní/Indiferentní elektroda</a:t>
            </a:r>
          </a:p>
          <a:p>
            <a:r>
              <a:rPr lang="cs-CZ" dirty="0" smtClean="0"/>
              <a:t>Režim CC/CV</a:t>
            </a:r>
          </a:p>
          <a:p>
            <a:r>
              <a:rPr lang="cs-CZ" dirty="0" smtClean="0"/>
              <a:t>Polarita</a:t>
            </a:r>
          </a:p>
          <a:p>
            <a:r>
              <a:rPr lang="cs-CZ" dirty="0" smtClean="0"/>
              <a:t>PM intenzita denervovaných vláken: plíživá </a:t>
            </a:r>
            <a:r>
              <a:rPr lang="cs-CZ" dirty="0"/>
              <a:t>„</a:t>
            </a:r>
            <a:r>
              <a:rPr lang="cs-CZ" dirty="0" smtClean="0"/>
              <a:t>červovitá“ </a:t>
            </a:r>
            <a:r>
              <a:rPr lang="cs-CZ" dirty="0"/>
              <a:t>kontrakce.</a:t>
            </a:r>
          </a:p>
        </p:txBody>
      </p:sp>
    </p:spTree>
    <p:extLst>
      <p:ext uri="{BB962C8B-B14F-4D97-AF65-F5344CB8AC3E}">
        <p14:creationId xmlns:p14="http://schemas.microsoft.com/office/powerpoint/2010/main" val="2200528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Elektrostimulace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Cílová struktura</a:t>
            </a:r>
          </a:p>
          <a:p>
            <a:pPr lvl="1"/>
            <a:r>
              <a:rPr lang="cs-CZ" dirty="0" smtClean="0"/>
              <a:t>Neurogenní 0,03 – 1,0 ms (aferentní nerv)</a:t>
            </a:r>
          </a:p>
          <a:p>
            <a:pPr lvl="1"/>
            <a:r>
              <a:rPr lang="cs-CZ" dirty="0" smtClean="0"/>
              <a:t>Přechodnou 1,0 – 10-0 ms</a:t>
            </a:r>
          </a:p>
          <a:p>
            <a:pPr lvl="1"/>
            <a:r>
              <a:rPr lang="cs-CZ" dirty="0" smtClean="0"/>
              <a:t>Myogenní 10,0 – 1000,0 ms (přímé dráždění svalových vláken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061949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302" y="302666"/>
            <a:ext cx="7790173" cy="628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95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Elektrostimulace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Reobáze - je nejnižší intenzita impulzu [mA], která vyvolá záškub svalu (prahově motorická intenzita) při jeho dostatečné době trvání (nad 1000 ms). </a:t>
            </a:r>
          </a:p>
          <a:p>
            <a:r>
              <a:rPr lang="cs-CZ" dirty="0"/>
              <a:t>Chronaxie - je délka impulzu [ms] vyvolávající podráždění při použití dvojnásobku reobáze. </a:t>
            </a:r>
          </a:p>
          <a:p>
            <a:r>
              <a:rPr lang="cs-CZ" dirty="0"/>
              <a:t>AQ 	</a:t>
            </a:r>
            <a:r>
              <a:rPr lang="cs-CZ" dirty="0" smtClean="0"/>
              <a:t>-	vyjadřuje </a:t>
            </a:r>
            <a:r>
              <a:rPr lang="cs-CZ" dirty="0"/>
              <a:t>míru akomodace denervovaných vláken </a:t>
            </a:r>
            <a:r>
              <a:rPr lang="cs-CZ" dirty="0" smtClean="0"/>
              <a:t>						drážděných </a:t>
            </a:r>
            <a:r>
              <a:rPr lang="cs-CZ" dirty="0"/>
              <a:t>šikmými </a:t>
            </a:r>
            <a:r>
              <a:rPr lang="cs-CZ" dirty="0" smtClean="0"/>
              <a:t>impulzy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 smtClean="0"/>
              <a:t>	-	</a:t>
            </a:r>
            <a:r>
              <a:rPr lang="cs-CZ" dirty="0"/>
              <a:t>Fyziologická hodnota </a:t>
            </a:r>
            <a:r>
              <a:rPr lang="cs-CZ" dirty="0" smtClean="0"/>
              <a:t>2–6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-	podíl min. intenzity vyvolávající kontrakci šikmým a pravoúhlým 			impulzem při délce impulzu 1000ms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9589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661" y="239604"/>
            <a:ext cx="7916298" cy="63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38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Intaktní nerv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060" y="1607942"/>
            <a:ext cx="3957418" cy="690282"/>
          </a:xfrm>
        </p:spPr>
        <p:txBody>
          <a:bodyPr/>
          <a:lstStyle/>
          <a:p>
            <a:r>
              <a:rPr lang="cs-CZ" dirty="0" smtClean="0"/>
              <a:t>Přímé dráždění</a:t>
            </a:r>
            <a:endParaRPr lang="cs-CZ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43060" y="4255846"/>
            <a:ext cx="3684150" cy="544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cs-CZ" dirty="0" smtClean="0"/>
              <a:t>Nepřímé dráždění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427" y="1466052"/>
            <a:ext cx="5934211" cy="2618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427" y="4232088"/>
            <a:ext cx="5934211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74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Denervovaný sval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90205" cy="4195481"/>
          </a:xfrm>
        </p:spPr>
        <p:txBody>
          <a:bodyPr/>
          <a:lstStyle/>
          <a:p>
            <a:r>
              <a:rPr lang="cs-CZ" dirty="0" smtClean="0"/>
              <a:t>Vymizení faradické dráždivosti přímé a nepřímé</a:t>
            </a:r>
          </a:p>
          <a:p>
            <a:r>
              <a:rPr lang="cs-CZ" dirty="0" smtClean="0"/>
              <a:t>Zachování galvanické dráždivosti přímé</a:t>
            </a:r>
          </a:p>
          <a:p>
            <a:r>
              <a:rPr lang="cs-CZ" dirty="0" smtClean="0"/>
              <a:t>Rozdílnost dráždivosti anody a katody se stírá</a:t>
            </a:r>
          </a:p>
        </p:txBody>
      </p:sp>
    </p:spTree>
    <p:extLst>
      <p:ext uri="{BB962C8B-B14F-4D97-AF65-F5344CB8AC3E}">
        <p14:creationId xmlns:p14="http://schemas.microsoft.com/office/powerpoint/2010/main" val="38460498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290</TotalTime>
  <Words>361</Words>
  <Application>Microsoft Office PowerPoint</Application>
  <PresentationFormat>Widescreen</PresentationFormat>
  <Paragraphs>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Ion</vt:lpstr>
      <vt:lpstr>Elektrostimulace</vt:lpstr>
      <vt:lpstr>Elektrostimulace</vt:lpstr>
      <vt:lpstr>Měření I/t křivky</vt:lpstr>
      <vt:lpstr>Elektrostimulace</vt:lpstr>
      <vt:lpstr>PowerPoint Presentation</vt:lpstr>
      <vt:lpstr>Elektrostimulace</vt:lpstr>
      <vt:lpstr>PowerPoint Presentation</vt:lpstr>
      <vt:lpstr>Intaktní nerv</vt:lpstr>
      <vt:lpstr>Denervovaný sval</vt:lpstr>
      <vt:lpstr>Cílem elektrodiagnostiky</vt:lpstr>
      <vt:lpstr>Motorický bod</vt:lpstr>
      <vt:lpstr>Praktické provedení</vt:lpstr>
      <vt:lpstr>Hoorvegova-Weissova I/t křivka</vt:lpstr>
      <vt:lpstr>PowerPoint Presentation</vt:lpstr>
      <vt:lpstr>Procedura</vt:lpstr>
      <vt:lpstr>Doporučená a použitá literatura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Elektrostimulace</dc:title>
  <dc:creator>Klára Mertová</dc:creator>
  <cp:lastModifiedBy>Klára Mertová</cp:lastModifiedBy>
  <cp:revision>16</cp:revision>
  <dcterms:created xsi:type="dcterms:W3CDTF">2019-03-05T06:38:58Z</dcterms:created>
  <dcterms:modified xsi:type="dcterms:W3CDTF">2019-03-05T14:36:14Z</dcterms:modified>
</cp:coreProperties>
</file>