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59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Kombinovaná terapie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978946" cy="994246"/>
          </a:xfrm>
        </p:spPr>
        <p:txBody>
          <a:bodyPr>
            <a:normAutofit/>
          </a:bodyPr>
          <a:lstStyle/>
          <a:p>
            <a:r>
              <a:rPr lang="cs-CZ" dirty="0" smtClean="0"/>
              <a:t>Fyzioterapie									Klára šoltés mertová</a:t>
            </a:r>
          </a:p>
          <a:p>
            <a:r>
              <a:rPr lang="cs-CZ" dirty="0" smtClean="0"/>
              <a:t>Fsps, muni										</a:t>
            </a:r>
            <a:r>
              <a:rPr lang="cs-CZ" cap="none" dirty="0" smtClean="0"/>
              <a:t>mertovaklara@gmail.com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76730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3678413" cy="4195481"/>
          </a:xfrm>
        </p:spPr>
        <p:txBody>
          <a:bodyPr/>
          <a:lstStyle/>
          <a:p>
            <a:r>
              <a:rPr lang="cs-CZ" dirty="0"/>
              <a:t>obecné </a:t>
            </a:r>
            <a:r>
              <a:rPr lang="cs-CZ" dirty="0" smtClean="0"/>
              <a:t>účinky</a:t>
            </a:r>
          </a:p>
          <a:p>
            <a:r>
              <a:rPr lang="cs-CZ" dirty="0" smtClean="0"/>
              <a:t>terapeutické účinky</a:t>
            </a:r>
          </a:p>
          <a:p>
            <a:r>
              <a:rPr lang="cs-CZ" dirty="0" smtClean="0"/>
              <a:t>metodika</a:t>
            </a:r>
          </a:p>
          <a:p>
            <a:r>
              <a:rPr lang="cs-CZ" dirty="0"/>
              <a:t>a</a:t>
            </a:r>
            <a:r>
              <a:rPr lang="cs-CZ" dirty="0" smtClean="0"/>
              <a:t>plikace</a:t>
            </a:r>
          </a:p>
          <a:p>
            <a:r>
              <a:rPr lang="cs-CZ" dirty="0"/>
              <a:t>k</a:t>
            </a:r>
            <a:r>
              <a:rPr lang="cs-CZ" dirty="0" smtClean="0"/>
              <a:t>ontraindikace</a:t>
            </a:r>
          </a:p>
          <a:p>
            <a:r>
              <a:rPr lang="cs-CZ" dirty="0" smtClean="0"/>
              <a:t>indikace</a:t>
            </a:r>
            <a:endParaRPr lang="cs-CZ" dirty="0"/>
          </a:p>
        </p:txBody>
      </p:sp>
      <p:pic>
        <p:nvPicPr>
          <p:cNvPr id="1026" name="Picture 2" descr="VÃ½sledek obrÃ¡zku pro kombinovanÃ¡ terap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468" y="2052918"/>
            <a:ext cx="6001945" cy="400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14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Kombinovaná terapie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ouběžná aplikace dvou nebo více druhů energie</a:t>
            </a:r>
          </a:p>
          <a:p>
            <a:pPr lvl="1"/>
            <a:r>
              <a:rPr lang="cs-CZ" dirty="0" smtClean="0"/>
              <a:t>UZ + nízkofrekvenční proudy</a:t>
            </a:r>
          </a:p>
          <a:p>
            <a:pPr lvl="1"/>
            <a:r>
              <a:rPr lang="cs-CZ" dirty="0" smtClean="0"/>
              <a:t>UZ + amplitudově modulované sf proudy</a:t>
            </a:r>
          </a:p>
          <a:p>
            <a:pPr lvl="1"/>
            <a:r>
              <a:rPr lang="cs-CZ" dirty="0" smtClean="0"/>
              <a:t>UZ + TENS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také</a:t>
            </a:r>
            <a:endParaRPr lang="cs-CZ" dirty="0"/>
          </a:p>
          <a:p>
            <a:pPr lvl="1"/>
            <a:r>
              <a:rPr lang="cs-CZ" dirty="0" smtClean="0"/>
              <a:t>DD proudy – galvanická složka + nízkofrekvenční proudy</a:t>
            </a:r>
          </a:p>
          <a:p>
            <a:pPr lvl="1"/>
            <a:r>
              <a:rPr lang="cs-CZ" dirty="0" smtClean="0"/>
              <a:t>Elektrostatické masáže</a:t>
            </a:r>
          </a:p>
        </p:txBody>
      </p:sp>
    </p:spTree>
    <p:extLst>
      <p:ext uri="{BB962C8B-B14F-4D97-AF65-F5344CB8AC3E}">
        <p14:creationId xmlns:p14="http://schemas.microsoft.com/office/powerpoint/2010/main" val="204814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Kombinovaná terapie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hlavice </a:t>
            </a:r>
            <a:r>
              <a:rPr lang="cs-CZ" dirty="0" smtClean="0"/>
              <a:t>UZ je </a:t>
            </a:r>
            <a:r>
              <a:rPr lang="cs-CZ" dirty="0"/>
              <a:t>aktivní </a:t>
            </a:r>
            <a:r>
              <a:rPr lang="cs-CZ" dirty="0" smtClean="0"/>
              <a:t>elektrodou (větší množství gelu)</a:t>
            </a:r>
            <a:endParaRPr lang="cs-CZ" dirty="0"/>
          </a:p>
          <a:p>
            <a:r>
              <a:rPr lang="cs-CZ" dirty="0"/>
              <a:t>elektrody ukládáme pokud možno </a:t>
            </a:r>
            <a:r>
              <a:rPr lang="cs-CZ" dirty="0" smtClean="0"/>
              <a:t>transregionálně</a:t>
            </a:r>
          </a:p>
          <a:p>
            <a:r>
              <a:rPr lang="cs-CZ" dirty="0" smtClean="0"/>
              <a:t>účinek myorelaxační (triggerlytický)</a:t>
            </a:r>
            <a:endParaRPr lang="cs-CZ" dirty="0"/>
          </a:p>
          <a:p>
            <a:r>
              <a:rPr lang="cs-CZ" dirty="0" smtClean="0"/>
              <a:t>Využívá se k diagnostice a léčbě reflexních změn</a:t>
            </a:r>
          </a:p>
          <a:p>
            <a:pPr lvl="1"/>
            <a:r>
              <a:rPr lang="cs-CZ" dirty="0" smtClean="0"/>
              <a:t>Povrchové reflexní změny UZ 3 MHz + TENS kont.</a:t>
            </a:r>
          </a:p>
          <a:p>
            <a:pPr lvl="1"/>
            <a:r>
              <a:rPr lang="cs-CZ" dirty="0" smtClean="0"/>
              <a:t>Hluboko uložené RZ UZ 1 MHz + SF</a:t>
            </a:r>
          </a:p>
        </p:txBody>
      </p:sp>
    </p:spTree>
    <p:extLst>
      <p:ext uri="{BB962C8B-B14F-4D97-AF65-F5344CB8AC3E}">
        <p14:creationId xmlns:p14="http://schemas.microsoft.com/office/powerpoint/2010/main" val="46486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pro diagnostiku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UZ: </a:t>
            </a:r>
          </a:p>
          <a:p>
            <a:pPr lvl="1"/>
            <a:r>
              <a:rPr lang="cs-CZ" dirty="0" smtClean="0"/>
              <a:t>ERA 1 cm</a:t>
            </a:r>
            <a:r>
              <a:rPr lang="cs-CZ" baseline="30000" dirty="0" smtClean="0"/>
              <a:t>2</a:t>
            </a:r>
          </a:p>
          <a:p>
            <a:pPr lvl="1"/>
            <a:r>
              <a:rPr lang="cs-CZ" dirty="0" smtClean="0"/>
              <a:t>povrchové svaly f = 3 MHz, hluboké svaly f = 1 MHz</a:t>
            </a:r>
          </a:p>
          <a:p>
            <a:pPr lvl="1"/>
            <a:r>
              <a:rPr lang="cs-CZ" dirty="0" smtClean="0"/>
              <a:t>0,1 – 0,5 W/cm</a:t>
            </a:r>
            <a:r>
              <a:rPr lang="cs-CZ" baseline="30000" dirty="0" smtClean="0"/>
              <a:t>2</a:t>
            </a:r>
          </a:p>
          <a:p>
            <a:pPr lvl="1"/>
            <a:r>
              <a:rPr lang="cs-CZ" dirty="0" smtClean="0"/>
              <a:t>PIP 1:4</a:t>
            </a:r>
          </a:p>
          <a:p>
            <a:r>
              <a:rPr lang="cs-CZ" dirty="0" smtClean="0"/>
              <a:t>Nízkofrekvenční/ středofrekvenční proud </a:t>
            </a:r>
          </a:p>
          <a:p>
            <a:pPr lvl="1"/>
            <a:r>
              <a:rPr lang="cs-CZ" dirty="0" smtClean="0"/>
              <a:t> f = 100 Hz/sf(b) konst., AMP 100 Hz, spectrum 0</a:t>
            </a:r>
          </a:p>
          <a:p>
            <a:pPr lvl="1"/>
            <a:r>
              <a:rPr lang="cs-CZ" dirty="0" smtClean="0"/>
              <a:t>Režim CV</a:t>
            </a:r>
          </a:p>
          <a:p>
            <a:pPr lvl="1"/>
            <a:r>
              <a:rPr lang="cs-CZ" dirty="0" smtClean="0"/>
              <a:t>NPS mimo RZ</a:t>
            </a:r>
          </a:p>
          <a:p>
            <a:pPr lvl="1"/>
            <a:r>
              <a:rPr lang="cs-CZ" dirty="0" smtClean="0"/>
              <a:t>v místě RZ se mění na NPM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05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při dráždění spoušťových bodů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ýrazně zvýšená citlivost na stimulaci</a:t>
            </a:r>
          </a:p>
          <a:p>
            <a:r>
              <a:rPr lang="cs-CZ" dirty="0"/>
              <a:t>š</a:t>
            </a:r>
            <a:r>
              <a:rPr lang="cs-CZ" dirty="0" smtClean="0"/>
              <a:t>íření bolesti v referenčních zónách</a:t>
            </a:r>
          </a:p>
          <a:p>
            <a:r>
              <a:rPr lang="cs-CZ" dirty="0" smtClean="0"/>
              <a:t>svalové záškuby</a:t>
            </a:r>
          </a:p>
          <a:p>
            <a:r>
              <a:rPr lang="cs-CZ" dirty="0"/>
              <a:t>z</a:t>
            </a:r>
            <a:r>
              <a:rPr lang="cs-CZ" dirty="0" smtClean="0"/>
              <a:t>červenání kůže</a:t>
            </a:r>
          </a:p>
          <a:p>
            <a:r>
              <a:rPr lang="cs-CZ" dirty="0"/>
              <a:t>z</a:t>
            </a:r>
            <a:r>
              <a:rPr lang="cs-CZ" dirty="0" smtClean="0"/>
              <a:t>měna hodnoty intenzity na displeji</a:t>
            </a:r>
            <a:endParaRPr lang="cs-CZ" dirty="0"/>
          </a:p>
        </p:txBody>
      </p:sp>
      <p:pic>
        <p:nvPicPr>
          <p:cNvPr id="2050" name="Picture 2" descr="VÃ½sledek obrÃ¡zku pro trigger 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446" y="2052918"/>
            <a:ext cx="27717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36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pro terapii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UZ: 0,3 W/cm2, PIP 1:2</a:t>
            </a:r>
          </a:p>
          <a:p>
            <a:r>
              <a:rPr lang="cs-CZ" dirty="0" smtClean="0"/>
              <a:t>intenzita NPM</a:t>
            </a:r>
          </a:p>
          <a:p>
            <a:r>
              <a:rPr lang="cs-CZ" dirty="0"/>
              <a:t>s</a:t>
            </a:r>
            <a:r>
              <a:rPr lang="cs-CZ" dirty="0" smtClean="0"/>
              <a:t>emistatická aplikace</a:t>
            </a:r>
          </a:p>
          <a:p>
            <a:r>
              <a:rPr lang="cs-CZ" dirty="0"/>
              <a:t>d</a:t>
            </a:r>
            <a:r>
              <a:rPr lang="cs-CZ" dirty="0" smtClean="0"/>
              <a:t>oba ošetření 1 min. (max 5 bodů)</a:t>
            </a:r>
          </a:p>
          <a:p>
            <a:r>
              <a:rPr lang="cs-CZ" dirty="0"/>
              <a:t>p</a:t>
            </a:r>
            <a:r>
              <a:rPr lang="cs-CZ" dirty="0" smtClean="0"/>
              <a:t>očet procedur: 4 u akutních, chronické stavy 8 - 10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703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Nastavení pacienta - sval pasivně zkrácen a relaxován</a:t>
            </a:r>
          </a:p>
          <a:p>
            <a:r>
              <a:rPr lang="cs-CZ" dirty="0" smtClean="0"/>
              <a:t>Elektroda (+) transregionálně, UZ hlavice 1cm</a:t>
            </a:r>
          </a:p>
          <a:p>
            <a:r>
              <a:rPr lang="cs-CZ" dirty="0" smtClean="0"/>
              <a:t>PALPACE!</a:t>
            </a:r>
          </a:p>
          <a:p>
            <a:r>
              <a:rPr lang="cs-CZ" dirty="0" smtClean="0"/>
              <a:t>Nastavení parametrů na přístroji</a:t>
            </a:r>
          </a:p>
          <a:p>
            <a:r>
              <a:rPr lang="cs-CZ" dirty="0" smtClean="0"/>
              <a:t>Mimo reflexní změnu semistatická aplikace a  zvyšujeme intenzitu!</a:t>
            </a:r>
          </a:p>
          <a:p>
            <a:r>
              <a:rPr lang="cs-CZ" dirty="0" smtClean="0"/>
              <a:t>První průchod proudu</a:t>
            </a:r>
          </a:p>
          <a:p>
            <a:r>
              <a:rPr lang="cs-CZ" dirty="0" smtClean="0"/>
              <a:t>Posun na RZ int. PM (palpace UZ hlavicí)</a:t>
            </a:r>
          </a:p>
          <a:p>
            <a:r>
              <a:rPr lang="cs-CZ" dirty="0" smtClean="0"/>
              <a:t>Semistaticky oš. 2-3 min RZ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967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668152" cy="453244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PODĚBRADSKÝ, Jiří a Radana PODĚBRADSKÁ. </a:t>
            </a:r>
            <a:r>
              <a:rPr lang="cs-CZ" i="1" dirty="0"/>
              <a:t>Fyzikální terapie: manuál a algoritmy</a:t>
            </a:r>
            <a:r>
              <a:rPr lang="cs-CZ" dirty="0"/>
              <a:t>. Praha: Grada, 2009. ISBN 978-80-247-2899-5.</a:t>
            </a:r>
          </a:p>
          <a:p>
            <a:r>
              <a:rPr lang="cs-CZ" dirty="0"/>
              <a:t>CAPKO, Ján a Radana PODĚBRADSKÁ. </a:t>
            </a:r>
            <a:r>
              <a:rPr lang="cs-CZ" i="1" dirty="0"/>
              <a:t>Základy fyziatrické léčby: manuál a algoritmy</a:t>
            </a:r>
            <a:r>
              <a:rPr lang="cs-CZ" dirty="0"/>
              <a:t>. Praha: Grada, 1998. ISBN 80-716-9341-3</a:t>
            </a:r>
            <a:r>
              <a:rPr lang="cs-CZ" dirty="0" smtClean="0"/>
              <a:t>.</a:t>
            </a:r>
          </a:p>
          <a:p>
            <a:r>
              <a:rPr lang="cs-CZ" dirty="0"/>
              <a:t>Prezentace Mgr. Dagmar Moc Králová, </a:t>
            </a:r>
            <a:r>
              <a:rPr lang="cs-CZ" dirty="0" smtClean="0"/>
              <a:t>Ph.D.</a:t>
            </a:r>
          </a:p>
          <a:p>
            <a:r>
              <a:rPr lang="cs-CZ" dirty="0" smtClean="0"/>
              <a:t>Prezentace Mgr. Urban, přednášky Olomouc 2019</a:t>
            </a:r>
          </a:p>
          <a:p>
            <a:r>
              <a:rPr lang="cs-CZ" dirty="0" smtClean="0"/>
              <a:t>Rehabilitace </a:t>
            </a:r>
            <a:r>
              <a:rPr lang="cs-CZ" dirty="0"/>
              <a:t>a fyzikální lékařství, č. 1, Ročník 1, Praha: Česká lékařská společnost J. E. Purkyně</a:t>
            </a:r>
            <a:endParaRPr lang="cs-CZ" dirty="0" smtClean="0"/>
          </a:p>
          <a:p>
            <a:r>
              <a:rPr lang="cs-CZ" dirty="0"/>
              <a:t>Rehabilitace a fyzikální lékařství, č. 3, Ročník 2, Praha: Česká lékařská společnost J. E. Purkyně,</a:t>
            </a:r>
          </a:p>
          <a:p>
            <a:r>
              <a:rPr lang="cs-CZ" dirty="0"/>
              <a:t>Rehabilitace a fyzikální lékařství, č. 2, Ročník 2, Praha: Česká lékařská společnost J. E. Purkyně,</a:t>
            </a:r>
          </a:p>
          <a:p>
            <a:r>
              <a:rPr lang="cs-CZ" dirty="0"/>
              <a:t>ROBERTSON, Val a kol. Electrotherapy Explained. Principles and Practice. 4. edition. Elsevier Ldt. 2006. ISBN 978-0-7506-8843-7.</a:t>
            </a:r>
          </a:p>
          <a:p>
            <a:r>
              <a:rPr lang="cs-CZ" dirty="0"/>
              <a:t>VAŘEKA, Ivan. Základy fyzikální terapie. 1. vyd. Olomouc: Vydavatelství University Palackého, 1995. 83 s. ISBN 8070674911. </a:t>
            </a:r>
            <a:r>
              <a:rPr lang="cs-CZ" dirty="0" smtClean="0"/>
              <a:t>info</a:t>
            </a:r>
          </a:p>
          <a:p>
            <a:r>
              <a:rPr lang="cs-CZ" dirty="0"/>
              <a:t>ŽALOUDEK, Karel [MUDr.]. Masáž : příručka pro střední zdravotnické pracovníky. Vyd. 1. Praha: Státní zdravotnické nakladatelství, 1965. 270 s. : i. info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4564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247</TotalTime>
  <Words>259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Kombinovaná terapie</vt:lpstr>
      <vt:lpstr>Osnova</vt:lpstr>
      <vt:lpstr>Kombinovaná terapie</vt:lpstr>
      <vt:lpstr>Kombinovaná terapie</vt:lpstr>
      <vt:lpstr>Parametry pro diagnostiku</vt:lpstr>
      <vt:lpstr>Reakce při dráždění spoušťových bodů</vt:lpstr>
      <vt:lpstr>Parametry pro terapii</vt:lpstr>
      <vt:lpstr>Aplikace</vt:lpstr>
      <vt:lpstr>Doporučená 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Komninovaná terapie</dc:title>
  <dc:creator>Klára Mertová</dc:creator>
  <cp:lastModifiedBy>Klára Mertová</cp:lastModifiedBy>
  <cp:revision>12</cp:revision>
  <dcterms:created xsi:type="dcterms:W3CDTF">2018-12-21T14:03:53Z</dcterms:created>
  <dcterms:modified xsi:type="dcterms:W3CDTF">2019-02-25T06:20:08Z</dcterms:modified>
</cp:coreProperties>
</file>